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fr" dirty="0"/>
        </a:p>
      </dgm:t>
    </dgm:pt>
    <dgm:pt modelId="{04B4E5CD-C0A6-43D8-B458-14FA855DF5C8}" type="parTrans" cxnId="{96DE47C7-1585-4858-BF3C-B79BD6D1F576}">
      <dgm:prSet/>
      <dgm:spPr/>
      <dgm:t>
        <a:bodyPr/>
        <a:lstStyle/>
        <a:p>
          <a:endParaRPr lang="fr"/>
        </a:p>
      </dgm:t>
    </dgm:pt>
    <dgm:pt modelId="{EDAF88EA-1F28-4C55-A820-83D56F00575E}" type="sibTrans" cxnId="{96DE47C7-1585-4858-BF3C-B79BD6D1F576}">
      <dgm:prSet/>
      <dgm:spPr/>
      <dgm:t>
        <a:bodyPr/>
        <a:lstStyle/>
        <a:p>
          <a:endParaRPr lang="fr"/>
        </a:p>
      </dgm:t>
    </dgm:pt>
    <dgm:pt modelId="{87A935DD-B736-434B-9E62-807E530123B7}">
      <dgm:prSet phldrT="[Text]" phldr="1"/>
      <dgm:spPr>
        <a:solidFill>
          <a:schemeClr val="accent3">
            <a:lumMod val="40000"/>
            <a:lumOff val="60000"/>
          </a:schemeClr>
        </a:solidFill>
      </dgm:spPr>
      <dgm:t>
        <a:bodyPr/>
        <a:lstStyle/>
        <a:p>
          <a:endParaRPr lang="fr" dirty="0"/>
        </a:p>
      </dgm:t>
    </dgm:pt>
    <dgm:pt modelId="{E092DEAC-01CD-4489-A5D2-6D3836672C43}" type="parTrans" cxnId="{982D423D-C1D2-4F84-8A28-4AE890C02044}">
      <dgm:prSet/>
      <dgm:spPr/>
      <dgm:t>
        <a:bodyPr/>
        <a:lstStyle/>
        <a:p>
          <a:endParaRPr lang="fr"/>
        </a:p>
      </dgm:t>
    </dgm:pt>
    <dgm:pt modelId="{7BECFC50-00CD-4755-A64A-45D571D9ACAB}" type="sibTrans" cxnId="{982D423D-C1D2-4F84-8A28-4AE890C02044}">
      <dgm:prSet/>
      <dgm:spPr/>
      <dgm:t>
        <a:bodyPr/>
        <a:lstStyle/>
        <a:p>
          <a:endParaRPr lang="fr"/>
        </a:p>
      </dgm:t>
    </dgm:pt>
    <dgm:pt modelId="{B28D3675-E638-4AF3-AD6F-11200982C5B0}">
      <dgm:prSet phldrT="[Text]" phldr="1"/>
      <dgm:spPr>
        <a:solidFill>
          <a:schemeClr val="accent3">
            <a:lumMod val="40000"/>
            <a:lumOff val="60000"/>
          </a:schemeClr>
        </a:solidFill>
      </dgm:spPr>
      <dgm:t>
        <a:bodyPr/>
        <a:lstStyle/>
        <a:p>
          <a:endParaRPr lang="fr" dirty="0"/>
        </a:p>
      </dgm:t>
    </dgm:pt>
    <dgm:pt modelId="{93947FFC-6431-4FFF-90A1-6D719EE0BDAD}" type="parTrans" cxnId="{284E1BE3-59E5-4432-A838-89CD18AFEE9D}">
      <dgm:prSet/>
      <dgm:spPr/>
      <dgm:t>
        <a:bodyPr/>
        <a:lstStyle/>
        <a:p>
          <a:endParaRPr lang="fr"/>
        </a:p>
      </dgm:t>
    </dgm:pt>
    <dgm:pt modelId="{530687E1-4649-4DCA-B4D9-3B9289F2C4B7}" type="sibTrans" cxnId="{284E1BE3-59E5-4432-A838-89CD18AFEE9D}">
      <dgm:prSet/>
      <dgm:spPr/>
      <dgm:t>
        <a:bodyPr/>
        <a:lstStyle/>
        <a:p>
          <a:endParaRPr lang="fr"/>
        </a:p>
      </dgm:t>
    </dgm:pt>
    <dgm:pt modelId="{27FC8317-3613-4A91-9100-0D02BB715292}">
      <dgm:prSet/>
      <dgm:spPr>
        <a:solidFill>
          <a:schemeClr val="accent3">
            <a:lumMod val="40000"/>
            <a:lumOff val="60000"/>
          </a:schemeClr>
        </a:solidFill>
      </dgm:spPr>
      <dgm:t>
        <a:bodyPr/>
        <a:lstStyle/>
        <a:p>
          <a:endParaRPr lang="fr"/>
        </a:p>
      </dgm:t>
    </dgm:pt>
    <dgm:pt modelId="{60373474-9231-4CDC-9795-6D8D999A617B}" type="parTrans" cxnId="{7C226EBB-F361-478A-BE66-ECE98EA79EA7}">
      <dgm:prSet/>
      <dgm:spPr/>
      <dgm:t>
        <a:bodyPr/>
        <a:lstStyle/>
        <a:p>
          <a:endParaRPr lang="fr"/>
        </a:p>
      </dgm:t>
    </dgm:pt>
    <dgm:pt modelId="{F7A7C8DA-49DC-48B6-B642-AAC13EB163BA}" type="sibTrans" cxnId="{7C226EBB-F361-478A-BE66-ECE98EA79EA7}">
      <dgm:prSet/>
      <dgm:spPr/>
      <dgm:t>
        <a:bodyPr/>
        <a:lstStyle/>
        <a:p>
          <a:endParaRPr lang="fr"/>
        </a:p>
      </dgm:t>
    </dgm:pt>
    <dgm:pt modelId="{474D7B9A-001F-4AE5-AFE8-128D94A3EDFE}">
      <dgm:prSet/>
      <dgm:spPr>
        <a:solidFill>
          <a:schemeClr val="accent3">
            <a:lumMod val="40000"/>
            <a:lumOff val="60000"/>
          </a:schemeClr>
        </a:solidFill>
      </dgm:spPr>
      <dgm:t>
        <a:bodyPr/>
        <a:lstStyle/>
        <a:p>
          <a:endParaRPr lang="fr"/>
        </a:p>
      </dgm:t>
    </dgm:pt>
    <dgm:pt modelId="{58BFFA18-E6FA-44B7-86EF-FC18F7F9C41B}" type="parTrans" cxnId="{B973AFB4-FE4D-4147-BFC6-4E31965E0E24}">
      <dgm:prSet/>
      <dgm:spPr/>
      <dgm:t>
        <a:bodyPr/>
        <a:lstStyle/>
        <a:p>
          <a:endParaRPr lang="fr"/>
        </a:p>
      </dgm:t>
    </dgm:pt>
    <dgm:pt modelId="{10DBB602-2FBF-4679-BDC8-69234C5087A5}" type="sibTrans" cxnId="{B973AFB4-FE4D-4147-BFC6-4E31965E0E24}">
      <dgm:prSet/>
      <dgm:spPr/>
      <dgm:t>
        <a:bodyPr/>
        <a:lstStyle/>
        <a:p>
          <a:endParaRPr lang="fr"/>
        </a:p>
      </dgm:t>
    </dgm:pt>
    <dgm:pt modelId="{F0C79899-5DFF-44AA-ADD9-38074E85BAA6}">
      <dgm:prSet/>
      <dgm:spPr>
        <a:solidFill>
          <a:schemeClr val="accent3">
            <a:lumMod val="40000"/>
            <a:lumOff val="60000"/>
          </a:schemeClr>
        </a:solidFill>
      </dgm:spPr>
      <dgm:t>
        <a:bodyPr/>
        <a:lstStyle/>
        <a:p>
          <a:endParaRPr lang="fr"/>
        </a:p>
      </dgm:t>
    </dgm:pt>
    <dgm:pt modelId="{EA257634-F992-4420-A760-57EA73D81BB0}" type="parTrans" cxnId="{4F08178F-3031-4ADB-A987-2DA905E4E4E4}">
      <dgm:prSet/>
      <dgm:spPr/>
      <dgm:t>
        <a:bodyPr/>
        <a:lstStyle/>
        <a:p>
          <a:endParaRPr lang="fr"/>
        </a:p>
      </dgm:t>
    </dgm:pt>
    <dgm:pt modelId="{A36CE2E7-FB6E-41B7-A764-68B3D34FC094}" type="sibTrans" cxnId="{4F08178F-3031-4ADB-A987-2DA905E4E4E4}">
      <dgm:prSet/>
      <dgm:spPr/>
      <dgm:t>
        <a:bodyPr/>
        <a:lstStyle/>
        <a:p>
          <a:endParaRPr lang="fr"/>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fr"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08-04-2020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3</a:t>
            </a:fld>
            <a:endParaRPr lang="fr"/>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4</a:t>
            </a:fld>
            <a:endParaRPr lang="fr"/>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5</a:t>
            </a:fld>
            <a:endParaRPr lang="fr"/>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6</a:t>
            </a:fld>
            <a:endParaRPr lang="fr"/>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fr" dirty="0"/>
          </a:p>
        </p:txBody>
      </p:sp>
      <p:sp>
        <p:nvSpPr>
          <p:cNvPr id="4" name="Slide Number Placeholder 3"/>
          <p:cNvSpPr>
            <a:spLocks noGrp="1"/>
          </p:cNvSpPr>
          <p:nvPr>
            <p:ph type="sldNum" sz="quarter" idx="10"/>
          </p:nvPr>
        </p:nvSpPr>
        <p:spPr/>
        <p:txBody>
          <a:bodyPr/>
          <a:lstStyle/>
          <a:p>
            <a:pPr algn="l" rtl="0"/>
            <a:fld id="{DA5C0FF9-4DAC-4611-9542-F11F31DDDDF3}" type="slidenum">
              <a:rPr/>
              <a:t>9</a:t>
            </a:fld>
            <a:endParaRPr lang="fr"/>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08-04-2020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08-04-2020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08-04-2020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08-04-2020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rtl="0"/>
            <a:r>
              <a:rPr lang="fr" sz="3200" b="0" i="0" u="none" baseline="0" dirty="0">
                <a:solidFill>
                  <a:srgbClr val="1AB7EA"/>
                </a:solidFill>
                <a:latin typeface="Arial" panose="020B0604020202020204" pitchFamily="34" charset="0"/>
                <a:cs typeface="Arial" panose="020B0604020202020204" pitchFamily="34" charset="0"/>
              </a:rPr>
              <a:t>Modèle pour la planification de ma recherche</a:t>
            </a:r>
            <a:r>
              <a:rPr lang="fr" sz="2800" b="0" i="0" u="none" baseline="0" dirty="0">
                <a:solidFill>
                  <a:srgbClr val="1AB7EA"/>
                </a:solidFill>
                <a:latin typeface="Arial" panose="020B0604020202020204" pitchFamily="34" charset="0"/>
                <a:cs typeface="Arial" panose="020B0604020202020204" pitchFamily="34" charset="0"/>
              </a:rPr>
              <a:t> </a:t>
            </a:r>
            <a:br>
              <a:rPr lang="fr" sz="2800" dirty="0">
                <a:solidFill>
                  <a:srgbClr val="1AB7EA"/>
                </a:solidFill>
                <a:latin typeface="Arial" panose="020B0604020202020204" pitchFamily="34" charset="0"/>
                <a:cs typeface="Arial" panose="020B0604020202020204" pitchFamily="34" charset="0"/>
              </a:rPr>
            </a:br>
            <a:endParaRPr lang="fr"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5184499"/>
          </a:xfrm>
        </p:spPr>
        <p:txBody>
          <a:bodyPr>
            <a:normAutofit fontScale="40000" lnSpcReduction="20000"/>
          </a:bodyPr>
          <a:lstStyle/>
          <a:p>
            <a:pPr marL="0" indent="0" algn="just" rtl="0">
              <a:lnSpc>
                <a:spcPct val="120000"/>
              </a:lnSpc>
              <a:buNone/>
            </a:pPr>
            <a:r>
              <a:rPr lang="fr" sz="3300" b="1" i="0" u="none" baseline="0" dirty="0">
                <a:solidFill>
                  <a:srgbClr val="00B0F0"/>
                </a:solidFill>
                <a:latin typeface="Myriad Pro" panose="020B0503030403020204"/>
              </a:rPr>
              <a:t>Instructions : comment utiliser ce modèle ?</a:t>
            </a:r>
            <a:endParaRPr lang="fr" sz="3300" dirty="0">
              <a:solidFill>
                <a:srgbClr val="00B0F0"/>
              </a:solidFill>
              <a:latin typeface="Myriad Pro" panose="020B0503030403020204"/>
            </a:endParaRPr>
          </a:p>
          <a:p>
            <a:pPr marL="0" indent="0" algn="just" rtl="0">
              <a:lnSpc>
                <a:spcPct val="120000"/>
              </a:lnSpc>
              <a:buNone/>
            </a:pPr>
            <a:endParaRPr lang="fr" b="1" i="0" u="none" baseline="0" dirty="0">
              <a:solidFill>
                <a:srgbClr val="00B0F0"/>
              </a:solidFill>
              <a:latin typeface="Myriad Pro" panose="020B0503030403020204"/>
            </a:endParaRPr>
          </a:p>
          <a:p>
            <a:pPr marL="0" indent="0" algn="just" rtl="0">
              <a:lnSpc>
                <a:spcPct val="120000"/>
              </a:lnSpc>
              <a:buNone/>
            </a:pPr>
            <a:r>
              <a:rPr lang="fr" b="1" i="0" u="none" baseline="0" dirty="0">
                <a:solidFill>
                  <a:srgbClr val="00B0F0"/>
                </a:solidFill>
                <a:latin typeface="Myriad Pro" panose="020B0503030403020204"/>
              </a:rPr>
              <a:t>Enseignants, parents ou tuteurs légaux  </a:t>
            </a:r>
            <a:endParaRPr lang="fr" dirty="0">
              <a:solidFill>
                <a:srgbClr val="00B0F0"/>
              </a:solidFill>
              <a:latin typeface="Myriad Pro" panose="020B0503030403020204"/>
            </a:endParaRPr>
          </a:p>
          <a:p>
            <a:pPr lvl="0" algn="just" rtl="0">
              <a:lnSpc>
                <a:spcPct val="120000"/>
              </a:lnSpc>
            </a:pPr>
            <a:r>
              <a:rPr lang="fr" b="0" i="0" u="none" baseline="0" dirty="0">
                <a:solidFill>
                  <a:schemeClr val="accent1"/>
                </a:solidFill>
                <a:latin typeface="Myriad Pro" panose="020B0503030403020204"/>
              </a:rPr>
              <a:t>Créez une copie de ce document.</a:t>
            </a:r>
          </a:p>
          <a:p>
            <a:pPr lvl="0" algn="just" rtl="0">
              <a:lnSpc>
                <a:spcPct val="120000"/>
              </a:lnSpc>
            </a:pPr>
            <a:r>
              <a:rPr lang="fr" b="0" i="0" u="none" baseline="0" dirty="0">
                <a:solidFill>
                  <a:schemeClr val="accent1"/>
                </a:solidFill>
                <a:latin typeface="Myriad Pro" panose="020B0503030403020204"/>
              </a:rPr>
              <a:t>Aidez l’enfant/élève à travailler avec le modèle de manière aussi indépendante que possible. </a:t>
            </a:r>
          </a:p>
          <a:p>
            <a:pPr lvl="0" algn="just" rtl="0">
              <a:lnSpc>
                <a:spcPct val="120000"/>
              </a:lnSpc>
            </a:pPr>
            <a:r>
              <a:rPr lang="fr" b="0" i="0" u="none" baseline="0" dirty="0">
                <a:solidFill>
                  <a:schemeClr val="accent1"/>
                </a:solidFill>
                <a:latin typeface="Myriad Pro" panose="020B0503030403020204"/>
              </a:rPr>
              <a:t>Effectuez des contrôles réguliers, et intéressez-vous à ce que votre enfant/élève apprend et à la façon dont il apprend. Essayez d’entretenir la discussion afin d’encourager l’exploration et la réflexion. Veillez à ce que la discussion reste une conversation plutôt qu’un interrogatoire. Montrez de l’intérêt pour ce qu’il ou elle a appris et la manière dont il ou elle apprend.  </a:t>
            </a:r>
          </a:p>
          <a:p>
            <a:pPr lvl="0" algn="just" rtl="0">
              <a:lnSpc>
                <a:spcPct val="120000"/>
              </a:lnSpc>
            </a:pPr>
            <a:r>
              <a:rPr lang="fr" b="0" i="0" u="none" baseline="0" dirty="0">
                <a:solidFill>
                  <a:schemeClr val="accent1"/>
                </a:solidFill>
                <a:latin typeface="Myriad Pro" panose="020B0503030403020204"/>
              </a:rPr>
              <a:t>Posez des questions afin que votre enfant/élève ait la possibilité d’explorer des idées, de s’interroger, de réfléchir aux problèmes et aux solutions. Laissez-lui le temps de la découverte et évitez de donner trop de suggestions. Demandez-lui ce qui lui pose problème ou s’il ou elle pense avoir besoin d’aide. Prenez le temps de discuter de ses idées, de ses interrogations et de ses difficultés pour lui permettre de trouver ses propres solutions. </a:t>
            </a:r>
          </a:p>
          <a:p>
            <a:pPr lvl="0" algn="just" rtl="0">
              <a:lnSpc>
                <a:spcPct val="120000"/>
              </a:lnSpc>
            </a:pPr>
            <a:r>
              <a:rPr lang="fr" b="0" i="0" u="none" baseline="0" dirty="0">
                <a:solidFill>
                  <a:schemeClr val="accent1"/>
                </a:solidFill>
                <a:latin typeface="Myriad Pro" panose="020B0503030403020204"/>
              </a:rPr>
              <a:t>Faites régulièrement des contrôles pour renforcer son engagement actif et son intérêt. </a:t>
            </a:r>
          </a:p>
          <a:p>
            <a:pPr lvl="0" algn="just" rtl="0">
              <a:lnSpc>
                <a:spcPct val="120000"/>
              </a:lnSpc>
            </a:pPr>
            <a:r>
              <a:rPr lang="fr" b="0" i="0" u="none" baseline="0" dirty="0">
                <a:solidFill>
                  <a:schemeClr val="accent1"/>
                </a:solidFill>
                <a:latin typeface="Myriad Pro" panose="020B0503030403020204"/>
              </a:rPr>
              <a:t>N’hésitez pas à constituer des petits groupes d’élèves (virtuels sur Skype, Zoom, Google, etc., par téléphone ou au sein de la famille, etc.) pour qu’ils puissent partager leurs connaissances, leurs idées et leurs impressions tout au long du processus de recherche. </a:t>
            </a:r>
          </a:p>
          <a:p>
            <a:pPr lvl="0" algn="just" rtl="0">
              <a:lnSpc>
                <a:spcPct val="120000"/>
              </a:lnSpc>
            </a:pPr>
            <a:r>
              <a:rPr lang="fr" b="0" i="0" u="none" baseline="0" dirty="0">
                <a:solidFill>
                  <a:schemeClr val="accent1"/>
                </a:solidFill>
                <a:latin typeface="Myriad Pro" panose="020B0503030403020204"/>
              </a:rPr>
              <a:t>Concentrez-vous sur le processus d’apprentissage plutôt que sur le résultat. Les recherches personnelles donnent l’occasion aux élèves de développer leurs compétences de pensée critique, d’apprendre à faire des recherches et à se documenter, d’apprendre à poser des questions qui leur permettront d’approfondir leur apprentissage et de soulever d’autres questions. </a:t>
            </a:r>
          </a:p>
          <a:p>
            <a:pPr marL="0" indent="0" algn="just" rtl="0">
              <a:lnSpc>
                <a:spcPct val="120000"/>
              </a:lnSpc>
              <a:buNone/>
            </a:pPr>
            <a:endParaRPr lang="fr"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pPr algn="r" rtl="0"/>
            <a:fld id="{35786CCC-1347-47B7-9C98-AE42452EEDFB}" type="slidenum">
              <a:rPr/>
              <a:t>1</a:t>
            </a:fld>
            <a:endParaRPr lang="fr"/>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pPr algn="l" rtl="0"/>
            <a:r>
              <a:rPr lang="fr" sz="3600" b="0" i="0" u="none" baseline="0">
                <a:solidFill>
                  <a:srgbClr val="00B0F0"/>
                </a:solidFill>
                <a:latin typeface="Myriad Pro"/>
              </a:rPr>
              <a:t>Exemples de questions de réflexion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a:xfrm>
            <a:off x="628650" y="1683012"/>
            <a:ext cx="7886700" cy="4351338"/>
          </a:xfrm>
        </p:spPr>
        <p:txBody>
          <a:bodyPr>
            <a:normAutofit fontScale="92500" lnSpcReduction="10000"/>
          </a:bodyPr>
          <a:lstStyle/>
          <a:p>
            <a:pPr algn="just" rtl="0"/>
            <a:r>
              <a:rPr lang="fr" sz="1500" b="0" i="1" u="none" baseline="0" dirty="0">
                <a:solidFill>
                  <a:srgbClr val="006BCC"/>
                </a:solidFill>
                <a:latin typeface="Myriad Pro"/>
              </a:rPr>
              <a:t>Qu’as-tu appris aujourd’hui ? </a:t>
            </a:r>
          </a:p>
          <a:p>
            <a:pPr algn="just" rtl="0"/>
            <a:r>
              <a:rPr lang="fr" sz="1500" b="0" i="1" u="none" baseline="0" dirty="0">
                <a:solidFill>
                  <a:srgbClr val="006BCC"/>
                </a:solidFill>
                <a:latin typeface="Myriad Pro"/>
              </a:rPr>
              <a:t>Qu’est-ce que tu n’as pas encore compris ? </a:t>
            </a:r>
          </a:p>
          <a:p>
            <a:pPr algn="just" rtl="0">
              <a:lnSpc>
                <a:spcPct val="110000"/>
              </a:lnSpc>
            </a:pPr>
            <a:r>
              <a:rPr lang="fr" sz="1500" b="0" i="1" u="none" baseline="0" dirty="0">
                <a:solidFill>
                  <a:srgbClr val="006BCC"/>
                </a:solidFill>
                <a:latin typeface="Myriad Pro"/>
              </a:rPr>
              <a:t>Quelles sont les nouvelles questions que tu te poses à présent ? </a:t>
            </a:r>
          </a:p>
          <a:p>
            <a:pPr algn="just" rtl="0"/>
            <a:r>
              <a:rPr lang="fr" sz="1500" b="0" i="1" u="none" baseline="0" dirty="0">
                <a:solidFill>
                  <a:srgbClr val="006BCC"/>
                </a:solidFill>
                <a:latin typeface="Myriad Pro"/>
              </a:rPr>
              <a:t>Tes idées ou ta pensée ont-elles évolué ? Pourquoi ? </a:t>
            </a:r>
          </a:p>
          <a:p>
            <a:pPr algn="just" rtl="0"/>
            <a:r>
              <a:rPr lang="fr" sz="1500" b="0" i="1" u="none" baseline="0" dirty="0">
                <a:solidFill>
                  <a:srgbClr val="006BCC"/>
                </a:solidFill>
                <a:latin typeface="Myriad Pro"/>
              </a:rPr>
              <a:t>Quelles sont les différentes opinions ou les différents points de vue sur ce sujet ? Qu’en penses-tu et pourquoi ? </a:t>
            </a:r>
          </a:p>
          <a:p>
            <a:pPr algn="just" rtl="0"/>
            <a:r>
              <a:rPr lang="fr" sz="1500" b="0" i="1" u="none" baseline="0" dirty="0">
                <a:solidFill>
                  <a:srgbClr val="006BCC"/>
                </a:solidFill>
                <a:latin typeface="Myriad Pro"/>
              </a:rPr>
              <a:t>Peux-tu expliquer ce que tu as appris de différentes manières ? </a:t>
            </a:r>
          </a:p>
          <a:p>
            <a:pPr algn="just" rtl="0"/>
            <a:r>
              <a:rPr lang="fr" sz="1500" b="0" i="1" u="none" baseline="0" dirty="0">
                <a:solidFill>
                  <a:srgbClr val="006BCC"/>
                </a:solidFill>
                <a:latin typeface="Myriad Pro"/>
              </a:rPr>
              <a:t>Quel est le lien entre ce que tu as appris et ton environnement local ou le monde ? </a:t>
            </a:r>
          </a:p>
          <a:p>
            <a:pPr algn="just" rtl="0"/>
            <a:r>
              <a:rPr lang="fr" sz="1500" b="0" i="1" u="none" baseline="0" dirty="0">
                <a:solidFill>
                  <a:srgbClr val="006BCC"/>
                </a:solidFill>
                <a:latin typeface="Myriad Pro"/>
              </a:rPr>
              <a:t>Sur quel sujet aimerais-tu en savoir plus ? </a:t>
            </a:r>
          </a:p>
          <a:p>
            <a:pPr algn="just" rtl="0"/>
            <a:r>
              <a:rPr lang="fr" sz="1500" b="0" i="1" u="none" baseline="0" dirty="0">
                <a:solidFill>
                  <a:srgbClr val="006BCC"/>
                </a:solidFill>
                <a:latin typeface="Myriad Pro"/>
              </a:rPr>
              <a:t>Qu’es-tu déjà capable de faire ? </a:t>
            </a:r>
          </a:p>
          <a:p>
            <a:pPr algn="just" rtl="0"/>
            <a:r>
              <a:rPr lang="fr" sz="1500" b="0" i="1" u="none" baseline="0" dirty="0">
                <a:solidFill>
                  <a:srgbClr val="006BCC"/>
                </a:solidFill>
                <a:latin typeface="Myriad Pro"/>
              </a:rPr>
              <a:t>Sur quoi vas-tu travailler ensuite ? </a:t>
            </a:r>
          </a:p>
          <a:p>
            <a:pPr algn="just" rtl="0"/>
            <a:r>
              <a:rPr lang="fr" sz="1500" b="0" i="1" u="none" baseline="0" dirty="0">
                <a:solidFill>
                  <a:srgbClr val="006BCC"/>
                </a:solidFill>
                <a:latin typeface="Myriad Pro"/>
              </a:rPr>
              <a:t>Que peux-tu faire pour devenir un apprenant plus efficace ? </a:t>
            </a:r>
          </a:p>
          <a:p>
            <a:pPr marL="0" indent="0" algn="just" rtl="0">
              <a:buNone/>
            </a:pPr>
            <a:endParaRPr lang="fr" sz="1400" dirty="0">
              <a:solidFill>
                <a:srgbClr val="006BCC"/>
              </a:solidFill>
              <a:latin typeface="Myriad Pro"/>
            </a:endParaRPr>
          </a:p>
          <a:p>
            <a:pPr marL="0" indent="0" algn="just" rtl="0">
              <a:buNone/>
            </a:pPr>
            <a:r>
              <a:rPr lang="fr" sz="1400" b="0" i="0" u="none" baseline="0" dirty="0">
                <a:solidFill>
                  <a:srgbClr val="00B0F0"/>
                </a:solidFill>
                <a:latin typeface="Myriad Pro" panose="020B0503030403020204"/>
              </a:rPr>
              <a:t>Nous vous rappelons que le mot-clic #PYPparents sur les médias sociaux tels que Twitter permet aux parents de s’informer sur le PP et de partager des idées, des commentaires, etc. </a:t>
            </a:r>
            <a:endParaRPr lang="fr"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pPr algn="r" rtl="0"/>
            <a:fld id="{35786CCC-1347-47B7-9C98-AE42452EEDFB}" type="slidenum">
              <a:rPr/>
              <a:t>2</a:t>
            </a:fld>
            <a:endParaRPr lang="fr"/>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fr"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pPr algn="r" rtl="0"/>
            <a:fld id="{35786CCC-1347-47B7-9C98-AE42452EEDFB}" type="slidenum">
              <a:rPr/>
              <a:t>3</a:t>
            </a:fld>
            <a:endParaRPr lang="fr"/>
          </a:p>
        </p:txBody>
      </p:sp>
      <p:sp>
        <p:nvSpPr>
          <p:cNvPr id="2" name="TextBox 1"/>
          <p:cNvSpPr txBox="1"/>
          <p:nvPr/>
        </p:nvSpPr>
        <p:spPr>
          <a:xfrm>
            <a:off x="0" y="180541"/>
            <a:ext cx="9143999" cy="338554"/>
          </a:xfrm>
          <a:prstGeom prst="rect">
            <a:avLst/>
          </a:prstGeom>
          <a:noFill/>
        </p:spPr>
        <p:txBody>
          <a:bodyPr wrap="square" rtlCol="0">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Réflexion sur ma recherche personnelle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dirty="0">
                  <a:solidFill>
                    <a:srgbClr val="004B8D"/>
                  </a:solidFill>
                  <a:latin typeface="Myriad Pro" panose="020B0503030403020204" pitchFamily="34" charset="0"/>
                  <a:cs typeface="Arial" panose="020B0604020202020204" pitchFamily="34" charset="0"/>
                </a:rPr>
                <a:t>1. Début du processus de réflexion</a:t>
              </a:r>
              <a:endParaRPr lang="fr" sz="1000" b="1" dirty="0">
                <a:solidFill>
                  <a:srgbClr val="004B8D"/>
                </a:solidFill>
                <a:latin typeface="Myriad Pro" panose="020B0503030403020204" pitchFamily="34" charset="0"/>
                <a:cs typeface="Arial" panose="020B0604020202020204" pitchFamily="34" charset="0"/>
              </a:endParaRPr>
            </a:p>
            <a:p>
              <a:pPr lvl="0" algn="l" rtl="0"/>
              <a:r>
                <a:rPr lang="fr" sz="900" b="0" i="0" u="none" baseline="0" dirty="0">
                  <a:solidFill>
                    <a:srgbClr val="004B8D"/>
                  </a:solidFill>
                  <a:latin typeface="Myriad Pro" panose="020B0503030403020204" pitchFamily="34" charset="0"/>
                  <a:cs typeface="Arial" panose="020B0604020202020204" pitchFamily="34" charset="0"/>
                </a:rPr>
                <a:t>En pensant au monde qui m’entoure, je me pose des questions, et il y a des choses sur lesquelles j’aimerais en savoir plus : </a:t>
              </a:r>
              <a:endParaRPr lang="fr" sz="1350" dirty="0">
                <a:solidFill>
                  <a:srgbClr val="002060"/>
                </a:solidFill>
                <a:latin typeface="Arial" panose="020B0604020202020204" pitchFamily="34" charset="0"/>
                <a:cs typeface="Arial" panose="020B0604020202020204" pitchFamily="34" charset="0"/>
              </a:endParaRPr>
            </a:p>
            <a:p>
              <a:pPr algn="ctr" rtl="0"/>
              <a:endParaRPr lang="fr" sz="1350" dirty="0">
                <a:solidFill>
                  <a:srgbClr val="002060"/>
                </a:solidFill>
                <a:latin typeface="Arial" panose="020B0604020202020204" pitchFamily="34" charset="0"/>
                <a:cs typeface="Arial" panose="020B0604020202020204" pitchFamily="34" charset="0"/>
              </a:endParaRPr>
            </a:p>
            <a:p>
              <a:pPr algn="l" rtl="0"/>
              <a:r>
                <a:rPr lang="fr" sz="1200" b="0" i="0" u="none" baseline="0" dirty="0">
                  <a:solidFill>
                    <a:schemeClr val="tx1"/>
                  </a:solidFill>
                  <a:latin typeface="Myriad Pro" panose="020B0503030403020204"/>
                </a:rPr>
                <a:t>– Qu’est-ce qui fait que les jeux vidéo sont si bien ? </a:t>
              </a:r>
            </a:p>
            <a:p>
              <a:endParaRPr lang="fr" sz="1200" dirty="0">
                <a:solidFill>
                  <a:schemeClr val="tx1"/>
                </a:solidFill>
                <a:latin typeface="Myriad Pro" panose="020B0503030403020204"/>
              </a:endParaRPr>
            </a:p>
            <a:p>
              <a:pPr algn="l" rtl="0"/>
              <a:r>
                <a:rPr lang="fr" sz="1200" b="0" i="0" u="none" baseline="0" dirty="0">
                  <a:solidFill>
                    <a:schemeClr val="tx1"/>
                  </a:solidFill>
                  <a:latin typeface="Myriad Pro" panose="020B0503030403020204"/>
                </a:rPr>
                <a:t>– En quoi les jeux vidéo sont-ils différents des autres jeux ?</a:t>
              </a:r>
            </a:p>
            <a:p>
              <a:pPr algn="l" rtl="0"/>
              <a:r>
                <a:rPr lang="fr" sz="1200" b="0" i="0" u="none" baseline="0" dirty="0">
                  <a:solidFill>
                    <a:schemeClr val="tx1"/>
                  </a:solidFill>
                  <a:latin typeface="Myriad Pro" panose="020B0503030403020204"/>
                </a:rPr>
                <a:t> </a:t>
              </a:r>
            </a:p>
            <a:p>
              <a:pPr algn="l" rtl="0"/>
              <a:r>
                <a:rPr lang="fr" sz="1200" b="0" i="0" u="none" baseline="0" dirty="0">
                  <a:solidFill>
                    <a:schemeClr val="tx1"/>
                  </a:solidFill>
                  <a:latin typeface="Myriad Pro" panose="020B0503030403020204"/>
                </a:rPr>
                <a:t>– Les jeux vidéo sont-ils mauvais pour nous ?</a:t>
              </a:r>
            </a:p>
            <a:p>
              <a:endParaRPr lang="fr"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900" b="1" i="0" u="none" baseline="0" dirty="0">
                  <a:solidFill>
                    <a:srgbClr val="004B8D"/>
                  </a:solidFill>
                  <a:latin typeface="Myriad Pro" panose="020B0503030403020204" pitchFamily="34" charset="0"/>
                  <a:cs typeface="Arial" panose="020B0604020202020204" pitchFamily="34" charset="0"/>
                </a:rPr>
                <a:t>2. Mes centres d’intérêt, idées, passions, points forts et expériences </a:t>
              </a:r>
              <a:r>
                <a:rPr lang="fr" sz="900" b="0" i="0" u="none" baseline="0" dirty="0">
                  <a:solidFill>
                    <a:srgbClr val="004B8D"/>
                  </a:solidFill>
                  <a:latin typeface="Myriad Pro" panose="020B0503030403020204" pitchFamily="34" charset="0"/>
                  <a:cs typeface="Arial" panose="020B0604020202020204" pitchFamily="34" charset="0"/>
                </a:rPr>
                <a:t>en lien avec le monde qui m’entoure : </a:t>
              </a:r>
            </a:p>
            <a:p>
              <a:pPr lvl="0" algn="l" rtl="0"/>
              <a:endParaRPr lang="fr" sz="900" i="1" dirty="0">
                <a:solidFill>
                  <a:srgbClr val="004B8D"/>
                </a:solidFill>
                <a:latin typeface="Myriad Pro" panose="020B0503030403020204" pitchFamily="34" charset="0"/>
                <a:cs typeface="Arial" panose="020B0604020202020204" pitchFamily="34" charset="0"/>
              </a:endParaRPr>
            </a:p>
            <a:p>
              <a:pPr algn="l" rtl="0"/>
              <a:r>
                <a:rPr lang="fr" b="0" i="0" u="none" baseline="0" dirty="0"/>
                <a:t> </a:t>
              </a:r>
            </a:p>
            <a:p>
              <a:pPr algn="l" rtl="0"/>
              <a:r>
                <a:rPr lang="fr" sz="1200" b="0" i="0" u="none" baseline="0" dirty="0">
                  <a:solidFill>
                    <a:schemeClr val="tx1"/>
                  </a:solidFill>
                  <a:latin typeface="Myriad Pro" panose="020B0503030403020204"/>
                </a:rPr>
                <a:t> – les jeux vidéo ;</a:t>
              </a:r>
            </a:p>
            <a:p>
              <a:pPr algn="l" rtl="0"/>
              <a:r>
                <a:rPr lang="fr" sz="1200" b="0" i="0" u="none" baseline="0" dirty="0">
                  <a:solidFill>
                    <a:schemeClr val="tx1"/>
                  </a:solidFill>
                  <a:latin typeface="Myriad Pro" panose="020B0503030403020204"/>
                </a:rPr>
                <a:t> </a:t>
              </a:r>
            </a:p>
            <a:p>
              <a:pPr algn="l" rtl="0"/>
              <a:r>
                <a:rPr lang="fr" sz="1200" b="0" i="0" u="none" baseline="0" dirty="0">
                  <a:solidFill>
                    <a:schemeClr val="tx1"/>
                  </a:solidFill>
                  <a:latin typeface="Myriad Pro" panose="020B0503030403020204"/>
                </a:rPr>
                <a:t> – jouer dehors avec mes amis ;</a:t>
              </a:r>
            </a:p>
            <a:p>
              <a:pPr algn="l" rtl="0"/>
              <a:r>
                <a:rPr lang="fr" sz="1200" b="0" i="0" u="none" baseline="0" dirty="0">
                  <a:solidFill>
                    <a:schemeClr val="tx1"/>
                  </a:solidFill>
                  <a:latin typeface="Myriad Pro" panose="020B0503030403020204"/>
                </a:rPr>
                <a:t> </a:t>
              </a:r>
            </a:p>
            <a:p>
              <a:pPr algn="l" rtl="0"/>
              <a:r>
                <a:rPr lang="fr" sz="1200" b="0" i="0" u="none" baseline="0" dirty="0">
                  <a:solidFill>
                    <a:schemeClr val="tx1"/>
                  </a:solidFill>
                  <a:latin typeface="Myriad Pro" panose="020B0503030403020204"/>
                </a:rPr>
                <a:t> – jouer aux cartes avec mes parents.</a:t>
              </a:r>
            </a:p>
            <a:p>
              <a:pPr lvl="0" algn="l" rtl="0"/>
              <a:endParaRPr lang="fr" sz="1200" dirty="0">
                <a:solidFill>
                  <a:schemeClr val="tx1"/>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a:solidFill>
                    <a:srgbClr val="004B8D"/>
                  </a:solidFill>
                  <a:latin typeface="Myriad Pro" panose="020B0503030403020204" pitchFamily="34" charset="0"/>
                  <a:cs typeface="Arial" panose="020B0604020202020204" pitchFamily="34" charset="0"/>
                </a:rPr>
                <a:t>3. Ma recherche personnelle</a:t>
              </a:r>
              <a:endParaRPr lang="fr" sz="10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Après réflexion, j’aimerais en savoir plus sur : </a:t>
              </a:r>
            </a:p>
            <a:p>
              <a:pPr lvl="0" algn="l" rtl="0"/>
              <a:endParaRPr lang="fr" sz="900" dirty="0">
                <a:solidFill>
                  <a:srgbClr val="004B8D"/>
                </a:solidFill>
                <a:latin typeface="Myriad Pro" panose="020B0503030403020204" pitchFamily="34" charset="0"/>
                <a:cs typeface="Arial" panose="020B0604020202020204" pitchFamily="34" charset="0"/>
              </a:endParaRPr>
            </a:p>
            <a:p>
              <a:pPr lvl="0" algn="l" rtl="0"/>
              <a:r>
                <a:rPr lang="fr" sz="1200" b="0" i="0" u="none" baseline="0">
                  <a:solidFill>
                    <a:srgbClr val="004B8D"/>
                  </a:solidFill>
                  <a:latin typeface="Myriad Pro" panose="020B0503030403020204" pitchFamily="34" charset="0"/>
                  <a:cs typeface="Arial" panose="020B0604020202020204" pitchFamily="34" charset="0"/>
                </a:rPr>
                <a:t> – </a:t>
              </a:r>
              <a:r>
                <a:rPr lang="fr" sz="1200" b="0" i="0" u="none" baseline="0">
                  <a:solidFill>
                    <a:schemeClr val="tx1"/>
                  </a:solidFill>
                  <a:latin typeface="Myriad Pro" panose="020B0503030403020204" pitchFamily="34" charset="0"/>
                  <a:cs typeface="Arial" panose="020B0604020202020204" pitchFamily="34" charset="0"/>
                </a:rPr>
                <a:t>les jeux vidéo et pourquoi les parents ne les aiment pas. </a:t>
              </a:r>
            </a:p>
            <a:p>
              <a:pPr lvl="0" algn="l" rtl="0"/>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fr" sz="900" b="0" i="0" u="none" baseline="0">
                  <a:solidFill>
                    <a:srgbClr val="004B8D"/>
                  </a:solidFill>
                  <a:latin typeface="Myriad Pro" panose="020B0503030403020204" pitchFamily="34" charset="0"/>
                  <a:cs typeface="Arial" panose="020B0604020202020204" pitchFamily="34" charset="0"/>
                </a:rPr>
                <a:t>Je sais déjà des choses à ce sujet, par exemple : </a:t>
              </a:r>
            </a:p>
            <a:p>
              <a:pPr marL="171450" lvl="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lvl="0" algn="l" rtl="0"/>
              <a:r>
                <a:rPr lang="fr" sz="1200" b="0" i="0" u="none" baseline="0">
                  <a:solidFill>
                    <a:srgbClr val="004B8D"/>
                  </a:solidFill>
                  <a:latin typeface="Myriad Pro" panose="020B0503030403020204" pitchFamily="34" charset="0"/>
                  <a:cs typeface="Arial" panose="020B0604020202020204" pitchFamily="34" charset="0"/>
                </a:rPr>
                <a:t> – </a:t>
              </a:r>
              <a:r>
                <a:rPr lang="fr" sz="1200" b="0" i="0" u="none" baseline="0">
                  <a:solidFill>
                    <a:schemeClr val="tx1"/>
                  </a:solidFill>
                  <a:latin typeface="Myriad Pro" panose="020B0503030403020204" pitchFamily="34" charset="0"/>
                  <a:cs typeface="Arial" panose="020B0604020202020204" pitchFamily="34" charset="0"/>
                </a:rPr>
                <a:t>avoir des limites de temps de jeux ;</a:t>
              </a:r>
            </a:p>
            <a:p>
              <a:pPr lvl="0" algn="l" rtl="0"/>
              <a:r>
                <a:rPr lang="fr" sz="1200" b="0" i="0" u="none" baseline="0">
                  <a:solidFill>
                    <a:srgbClr val="004B8D"/>
                  </a:solidFill>
                  <a:latin typeface="Myriad Pro" panose="020B0503030403020204" pitchFamily="34" charset="0"/>
                  <a:cs typeface="Arial" panose="020B0604020202020204" pitchFamily="34" charset="0"/>
                </a:rPr>
                <a:t> – </a:t>
              </a:r>
              <a:r>
                <a:rPr lang="fr" sz="1200" b="0" i="0" u="none" baseline="0">
                  <a:solidFill>
                    <a:schemeClr val="tx1"/>
                  </a:solidFill>
                  <a:latin typeface="Myriad Pro" panose="020B0503030403020204" pitchFamily="34" charset="0"/>
                  <a:cs typeface="Arial" panose="020B0604020202020204" pitchFamily="34" charset="0"/>
                </a:rPr>
                <a:t>jouer avec des amis.</a:t>
              </a:r>
            </a:p>
            <a:p>
              <a:pPr lvl="0" algn="l" rtl="0"/>
              <a:endParaRPr lang="fr" sz="1200" dirty="0">
                <a:solidFill>
                  <a:schemeClr val="tx1"/>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900" b="1" i="0" u="none" baseline="0" dirty="0">
                  <a:solidFill>
                    <a:srgbClr val="004B8D"/>
                  </a:solidFill>
                  <a:latin typeface="Myriad Pro" panose="020B0503030403020204" pitchFamily="34" charset="0"/>
                  <a:cs typeface="Arial" panose="020B0604020202020204" pitchFamily="34" charset="0"/>
                </a:rPr>
                <a:t>4. Mes questions de départ </a:t>
              </a:r>
            </a:p>
            <a:p>
              <a:pPr algn="l" rtl="0"/>
              <a:r>
                <a:rPr lang="fr" sz="900" b="0" i="0" u="none" baseline="0" dirty="0">
                  <a:solidFill>
                    <a:srgbClr val="004B8D"/>
                  </a:solidFill>
                  <a:latin typeface="Myriad Pro" panose="020B0503030403020204" pitchFamily="34" charset="0"/>
                  <a:cs typeface="Arial" panose="020B0604020202020204" pitchFamily="34" charset="0"/>
                </a:rPr>
                <a:t>(qui, quoi, pourquoi, comment, quel, et si, je me demande si...) : </a:t>
              </a:r>
            </a:p>
            <a:p>
              <a:pPr marL="171450" indent="-171450" algn="l" rtl="0">
                <a:buFont typeface="Arial" panose="020B0604020202020204" pitchFamily="34" charset="0"/>
                <a:buChar char="•"/>
              </a:pPr>
              <a:endParaRPr lang="fr" sz="788" b="1" dirty="0">
                <a:solidFill>
                  <a:srgbClr val="004B8D"/>
                </a:solidFill>
              </a:endParaRPr>
            </a:p>
            <a:p>
              <a:pPr algn="l" rtl="0"/>
              <a:r>
                <a:rPr lang="fr" sz="1200" b="0" i="1" u="none" baseline="0" dirty="0">
                  <a:solidFill>
                    <a:srgbClr val="004B8D"/>
                  </a:solidFill>
                  <a:latin typeface="Myriad Pro" panose="020B0503030403020204"/>
                </a:rPr>
                <a:t> – </a:t>
              </a:r>
              <a:r>
                <a:rPr lang="fr" sz="1200" b="0" i="0" u="none" baseline="0" dirty="0">
                  <a:solidFill>
                    <a:schemeClr val="tx1"/>
                  </a:solidFill>
                  <a:latin typeface="Myriad Pro" panose="020B0503030403020204"/>
                </a:rPr>
                <a:t>Comment le jeu évolue-t-il avec l’âge ?</a:t>
              </a:r>
            </a:p>
            <a:p>
              <a:pPr algn="l" rtl="0"/>
              <a:r>
                <a:rPr lang="fr" sz="1200" b="0" i="0" u="none" baseline="0" dirty="0">
                  <a:solidFill>
                    <a:schemeClr val="tx1"/>
                  </a:solidFill>
                  <a:latin typeface="Myriad Pro" panose="020B0503030403020204"/>
                </a:rPr>
                <a:t> </a:t>
              </a:r>
            </a:p>
            <a:p>
              <a:pPr algn="l" rtl="0"/>
              <a:r>
                <a:rPr lang="fr" sz="1200" b="0" i="1" u="none" baseline="0" dirty="0">
                  <a:solidFill>
                    <a:srgbClr val="004B8D"/>
                  </a:solidFill>
                  <a:latin typeface="Myriad Pro" panose="020B0503030403020204"/>
                </a:rPr>
                <a:t> – </a:t>
              </a:r>
              <a:r>
                <a:rPr lang="fr" sz="1200" b="0" i="0" u="none" baseline="0" dirty="0">
                  <a:solidFill>
                    <a:schemeClr val="tx1"/>
                  </a:solidFill>
                  <a:latin typeface="Myriad Pro" panose="020B0503030403020204"/>
                </a:rPr>
                <a:t>À quoi reconnaît-on un bon jeu ?</a:t>
              </a:r>
            </a:p>
            <a:p>
              <a:endParaRPr lang="fr"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 J’aimerais en savoir plus parce que...</a:t>
              </a:r>
            </a:p>
            <a:p>
              <a:pPr marL="171450" indent="-171450"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algn="l" rtl="0"/>
              <a:r>
                <a:rPr lang="fr" sz="1200" b="0" i="0" u="none" baseline="0" dirty="0">
                  <a:solidFill>
                    <a:schemeClr val="tx1"/>
                  </a:solidFill>
                  <a:latin typeface="Myriad Pro" panose="020B0503030403020204"/>
                </a:rPr>
                <a:t> – j’adore les jeux vidéo et j’aimerais pouvoir jouer davantage.</a:t>
              </a:r>
              <a:endParaRPr lang="fr" sz="1200" dirty="0">
                <a:solidFill>
                  <a:srgbClr val="004B8D"/>
                </a:solidFill>
                <a:latin typeface="Myriad Pro" panose="020B0503030403020204" pitchFamily="34" charset="0"/>
                <a:cs typeface="Arial" panose="020B0604020202020204" pitchFamily="34" charset="0"/>
              </a:endParaRPr>
            </a:p>
            <a:p>
              <a:pPr lvl="0" algn="l" rtl="0"/>
              <a:endParaRPr lang="fr"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pPr algn="l" rtl="0"/>
                      <a:r>
                        <a:rPr lang="fr" sz="900" b="0" i="0" u="none" baseline="0">
                          <a:solidFill>
                            <a:srgbClr val="004B8D"/>
                          </a:solidFill>
                          <a:latin typeface="Myriad Pro" panose="020B0503030403020204" pitchFamily="34" charset="0"/>
                        </a:rPr>
                        <a:t>Nom : </a:t>
                      </a:r>
                      <a:endParaRPr lang="fr" sz="900" b="0" dirty="0">
                        <a:solidFill>
                          <a:srgbClr val="004B8D"/>
                        </a:solidFill>
                        <a:latin typeface="Myriad Pro" panose="020B0503030403020204" pitchFamily="34" charset="0"/>
                      </a:endParaRPr>
                    </a:p>
                  </a:txBody>
                  <a:tcPr marL="68580" marR="68580" marT="34290" marB="34290"/>
                </a:tc>
                <a:tc>
                  <a:txBody>
                    <a:bodyPr/>
                    <a:lstStyle/>
                    <a:p>
                      <a:pPr algn="l" rtl="0"/>
                      <a:r>
                        <a:rPr lang="fr" sz="900" b="0" i="0" u="none" baseline="0">
                          <a:solidFill>
                            <a:srgbClr val="004B8D"/>
                          </a:solidFill>
                          <a:latin typeface="Myriad Pro" panose="020B0503030403020204" pitchFamily="34" charset="0"/>
                        </a:rPr>
                        <a:t>Enseignant : </a:t>
                      </a:r>
                    </a:p>
                  </a:txBody>
                  <a:tcPr marL="68580" marR="68580" marT="34290" marB="34290"/>
                </a:tc>
                <a:extLst>
                  <a:ext uri="{0D108BD9-81ED-4DB2-BD59-A6C34878D82A}">
                    <a16:rowId xmlns:a16="http://schemas.microsoft.com/office/drawing/2014/main" val="3255588792"/>
                  </a:ext>
                </a:extLst>
              </a:tr>
              <a:tr h="336031">
                <a:tc>
                  <a:txBody>
                    <a:bodyPr/>
                    <a:lstStyle/>
                    <a:p>
                      <a:pPr algn="l" rtl="0"/>
                      <a:r>
                        <a:rPr lang="fr" sz="900" b="0" i="0" u="none" baseline="0">
                          <a:solidFill>
                            <a:srgbClr val="004B8D"/>
                          </a:solidFill>
                          <a:latin typeface="Myriad Pro" panose="020B0503030403020204" pitchFamily="34" charset="0"/>
                        </a:rPr>
                        <a:t>Date de début :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 sz="900" b="0" i="0" u="none" baseline="0">
                          <a:solidFill>
                            <a:srgbClr val="004B8D"/>
                          </a:solidFill>
                          <a:latin typeface="Myriad Pro" panose="020B0503030403020204" pitchFamily="34" charset="0"/>
                        </a:rPr>
                        <a:t>Date de fin :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pPr algn="r" rtl="0"/>
            <a:fld id="{35786CCC-1347-47B7-9C98-AE42452EEDFB}" type="slidenum">
              <a:rPr/>
              <a:t>4</a:t>
            </a:fld>
            <a:endParaRPr lang="fr" dirty="0"/>
          </a:p>
        </p:txBody>
      </p:sp>
      <p:sp>
        <p:nvSpPr>
          <p:cNvPr id="4" name="TextBox 3"/>
          <p:cNvSpPr txBox="1"/>
          <p:nvPr/>
        </p:nvSpPr>
        <p:spPr>
          <a:xfrm>
            <a:off x="1" y="229792"/>
            <a:ext cx="9143999" cy="338554"/>
          </a:xfrm>
          <a:prstGeom prst="rect">
            <a:avLst/>
          </a:prstGeom>
          <a:noFill/>
        </p:spPr>
        <p:txBody>
          <a:bodyPr wrap="square" rtlCol="0">
            <a:spAutoFit/>
          </a:bodyPr>
          <a:lstStyle/>
          <a:p>
            <a:pPr algn="ctr" rtl="0"/>
            <a:r>
              <a:rPr lang="fr" sz="1600" b="1" i="0" u="none" baseline="0">
                <a:solidFill>
                  <a:srgbClr val="002060"/>
                </a:solidFill>
                <a:latin typeface="Myriad Pro" panose="020B0503030403020204" pitchFamily="34" charset="0"/>
                <a:cs typeface="Arial" panose="020B0604020202020204" pitchFamily="34" charset="0"/>
              </a:rPr>
              <a:t>Planification de ma recherche personnelle</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fr" sz="1000" b="1" i="0" u="none" baseline="0" dirty="0">
                <a:solidFill>
                  <a:srgbClr val="004B8D"/>
                </a:solidFill>
                <a:latin typeface="Myriad Pro" panose="020B0503030403020204" pitchFamily="34" charset="0"/>
                <a:cs typeface="Arial" panose="020B0604020202020204" pitchFamily="34" charset="0"/>
              </a:rPr>
              <a:t>Thème transdisciplinaire : </a:t>
            </a:r>
            <a:r>
              <a:rPr lang="fr" sz="900" b="0" i="0" u="none" baseline="0" dirty="0">
                <a:solidFill>
                  <a:srgbClr val="004B8D"/>
                </a:solidFill>
                <a:latin typeface="Myriad Pro" panose="020B0503030403020204" pitchFamily="34" charset="0"/>
                <a:cs typeface="Arial" panose="020B0604020202020204" pitchFamily="34" charset="0"/>
              </a:rPr>
              <a:t> J’ai choisi le thème transdisciplinaire de ma recherche :</a:t>
            </a:r>
          </a:p>
          <a:p>
            <a:pPr algn="l" rtl="0"/>
            <a:r>
              <a:rPr lang="fr" sz="1000" b="0" i="0" u="none" baseline="0" dirty="0">
                <a:solidFill>
                  <a:srgbClr val="004B8D"/>
                </a:solidFill>
                <a:latin typeface="Myriad Pro" panose="020B0503030403020204" pitchFamily="34" charset="0"/>
                <a:cs typeface="Arial" panose="020B0604020202020204" pitchFamily="34" charset="0"/>
              </a:rPr>
              <a:t>	Qui nous sommes			Où nous nous situons dans l’espace et le temps		Comment nous nous exprimons		Comment nous nous organisons		Comment le monde fonctionne				Le partage de la planète</a:t>
            </a:r>
            <a:endParaRPr lang="fr"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Mes questions : </a:t>
            </a:r>
            <a:r>
              <a:rPr lang="fr" sz="1000" b="0" i="0" u="none" baseline="0" dirty="0">
                <a:solidFill>
                  <a:srgbClr val="004B8D"/>
                </a:solidFill>
                <a:latin typeface="Myriad Pro" panose="020B0503030403020204" pitchFamily="34" charset="0"/>
                <a:cs typeface="Arial" panose="020B0604020202020204" pitchFamily="34" charset="0"/>
              </a:rPr>
              <a:t>Quelles sont les nouvelles questions que je me pose ? Puis-je affiner et compléter mes questions de départ ? </a:t>
            </a:r>
          </a:p>
          <a:p>
            <a:endParaRPr lang="fr" sz="1000" dirty="0">
              <a:solidFill>
                <a:srgbClr val="004B8D"/>
              </a:solidFill>
              <a:latin typeface="Myriad Pro" panose="020B0503030403020204" pitchFamily="34" charset="0"/>
              <a:cs typeface="Arial" panose="020B0604020202020204" pitchFamily="34" charset="0"/>
            </a:endParaRPr>
          </a:p>
          <a:p>
            <a:endParaRPr lang="fr" sz="1000" dirty="0">
              <a:solidFill>
                <a:srgbClr val="004B8D"/>
              </a:solidFill>
              <a:latin typeface="Myriad Pro" panose="020B0503030403020204" pitchFamily="34" charset="0"/>
              <a:cs typeface="Arial" panose="020B0604020202020204" pitchFamily="34" charset="0"/>
            </a:endParaRPr>
          </a:p>
          <a:p>
            <a:endParaRPr lang="fr" sz="1000" dirty="0">
              <a:solidFill>
                <a:srgbClr val="004B8D"/>
              </a:solidFill>
              <a:latin typeface="Myriad Pro" panose="020B0503030403020204" pitchFamily="34" charset="0"/>
              <a:cs typeface="Arial" panose="020B0604020202020204" pitchFamily="34" charset="0"/>
            </a:endParaRPr>
          </a:p>
          <a:p>
            <a:pPr algn="l" rtl="0"/>
            <a:r>
              <a:rPr lang="fr" sz="1000" b="0" i="0" u="none" baseline="0" dirty="0">
                <a:solidFill>
                  <a:srgbClr val="004B8D"/>
                </a:solidFill>
                <a:latin typeface="Myriad Pro" panose="020B0503030403020204" pitchFamily="34" charset="0"/>
                <a:cs typeface="Arial" panose="020B0604020202020204" pitchFamily="34" charset="0"/>
              </a:rPr>
              <a:t>   </a:t>
            </a:r>
            <a:r>
              <a:rPr lang="fr" sz="1200" b="0" i="0" u="none" baseline="0" dirty="0">
                <a:solidFill>
                  <a:schemeClr val="tx1"/>
                </a:solidFill>
                <a:latin typeface="Myriad Pro" panose="020B0503030403020204" pitchFamily="34" charset="0"/>
                <a:cs typeface="Arial" panose="020B0604020202020204" pitchFamily="34" charset="0"/>
              </a:rPr>
              <a:t>Avec qui est-ce que je joue aux jeux vidéo ? </a:t>
            </a:r>
          </a:p>
          <a:p>
            <a:endParaRPr lang="fr" sz="1200" dirty="0">
              <a:solidFill>
                <a:schemeClr val="tx1"/>
              </a:solidFill>
              <a:latin typeface="Myriad Pro" panose="020B0503030403020204" pitchFamily="34" charset="0"/>
              <a:cs typeface="Arial" panose="020B0604020202020204" pitchFamily="34" charset="0"/>
            </a:endParaRPr>
          </a:p>
          <a:p>
            <a:pPr algn="l" rtl="0"/>
            <a:r>
              <a:rPr lang="fr" sz="1200" b="0" i="0" u="none" baseline="0" dirty="0">
                <a:solidFill>
                  <a:schemeClr val="tx1"/>
                </a:solidFill>
                <a:latin typeface="Myriad Pro" panose="020B0503030403020204" pitchFamily="34" charset="0"/>
                <a:cs typeface="Arial" panose="020B0604020202020204" pitchFamily="34" charset="0"/>
              </a:rPr>
              <a:t>   À quel type de jeux est-ce que je joue ? </a:t>
            </a:r>
          </a:p>
          <a:p>
            <a:endParaRPr lang="fr" sz="1200" dirty="0">
              <a:solidFill>
                <a:schemeClr val="tx1"/>
              </a:solidFill>
              <a:latin typeface="Myriad Pro" panose="020B0503030403020204" pitchFamily="34" charset="0"/>
              <a:cs typeface="Arial" panose="020B0604020202020204" pitchFamily="34" charset="0"/>
            </a:endParaRPr>
          </a:p>
          <a:p>
            <a:endParaRPr lang="fr" sz="1200" dirty="0">
              <a:solidFill>
                <a:schemeClr val="tx1"/>
              </a:solidFill>
              <a:latin typeface="Myriad Pro" panose="020B0503030403020204" pitchFamily="34" charset="0"/>
              <a:cs typeface="Arial" panose="020B0604020202020204" pitchFamily="34" charset="0"/>
            </a:endParaRPr>
          </a:p>
          <a:p>
            <a:pPr algn="l" rtl="0"/>
            <a:r>
              <a:rPr lang="fr" sz="1200" b="0" i="0" u="none" baseline="0" dirty="0">
                <a:solidFill>
                  <a:schemeClr val="tx1"/>
                </a:solidFill>
                <a:latin typeface="Myriad Pro" panose="020B0503030403020204" pitchFamily="34" charset="0"/>
                <a:cs typeface="Arial" panose="020B0604020202020204" pitchFamily="34" charset="0"/>
              </a:rPr>
              <a:t>  Qu’est-ce qui fait qu’un jeu est bien ou pas ? </a:t>
            </a:r>
          </a:p>
          <a:p>
            <a:endParaRPr lang="fr" sz="1200" dirty="0">
              <a:solidFill>
                <a:schemeClr val="tx1"/>
              </a:solidFill>
              <a:latin typeface="Myriad Pro" panose="020B0503030403020204" pitchFamily="34" charset="0"/>
              <a:cs typeface="Arial" panose="020B0604020202020204" pitchFamily="34" charset="0"/>
            </a:endParaRPr>
          </a:p>
          <a:p>
            <a:pPr algn="l" rtl="0"/>
            <a:r>
              <a:rPr lang="fr" sz="1200" b="0" i="0" u="none" baseline="0" dirty="0">
                <a:solidFill>
                  <a:schemeClr val="tx1"/>
                </a:solidFill>
                <a:latin typeface="Myriad Pro" panose="020B0503030403020204" pitchFamily="34" charset="0"/>
                <a:cs typeface="Arial" panose="020B0604020202020204" pitchFamily="34" charset="0"/>
              </a:rPr>
              <a:t> Pourquoi les gens jouent-ils à des jeux vidéo ? </a:t>
            </a:r>
          </a:p>
          <a:p>
            <a:endParaRPr lang="fr" sz="1200" dirty="0">
              <a:solidFill>
                <a:schemeClr val="tx1"/>
              </a:solidFill>
              <a:latin typeface="Myriad Pro" panose="020B0503030403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Idée maîtresse : </a:t>
            </a:r>
            <a:r>
              <a:rPr lang="fr" sz="900" b="0" i="0" u="none" baseline="0" dirty="0">
                <a:solidFill>
                  <a:srgbClr val="004B8D"/>
                </a:solidFill>
                <a:latin typeface="Myriad Pro" panose="020B0503030403020204" pitchFamily="34" charset="0"/>
                <a:cs typeface="Arial" panose="020B0604020202020204" pitchFamily="34" charset="0"/>
              </a:rPr>
              <a:t>J’ai formulé mon idée maîtresse sur la base de mes questions. Puis je l’ai vérifiée auprès de mon enseignant/parent/tuteur légal/pair/mentor, etc.</a:t>
            </a:r>
          </a:p>
          <a:p>
            <a:pPr algn="l" rtl="0"/>
            <a:r>
              <a:rPr lang="fr" sz="1000" b="0" i="0" u="none" baseline="0" dirty="0">
                <a:solidFill>
                  <a:schemeClr val="tx1"/>
                </a:solidFill>
                <a:latin typeface="Myriad Pro" panose="020B0503030403020204" pitchFamily="34" charset="0"/>
                <a:cs typeface="Arial" panose="020B0604020202020204" pitchFamily="34" charset="0"/>
              </a:rPr>
              <a:t>Le jeu offre des possibilités de communication et d’expression créative.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15997" y="1985879"/>
            <a:ext cx="2058984" cy="193651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Concept clé </a:t>
            </a:r>
            <a:r>
              <a:rPr lang="fr" sz="900" b="0" i="0" u="none" baseline="0" dirty="0">
                <a:solidFill>
                  <a:srgbClr val="004B8D"/>
                </a:solidFill>
                <a:latin typeface="Myriad Pro" panose="020B0503030403020204" pitchFamily="34" charset="0"/>
                <a:cs typeface="Arial" panose="020B0604020202020204" pitchFamily="34" charset="0"/>
              </a:rPr>
              <a:t>1 ou 2 concepts clés qui m’aideront à définir le cadre de ma recherche personnelle</a:t>
            </a:r>
          </a:p>
          <a:p>
            <a:pPr algn="l" rtl="0"/>
            <a:endParaRPr lang="fr" sz="900" b="1" dirty="0">
              <a:solidFill>
                <a:srgbClr val="004B8D"/>
              </a:solidFill>
              <a:latin typeface="Myriad Pro" panose="020B0503030403020204" pitchFamily="34" charset="0"/>
              <a:cs typeface="Arial" panose="020B0604020202020204" pitchFamily="34" charset="0"/>
            </a:endParaRPr>
          </a:p>
          <a:p>
            <a:pPr algn="l" rtl="0"/>
            <a:r>
              <a:rPr lang="fr" sz="1000" b="1" i="0" u="none" baseline="0" dirty="0">
                <a:solidFill>
                  <a:srgbClr val="004B8D"/>
                </a:solidFill>
                <a:latin typeface="Myriad Pro" panose="020B0503030403020204" pitchFamily="34" charset="0"/>
                <a:cs typeface="Arial" panose="020B0604020202020204" pitchFamily="34" charset="0"/>
              </a:rPr>
              <a:t>     Forme</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Fonction </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Causalité</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Changement</a:t>
            </a:r>
          </a:p>
          <a:p>
            <a:pPr marL="171450" indent="-171450" algn="l" rtl="0">
              <a:buFont typeface="Wingdings" panose="05000000000000000000" pitchFamily="2" charset="2"/>
              <a:buChar char="q"/>
            </a:pPr>
            <a:r>
              <a:rPr lang="fr" sz="1000" b="1" i="0" u="none" baseline="0" dirty="0">
                <a:solidFill>
                  <a:srgbClr val="004B8D"/>
                </a:solidFill>
                <a:latin typeface="Myriad Pro" panose="020B0503030403020204" pitchFamily="34" charset="0"/>
                <a:cs typeface="Arial" panose="020B0604020202020204" pitchFamily="34" charset="0"/>
              </a:rPr>
              <a:t>Relation</a:t>
            </a:r>
          </a:p>
          <a:p>
            <a:pPr algn="l" rtl="0"/>
            <a:r>
              <a:rPr lang="fr" sz="1000" b="1" i="0" u="none" baseline="0" dirty="0">
                <a:solidFill>
                  <a:srgbClr val="004B8D"/>
                </a:solidFill>
                <a:latin typeface="Myriad Pro" panose="020B0503030403020204" pitchFamily="34" charset="0"/>
                <a:cs typeface="Arial" panose="020B0604020202020204" pitchFamily="34" charset="0"/>
              </a:rPr>
              <a:t>     Perspective</a:t>
            </a:r>
          </a:p>
          <a:p>
            <a:pPr algn="l" rtl="0"/>
            <a:r>
              <a:rPr lang="fr" sz="1000" b="1" i="0" u="none" baseline="0" dirty="0">
                <a:solidFill>
                  <a:srgbClr val="004B8D"/>
                </a:solidFill>
                <a:latin typeface="Myriad Pro" panose="020B0503030403020204" pitchFamily="34" charset="0"/>
                <a:cs typeface="Arial" panose="020B0604020202020204" pitchFamily="34" charset="0"/>
              </a:rPr>
              <a:t>     Responsabilité</a:t>
            </a:r>
            <a:endParaRPr lang="fr"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74662"/>
            <a:ext cx="2255009" cy="1231624"/>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l" rtl="0"/>
            <a:r>
              <a:rPr lang="fr" sz="1000" b="1" i="0" u="none" baseline="0" dirty="0">
                <a:solidFill>
                  <a:srgbClr val="004B8D"/>
                </a:solidFill>
                <a:latin typeface="Myriad Pro" panose="020B0503030403020204" pitchFamily="34" charset="0"/>
                <a:cs typeface="Arial" panose="020B0604020202020204" pitchFamily="34" charset="0"/>
              </a:rPr>
              <a:t>Pistes de recherche</a:t>
            </a:r>
            <a:r>
              <a:rPr lang="fr" b="0"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(J’ai formulé mes pistes de recherche sur la base de mon idée maîtresse et de mes questions.)</a:t>
            </a:r>
          </a:p>
          <a:p>
            <a:pPr algn="l" rtl="0"/>
            <a:r>
              <a:rPr lang="fr" sz="700" b="0" i="0" u="none" baseline="0" dirty="0">
                <a:solidFill>
                  <a:schemeClr val="tx1"/>
                </a:solidFill>
                <a:latin typeface="Myriad Pro" panose="020B0503030403020204" pitchFamily="34" charset="0"/>
                <a:cs typeface="Arial" panose="020B0604020202020204" pitchFamily="34" charset="0"/>
              </a:rPr>
              <a:t>  Les découvertes faites grâce à différents types de jeux</a:t>
            </a:r>
          </a:p>
          <a:p>
            <a:pPr algn="l" rtl="0"/>
            <a:r>
              <a:rPr lang="fr" sz="700" b="0" i="0" u="none" baseline="0" dirty="0">
                <a:solidFill>
                  <a:schemeClr val="tx1"/>
                </a:solidFill>
                <a:latin typeface="Myriad Pro" panose="020B0503030403020204" pitchFamily="34" charset="0"/>
                <a:cs typeface="Arial" panose="020B0604020202020204" pitchFamily="34" charset="0"/>
              </a:rPr>
              <a:t>  La communication dans le jeu </a:t>
            </a:r>
          </a:p>
          <a:p>
            <a:pPr algn="l" rtl="0"/>
            <a:r>
              <a:rPr lang="fr" sz="700" b="0" i="0" u="none" baseline="0" dirty="0">
                <a:solidFill>
                  <a:schemeClr val="tx1"/>
                </a:solidFill>
                <a:latin typeface="Myriad Pro" panose="020B0503030403020204" pitchFamily="34" charset="0"/>
                <a:cs typeface="Arial" panose="020B0604020202020204" pitchFamily="34" charset="0"/>
              </a:rPr>
              <a:t>  Nos responsabilités dans le jeu</a:t>
            </a:r>
            <a:r>
              <a:rPr lang="fr" sz="1000" b="0" i="0" u="none" baseline="0" dirty="0">
                <a:solidFill>
                  <a:schemeClr val="tx1"/>
                </a:solidFill>
                <a:latin typeface="Myriad Pro" panose="020B0503030403020204" pitchFamily="34" charset="0"/>
                <a:cs typeface="Arial" panose="020B0604020202020204" pitchFamily="34" charset="0"/>
              </a:rPr>
              <a:t> </a:t>
            </a: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520390" y="3977391"/>
            <a:ext cx="2023095" cy="278312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Action</a:t>
            </a:r>
            <a:r>
              <a:rPr lang="fr" sz="900" b="0" i="0" u="none" baseline="0" dirty="0">
                <a:solidFill>
                  <a:srgbClr val="004B8D"/>
                </a:solidFill>
                <a:latin typeface="Arial" panose="020B0604020202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(les actions que je peux entreprendre grâce à ce que j’ai appris. Cela peut être la participation, la défense d’une cause, la justice sociale, l’entrepreneuriat social ou un changement de choix de vie.)</a:t>
            </a:r>
          </a:p>
          <a:p>
            <a:endParaRPr lang="fr" sz="900" dirty="0">
              <a:solidFill>
                <a:srgbClr val="004B8D"/>
              </a:solidFill>
              <a:latin typeface="Myriad Pro" panose="020B0503030403020204" pitchFamily="34" charset="0"/>
              <a:cs typeface="Arial" panose="020B0604020202020204" pitchFamily="34" charset="0"/>
            </a:endParaRPr>
          </a:p>
          <a:p>
            <a:pPr algn="l" rtl="0"/>
            <a:r>
              <a:rPr lang="fr" sz="1200" b="0" i="0" u="none" baseline="0" dirty="0">
                <a:solidFill>
                  <a:schemeClr val="tx1"/>
                </a:solidFill>
                <a:latin typeface="Myriad Pro" panose="020B0503030403020204" pitchFamily="34" charset="0"/>
                <a:cs typeface="Arial" panose="020B0604020202020204" pitchFamily="34" charset="0"/>
              </a:rPr>
              <a:t>Créer un nouveau jeu à plusieurs joueurs qui permettra d’améliorer la communication entre les différents membres de la famille et les amis. </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173252"/>
            <a:ext cx="1697346" cy="2980785"/>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Objectifs d’apprentissage</a:t>
            </a:r>
          </a:p>
          <a:p>
            <a:pPr algn="l" rtl="0"/>
            <a:r>
              <a:rPr lang="fr" sz="900" b="0" i="0" u="none" baseline="0" dirty="0">
                <a:solidFill>
                  <a:srgbClr val="004B8D"/>
                </a:solidFill>
                <a:latin typeface="Myriad Pro" panose="020B0503030403020204" pitchFamily="34" charset="0"/>
                <a:cs typeface="Arial" panose="020B0604020202020204" pitchFamily="34" charset="0"/>
              </a:rPr>
              <a:t>Où vais-je dans mon apprentissage ?  Qu’est-ce que je souhaite apprendre ?  </a:t>
            </a:r>
          </a:p>
          <a:p>
            <a:endParaRPr lang="fr" sz="900" dirty="0">
              <a:solidFill>
                <a:srgbClr val="004B8D"/>
              </a:solidFill>
              <a:latin typeface="Myriad Pro" panose="020B0503030403020204" pitchFamily="34" charset="0"/>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 </a:t>
            </a:r>
            <a:r>
              <a:rPr lang="fr" sz="900" b="0" i="0" u="none" baseline="0" dirty="0">
                <a:solidFill>
                  <a:schemeClr val="tx1"/>
                </a:solidFill>
                <a:latin typeface="Myriad Pro" panose="020B0503030403020204"/>
              </a:rPr>
              <a:t>formuler une question précise et l’approfondir. </a:t>
            </a:r>
          </a:p>
          <a:p>
            <a:pPr algn="l" rtl="0"/>
            <a:endParaRPr lang="fr" sz="900" dirty="0">
              <a:solidFill>
                <a:schemeClr val="tx1"/>
              </a:solidFill>
              <a:latin typeface="Myriad Pro" panose="020B0503030403020204"/>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 </a:t>
            </a:r>
            <a:r>
              <a:rPr lang="fr" sz="900" b="0" i="0" u="none" baseline="0" dirty="0">
                <a:solidFill>
                  <a:schemeClr val="tx1"/>
                </a:solidFill>
                <a:latin typeface="Myriad Pro" panose="020B0503030403020204"/>
              </a:rPr>
              <a:t>rassembler et organiser des idées, puis les écrire dans un but et pour un public précis (par ex., les règles d’un jeu). </a:t>
            </a:r>
            <a:endParaRPr lang="fr" sz="900" dirty="0">
              <a:solidFill>
                <a:schemeClr val="tx1"/>
              </a:solidFill>
              <a:latin typeface="Myriad Pro" panose="020B0503030403020204"/>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a:p>
            <a:pPr algn="l" rtl="0"/>
            <a:r>
              <a:rPr lang="fr" sz="900" b="0" i="0" u="none" baseline="0" dirty="0">
                <a:solidFill>
                  <a:srgbClr val="004B8D"/>
                </a:solidFill>
                <a:latin typeface="Myriad Pro" panose="020B0503030403020204" pitchFamily="34" charset="0"/>
                <a:cs typeface="Arial" panose="020B0604020202020204" pitchFamily="34" charset="0"/>
              </a:rPr>
              <a:t>Je peux... </a:t>
            </a:r>
            <a:r>
              <a:rPr lang="fr" sz="900" b="0" i="0" u="none" baseline="0" dirty="0">
                <a:solidFill>
                  <a:schemeClr val="tx1"/>
                </a:solidFill>
                <a:latin typeface="Myriad Pro" panose="020B0503030403020204" pitchFamily="34" charset="0"/>
                <a:cs typeface="Arial" panose="020B0604020202020204" pitchFamily="34" charset="0"/>
              </a:rPr>
              <a:t>collecter, organiser et afficher des données.</a:t>
            </a:r>
            <a:endParaRPr lang="fr"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006353" y="4219073"/>
            <a:ext cx="1689972" cy="255576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Matières </a:t>
            </a:r>
          </a:p>
          <a:p>
            <a:pPr algn="l" rtl="0"/>
            <a:r>
              <a:rPr lang="fr" sz="900" b="0" i="0" u="none" baseline="0" dirty="0">
                <a:solidFill>
                  <a:srgbClr val="004B8D"/>
                </a:solidFill>
                <a:latin typeface="Myriad Pro" panose="020B0503030403020204" pitchFamily="34" charset="0"/>
                <a:cs typeface="Arial" panose="020B0604020202020204" pitchFamily="34" charset="0"/>
              </a:rPr>
              <a:t>Comment puis-je utiliser mes connaissances et mes compétences dans d’autres matières ? (Mathématiques, langue, science, etc.) </a:t>
            </a:r>
          </a:p>
          <a:p>
            <a:pPr algn="l" rtl="0"/>
            <a:endParaRPr lang="fr" sz="900" b="0" i="0" u="none" baseline="0" dirty="0">
              <a:solidFill>
                <a:srgbClr val="004B8D"/>
              </a:solidFill>
              <a:latin typeface="Myriad Pro" panose="020B0503030403020204" pitchFamily="34" charset="0"/>
              <a:cs typeface="Arial" panose="020B0604020202020204" pitchFamily="34" charset="0"/>
            </a:endParaRPr>
          </a:p>
          <a:p>
            <a:pPr algn="l" rtl="0"/>
            <a:r>
              <a:rPr lang="fr" sz="800" b="1" i="0" u="none" baseline="0" dirty="0">
                <a:solidFill>
                  <a:schemeClr val="tx1"/>
                </a:solidFill>
                <a:latin typeface="Myriad Pro" panose="020B0503030403020204" pitchFamily="34" charset="0"/>
                <a:cs typeface="Arial" panose="020B0604020202020204" pitchFamily="34" charset="0"/>
              </a:rPr>
              <a:t>Langue :</a:t>
            </a:r>
            <a:r>
              <a:rPr lang="fr" sz="800" b="0" i="0" u="none" baseline="0" dirty="0">
                <a:solidFill>
                  <a:schemeClr val="tx1"/>
                </a:solidFill>
                <a:latin typeface="Myriad Pro" panose="020B0503030403020204" pitchFamily="34" charset="0"/>
                <a:cs typeface="Arial" panose="020B0604020202020204" pitchFamily="34" charset="0"/>
              </a:rPr>
              <a:t> lire, écrire et faire une présentation dans des buts et pour des publics variés.</a:t>
            </a:r>
          </a:p>
          <a:p>
            <a:pPr algn="l" rtl="0"/>
            <a:r>
              <a:rPr lang="fr" sz="800" b="1" i="0" u="none" baseline="0" dirty="0">
                <a:solidFill>
                  <a:schemeClr val="tx1"/>
                </a:solidFill>
                <a:latin typeface="Myriad Pro" panose="020B0503030403020204" pitchFamily="34" charset="0"/>
                <a:cs typeface="Arial" panose="020B0604020202020204" pitchFamily="34" charset="0"/>
              </a:rPr>
              <a:t>Études sociales :</a:t>
            </a:r>
            <a:r>
              <a:rPr lang="fr" sz="800" b="0" i="0" u="none" baseline="0" dirty="0">
                <a:solidFill>
                  <a:schemeClr val="tx1"/>
                </a:solidFill>
                <a:latin typeface="Myriad Pro" panose="020B0503030403020204" pitchFamily="34" charset="0"/>
                <a:cs typeface="Arial" panose="020B0604020202020204" pitchFamily="34" charset="0"/>
              </a:rPr>
              <a:t> mener des enquêtes </a:t>
            </a:r>
          </a:p>
          <a:p>
            <a:pPr algn="l" rtl="0"/>
            <a:r>
              <a:rPr lang="fr" sz="800" b="1" i="0" u="none" baseline="0" dirty="0">
                <a:solidFill>
                  <a:schemeClr val="tx1"/>
                </a:solidFill>
                <a:latin typeface="Myriad Pro" panose="020B0503030403020204" pitchFamily="34" charset="0"/>
                <a:cs typeface="Arial" panose="020B0604020202020204" pitchFamily="34" charset="0"/>
              </a:rPr>
              <a:t>Science :</a:t>
            </a:r>
            <a:r>
              <a:rPr lang="fr" sz="800" b="0" i="0" u="none" baseline="0" dirty="0">
                <a:solidFill>
                  <a:schemeClr val="tx1"/>
                </a:solidFill>
                <a:latin typeface="Myriad Pro" panose="020B0503030403020204" pitchFamily="34" charset="0"/>
                <a:cs typeface="Arial" panose="020B0604020202020204" pitchFamily="34" charset="0"/>
              </a:rPr>
              <a:t> observer les forces et le mouvement grâce au jeu </a:t>
            </a:r>
          </a:p>
          <a:p>
            <a:pPr algn="l" rtl="0"/>
            <a:r>
              <a:rPr lang="fr" sz="800" b="1" i="0" u="none" baseline="0" dirty="0">
                <a:solidFill>
                  <a:schemeClr val="tx1"/>
                </a:solidFill>
                <a:latin typeface="Myriad Pro" panose="020B0503030403020204" pitchFamily="34" charset="0"/>
                <a:cs typeface="Arial" panose="020B0604020202020204" pitchFamily="34" charset="0"/>
              </a:rPr>
              <a:t>Mathématiques : </a:t>
            </a:r>
            <a:r>
              <a:rPr lang="fr" sz="800" b="0" i="0" u="none" baseline="0" dirty="0">
                <a:solidFill>
                  <a:schemeClr val="tx1"/>
                </a:solidFill>
                <a:latin typeface="Myriad Pro" panose="020B0503030403020204" pitchFamily="34" charset="0"/>
                <a:cs typeface="Arial" panose="020B0604020202020204" pitchFamily="34" charset="0"/>
              </a:rPr>
              <a:t>gestion de données et probabilité</a:t>
            </a:r>
            <a:endParaRPr lang="fr" sz="800" dirty="0">
              <a:solidFill>
                <a:schemeClr val="tx1"/>
              </a:solidFill>
              <a:latin typeface="Myriad Pro" panose="020B0503030403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636844" y="3245377"/>
            <a:ext cx="2268776" cy="207767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Approches de l’apprentissage</a:t>
            </a:r>
            <a:r>
              <a:rPr lang="fr" sz="900" b="0" i="0" u="none" baseline="0" dirty="0">
                <a:solidFill>
                  <a:srgbClr val="004B8D"/>
                </a:solidFill>
                <a:latin typeface="Arial" panose="020B0604020202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(les compétences que je vais développer et montrer davantage)</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Compétences de pensée</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Compétences de recherche</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Compétences sociales</a:t>
            </a:r>
          </a:p>
          <a:p>
            <a:pPr marL="171450" indent="-171450" algn="l" rtl="0">
              <a:buFont typeface="Wingdings" panose="05000000000000000000" pitchFamily="2" charset="2"/>
              <a:buChar char="q"/>
            </a:pPr>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Compétences d’autogestion </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Compétences de communication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658642" y="5368953"/>
            <a:ext cx="2237708" cy="1428589"/>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Profil de l’apprenant</a:t>
            </a:r>
            <a:r>
              <a:rPr lang="fr" sz="900" b="0" i="0" u="none" baseline="0" dirty="0">
                <a:solidFill>
                  <a:srgbClr val="004B8D"/>
                </a:solidFill>
                <a:latin typeface="Myriad Pro" panose="020B0503030403020204" pitchFamily="34" charset="0"/>
                <a:cs typeface="Arial" panose="020B0604020202020204" pitchFamily="34" charset="0"/>
              </a:rPr>
              <a:t> (les qualités du profil de l’apprenant que je veux développer et montrer davantage)</a:t>
            </a:r>
          </a:p>
          <a:p>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Chercheur</a:t>
            </a:r>
            <a:r>
              <a:rPr lang="fr" sz="900" dirty="0">
                <a:solidFill>
                  <a:srgbClr val="004B8D"/>
                </a:solidFill>
                <a:latin typeface="Myriad Pro" panose="020B0503030403020204" pitchFamily="34" charset="0"/>
                <a:cs typeface="Arial" panose="020B0604020202020204" pitchFamily="34" charset="0"/>
              </a:rPr>
              <a:t>	</a:t>
            </a:r>
            <a:r>
              <a:rPr lang="fr" sz="900" b="1" i="0" u="none" baseline="0" dirty="0">
                <a:solidFill>
                  <a:srgbClr val="004B8D"/>
                </a:solidFill>
                <a:latin typeface="Myriad Pro" panose="020B0503030403020204" pitchFamily="34" charset="0"/>
                <a:cs typeface="Arial" panose="020B0604020202020204" pitchFamily="34" charset="0"/>
              </a:rPr>
              <a:t>Ouvert d’esprit</a:t>
            </a:r>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Informé	Altruiste</a:t>
            </a:r>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Sens</a:t>
            </a:r>
            <a:r>
              <a:rPr lang="fr-FR" sz="900" b="1" i="0" u="none" baseline="0" dirty="0">
                <a:solidFill>
                  <a:srgbClr val="004B8D"/>
                </a:solidFill>
                <a:latin typeface="Myriad Pro" panose="020B0503030403020204" pitchFamily="34" charset="0"/>
                <a:cs typeface="Arial" panose="020B0604020202020204" pitchFamily="34" charset="0"/>
              </a:rPr>
              <a:t>é		</a:t>
            </a:r>
            <a:r>
              <a:rPr lang="fr" sz="900" b="1" i="0" u="none" baseline="0" dirty="0">
                <a:solidFill>
                  <a:srgbClr val="004B8D"/>
                </a:solidFill>
                <a:latin typeface="Myriad Pro" panose="020B0503030403020204" pitchFamily="34" charset="0"/>
                <a:cs typeface="Arial" panose="020B0604020202020204" pitchFamily="34" charset="0"/>
              </a:rPr>
              <a:t>Audacieux</a:t>
            </a:r>
          </a:p>
          <a:p>
            <a:pPr algn="l" rtl="0"/>
            <a:r>
              <a:rPr lang="fr" sz="900" b="1" i="0" u="none" baseline="0" dirty="0">
                <a:solidFill>
                  <a:srgbClr val="004B8D"/>
                </a:solidFill>
                <a:latin typeface="Myriad Pro" panose="020B0503030403020204" pitchFamily="34" charset="0"/>
                <a:cs typeface="Arial" panose="020B0604020202020204" pitchFamily="34" charset="0"/>
              </a:rPr>
              <a:t> Communicatif 	Équilibré</a:t>
            </a:r>
            <a:endParaRPr lang="fr" sz="900" b="1" dirty="0">
              <a:solidFill>
                <a:srgbClr val="004B8D"/>
              </a:solidFill>
              <a:latin typeface="Myriad Pro" panose="020B0503030403020204" pitchFamily="34" charset="0"/>
              <a:cs typeface="Arial" panose="020B0604020202020204" pitchFamily="34" charset="0"/>
            </a:endParaRPr>
          </a:p>
          <a:p>
            <a:pPr algn="l" rtl="0"/>
            <a:r>
              <a:rPr lang="fr" sz="900" b="1" i="0" u="none" baseline="0" dirty="0">
                <a:solidFill>
                  <a:srgbClr val="004B8D"/>
                </a:solidFill>
                <a:latin typeface="Myriad Pro" panose="020B0503030403020204" pitchFamily="34" charset="0"/>
                <a:cs typeface="Arial" panose="020B0604020202020204" pitchFamily="34" charset="0"/>
              </a:rPr>
              <a:t> Intègre</a:t>
            </a:r>
            <a:r>
              <a:rPr lang="fr" sz="900" dirty="0">
                <a:solidFill>
                  <a:srgbClr val="004B8D"/>
                </a:solidFill>
                <a:latin typeface="Myriad Pro" panose="020B0503030403020204" pitchFamily="34" charset="0"/>
                <a:cs typeface="Arial" panose="020B0604020202020204" pitchFamily="34" charset="0"/>
              </a:rPr>
              <a:t>		</a:t>
            </a:r>
            <a:r>
              <a:rPr lang="fr" sz="900" b="1" i="0" u="none" baseline="0" dirty="0">
                <a:solidFill>
                  <a:srgbClr val="004B8D"/>
                </a:solidFill>
                <a:latin typeface="Myriad Pro" panose="020B0503030403020204" pitchFamily="34" charset="0"/>
                <a:cs typeface="Arial" panose="020B0604020202020204" pitchFamily="34" charset="0"/>
              </a:rPr>
              <a:t>Réfléchi</a:t>
            </a:r>
          </a:p>
          <a:p>
            <a:endParaRPr lang="fr"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573293"/>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143382"/>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715559" y="3005231"/>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716325" y="2847094"/>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716326" y="2634585"/>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11" y="3891732"/>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10" y="4383670"/>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800" b="1" i="0" u="none" baseline="0">
                <a:solidFill>
                  <a:srgbClr val="004B8D"/>
                </a:solidFill>
                <a:latin typeface="Myriad Pro" panose="020B0503030403020204" pitchFamily="34" charset="0"/>
              </a:rPr>
              <a:t>Mon calendrier </a:t>
            </a:r>
            <a:r>
              <a:rPr lang="fr" sz="800" b="0" i="0" u="none" baseline="0">
                <a:solidFill>
                  <a:srgbClr val="004B8D"/>
                </a:solidFill>
                <a:latin typeface="Myriad Pro" panose="020B0503030403020204" pitchFamily="34" charset="0"/>
              </a:rPr>
              <a:t>(planification et contrôle) : J’ai commencé à établir mon calendrier avec de l’aide.</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pic>
        <p:nvPicPr>
          <p:cNvPr id="5" name="Graphic 4" descr="Smiling face with no fill">
            <a:extLst>
              <a:ext uri="{FF2B5EF4-FFF2-40B4-BE49-F238E27FC236}">
                <a16:creationId xmlns:a16="http://schemas.microsoft.com/office/drawing/2014/main" id="{F35AEC76-E7C1-471A-A5D0-458CFAF2A0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2801979"/>
            <a:ext cx="190870" cy="190870"/>
          </a:xfrm>
          <a:prstGeom prst="rect">
            <a:avLst/>
          </a:prstGeom>
        </p:spPr>
      </p:pic>
      <p:pic>
        <p:nvPicPr>
          <p:cNvPr id="48" name="Graphic 47" descr="Smiling face with no fill">
            <a:extLst>
              <a:ext uri="{FF2B5EF4-FFF2-40B4-BE49-F238E27FC236}">
                <a16:creationId xmlns:a16="http://schemas.microsoft.com/office/drawing/2014/main" id="{EF01A8A1-590F-4A25-827F-D17BF3B04D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545992"/>
            <a:ext cx="190870" cy="190870"/>
          </a:xfrm>
          <a:prstGeom prst="rect">
            <a:avLst/>
          </a:prstGeom>
        </p:spPr>
      </p:pic>
      <p:pic>
        <p:nvPicPr>
          <p:cNvPr id="62" name="Graphic 61" descr="Smiling face with no fill">
            <a:extLst>
              <a:ext uri="{FF2B5EF4-FFF2-40B4-BE49-F238E27FC236}">
                <a16:creationId xmlns:a16="http://schemas.microsoft.com/office/drawing/2014/main" id="{0454E80B-3059-46FC-BB7E-4EF8C28856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723672"/>
            <a:ext cx="190870" cy="190870"/>
          </a:xfrm>
          <a:prstGeom prst="rect">
            <a:avLst/>
          </a:prstGeom>
        </p:spPr>
      </p:pic>
      <p:pic>
        <p:nvPicPr>
          <p:cNvPr id="63" name="Graphic 62" descr="Smiling face with no fill">
            <a:extLst>
              <a:ext uri="{FF2B5EF4-FFF2-40B4-BE49-F238E27FC236}">
                <a16:creationId xmlns:a16="http://schemas.microsoft.com/office/drawing/2014/main" id="{3514C639-09D2-42B7-9DF8-E71726CFEF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3895881"/>
            <a:ext cx="190870" cy="190870"/>
          </a:xfrm>
          <a:prstGeom prst="rect">
            <a:avLst/>
          </a:prstGeom>
        </p:spPr>
      </p:pic>
      <p:pic>
        <p:nvPicPr>
          <p:cNvPr id="64" name="Graphic 63" descr="Smiling face with no fill">
            <a:extLst>
              <a:ext uri="{FF2B5EF4-FFF2-40B4-BE49-F238E27FC236}">
                <a16:creationId xmlns:a16="http://schemas.microsoft.com/office/drawing/2014/main" id="{05F056AA-4ADE-4EEE-9CC1-C199E8B47A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4154038"/>
            <a:ext cx="190870" cy="190870"/>
          </a:xfrm>
          <a:prstGeom prst="rect">
            <a:avLst/>
          </a:prstGeom>
        </p:spPr>
      </p:pic>
      <p:pic>
        <p:nvPicPr>
          <p:cNvPr id="65" name="Graphic 64" descr="Smiling face with no fill">
            <a:extLst>
              <a:ext uri="{FF2B5EF4-FFF2-40B4-BE49-F238E27FC236}">
                <a16:creationId xmlns:a16="http://schemas.microsoft.com/office/drawing/2014/main" id="{F34825C8-0935-4525-A6C1-7F435D2DC7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8642" y="4438169"/>
            <a:ext cx="190870" cy="190870"/>
          </a:xfrm>
          <a:prstGeom prst="rect">
            <a:avLst/>
          </a:prstGeom>
        </p:spPr>
      </p:pic>
      <p:pic>
        <p:nvPicPr>
          <p:cNvPr id="66" name="Graphic 65" descr="Smiling face with no fill">
            <a:extLst>
              <a:ext uri="{FF2B5EF4-FFF2-40B4-BE49-F238E27FC236}">
                <a16:creationId xmlns:a16="http://schemas.microsoft.com/office/drawing/2014/main" id="{51BBD35D-A389-4CA3-B687-CE4BD67DB7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6864" y="4705983"/>
            <a:ext cx="190870" cy="190870"/>
          </a:xfrm>
          <a:prstGeom prst="rect">
            <a:avLst/>
          </a:prstGeom>
        </p:spPr>
      </p:pic>
      <p:pic>
        <p:nvPicPr>
          <p:cNvPr id="67" name="Graphic 66" descr="Smiling face with no fill">
            <a:extLst>
              <a:ext uri="{FF2B5EF4-FFF2-40B4-BE49-F238E27FC236}">
                <a16:creationId xmlns:a16="http://schemas.microsoft.com/office/drawing/2014/main" id="{C63994E5-4B49-40CE-98C3-8F80A93679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3286" y="4998964"/>
            <a:ext cx="190870" cy="190870"/>
          </a:xfrm>
          <a:prstGeom prst="rect">
            <a:avLst/>
          </a:prstGeom>
        </p:spPr>
      </p:pic>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5</a:t>
            </a:fld>
            <a:endParaRPr lang="fr"/>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fr" sz="1600" b="1" i="0" u="none" baseline="0">
                <a:solidFill>
                  <a:srgbClr val="002060"/>
                </a:solidFill>
                <a:latin typeface="Myriad Pro" panose="020B0503030403020204" pitchFamily="34" charset="0"/>
                <a:cs typeface="Arial" panose="020B0604020202020204" pitchFamily="34" charset="0"/>
              </a:rPr>
              <a:t>Recherche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582068"/>
            <a:ext cx="8212046" cy="10956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Collaboration : </a:t>
            </a:r>
            <a:r>
              <a:rPr lang="fr" sz="750" b="0" i="0" u="none" baseline="0" dirty="0">
                <a:solidFill>
                  <a:srgbClr val="004B8D"/>
                </a:solidFill>
                <a:latin typeface="Myriad Pro" panose="020B0503030403020204" pitchFamily="34" charset="0"/>
                <a:cs typeface="Arial" panose="020B0604020202020204" pitchFamily="34" charset="0"/>
              </a:rPr>
              <a:t>Avec qui vais-je collaborer durant ma recherche personnelle ? (mes enseignants, mes pairs, mes parents ou mon tuteur légal, les membres de ma famille, de ma communauté d’apprentissage ou des personnes extérieures)</a:t>
            </a:r>
          </a:p>
          <a:p>
            <a:pPr algn="just" rtl="0"/>
            <a:r>
              <a:rPr lang="fr" sz="1000" b="0" i="0" u="none" baseline="0" dirty="0">
                <a:solidFill>
                  <a:schemeClr val="tx1"/>
                </a:solidFill>
                <a:latin typeface="Myriad Pro" panose="020B0503030403020204" pitchFamily="34" charset="0"/>
                <a:cs typeface="Arial" panose="020B0604020202020204" pitchFamily="34" charset="0"/>
              </a:rPr>
              <a:t>Mes enseignants, mon grand-frère, mon grand-père et un ami de classe. </a:t>
            </a:r>
          </a:p>
          <a:p>
            <a:pPr algn="just"/>
            <a:endParaRPr lang="fr" sz="750" dirty="0">
              <a:solidFill>
                <a:srgbClr val="004B8D"/>
              </a:solidFill>
              <a:latin typeface="Myriad Pro" panose="020B0503030403020204" pitchFamily="34" charset="0"/>
              <a:cs typeface="Arial" panose="020B0604020202020204" pitchFamily="34" charset="0"/>
            </a:endParaRPr>
          </a:p>
          <a:p>
            <a:pPr algn="just" rtl="0"/>
            <a:r>
              <a:rPr lang="fr" sz="750" b="0" i="0" u="none" baseline="0" dirty="0">
                <a:solidFill>
                  <a:srgbClr val="004B8D"/>
                </a:solidFill>
                <a:latin typeface="Myriad Pro" panose="020B0503030403020204" pitchFamily="34" charset="0"/>
                <a:cs typeface="Arial" panose="020B0604020202020204" pitchFamily="34" charset="0"/>
              </a:rPr>
              <a:t>Comment se fera cette collaboration ? (Quand, comment et pour quoi ?) Ai-je besoin de collaborer avec des personnes différentes en fonction des questions ?  Comment l’organiser ? </a:t>
            </a:r>
          </a:p>
          <a:p>
            <a:pPr algn="just" rtl="0"/>
            <a:r>
              <a:rPr lang="fr" sz="1000" b="0" i="0" u="none" baseline="0" dirty="0">
                <a:solidFill>
                  <a:schemeClr val="tx1"/>
                </a:solidFill>
                <a:latin typeface="Myriad Pro" panose="020B0503030403020204" pitchFamily="34" charset="0"/>
                <a:cs typeface="Arial" panose="020B0604020202020204" pitchFamily="34" charset="0"/>
              </a:rPr>
              <a:t>Je dois collaborer avec mon enseignant chaque semaine et avec mon ami. Je vais aussi poser des questions à mon frère, puis je déciderai des prochaines étapes.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734321"/>
            <a:ext cx="1683168" cy="381884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900" b="1" i="0" u="none" baseline="0" dirty="0">
                <a:solidFill>
                  <a:srgbClr val="004B8D"/>
                </a:solidFill>
                <a:latin typeface="Myriad Pro" panose="020B0503030403020204" pitchFamily="34" charset="0"/>
                <a:cs typeface="Arial" panose="020B0604020202020204" pitchFamily="34" charset="0"/>
              </a:rPr>
              <a:t>Mes nouvelles questions : </a:t>
            </a:r>
          </a:p>
          <a:p>
            <a:pPr algn="l" rtl="0"/>
            <a:r>
              <a:rPr lang="fr" sz="750" b="0" i="0" u="none" baseline="0" dirty="0">
                <a:solidFill>
                  <a:srgbClr val="004B8D"/>
                </a:solidFill>
                <a:latin typeface="Myriad Pro" panose="020B0503030403020204" pitchFamily="34" charset="0"/>
                <a:cs typeface="Arial" panose="020B0604020202020204" pitchFamily="34" charset="0"/>
              </a:rPr>
              <a:t>(questions et théories en constante évolution)</a:t>
            </a:r>
          </a:p>
          <a:p>
            <a:pPr marL="128588" indent="-128588" algn="l"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Quelles sont les nouvelles questions que je me pose ?</a:t>
            </a: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En quoi mes questions me permettent-elles d’approfondir ma compréhension de l’idée maîtresse ?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734321"/>
            <a:ext cx="6678134" cy="123250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Ressources :</a:t>
            </a:r>
            <a:r>
              <a:rPr lang="fr" sz="750" b="0" i="0" u="none" baseline="0" dirty="0">
                <a:solidFill>
                  <a:srgbClr val="004B8D"/>
                </a:solidFill>
                <a:latin typeface="Myriad Pro" panose="020B0503030403020204" pitchFamily="34" charset="0"/>
                <a:cs typeface="Arial" panose="020B0604020202020204" pitchFamily="34" charset="0"/>
              </a:rPr>
              <a:t> (temps, personnes, lieux, technologies, espaces d’apprentissage, matériel)</a:t>
            </a: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De quelles ressources ai-je besoin ?</a:t>
            </a:r>
            <a:r>
              <a:rPr lang="fr" sz="1000" b="0" i="0" u="none" baseline="0" dirty="0">
                <a:solidFill>
                  <a:schemeClr val="tx1"/>
                </a:solidFill>
                <a:latin typeface="Myriad Pro" panose="020B0503030403020204" pitchFamily="34" charset="0"/>
                <a:cs typeface="Arial" panose="020B0604020202020204" pitchFamily="34" charset="0"/>
              </a:rPr>
              <a:t>Ressources numériques, discuter avec des adultes, des créateurs de jeux vidéo si possible. </a:t>
            </a:r>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Où vais-je faire figurer mes questions et mes nouveaux apprentissages ? (par exemple, un journal, une affiche, un bloc-notes, un support numérique ou non, etc.) </a:t>
            </a:r>
            <a:r>
              <a:rPr lang="fr" sz="1000" b="0" i="0" u="none" baseline="0" dirty="0">
                <a:solidFill>
                  <a:schemeClr val="tx1"/>
                </a:solidFill>
                <a:latin typeface="Myriad Pro" panose="020B0503030403020204" pitchFamily="34" charset="0"/>
                <a:cs typeface="Arial" panose="020B0604020202020204" pitchFamily="34" charset="0"/>
              </a:rPr>
              <a:t>Dans mon cahier et éventuellement sur PowerPoint. Chaque page correspondra à une question différente. </a:t>
            </a:r>
            <a:r>
              <a:rPr lang="fr" sz="1000" b="0" i="0" u="none" baseline="0" dirty="0">
                <a:solidFill>
                  <a:srgbClr val="004B8D"/>
                </a:solidFill>
                <a:latin typeface="Myriad Pro" panose="020B0503030403020204" pitchFamily="34" charset="0"/>
                <a:cs typeface="Arial" panose="020B0604020202020204" pitchFamily="34" charset="0"/>
              </a:rPr>
              <a:t>  </a:t>
            </a: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609791"/>
            <a:ext cx="1683168" cy="111168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700" b="1" i="0" u="none" baseline="0" dirty="0">
                <a:solidFill>
                  <a:srgbClr val="004B8D"/>
                </a:solidFill>
                <a:latin typeface="Myriad Pro" panose="020B0503030403020204" pitchFamily="34" charset="0"/>
              </a:rPr>
              <a:t>Mon calendrier </a:t>
            </a:r>
            <a:r>
              <a:rPr lang="fr" sz="700" b="0" i="0" u="none" baseline="0" dirty="0">
                <a:solidFill>
                  <a:srgbClr val="004B8D"/>
                </a:solidFill>
                <a:latin typeface="Myriad Pro" panose="020B0503030403020204" pitchFamily="34" charset="0"/>
              </a:rPr>
              <a:t>(contrôle) : J’ai vérifié mes objectifs et les prochaines étapes conformément à mon calendrier</a:t>
            </a:r>
            <a:r>
              <a:rPr lang="fr" sz="900" b="0" i="0" u="none" baseline="0" dirty="0">
                <a:solidFill>
                  <a:srgbClr val="004B8D"/>
                </a:solidFill>
                <a:latin typeface="Myriad Pro" panose="020B0503030403020204" pitchFamily="34" charset="0"/>
              </a:rPr>
              <a:t>. </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3023457"/>
            <a:ext cx="2163825" cy="369801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a:solidFill>
                  <a:srgbClr val="004B8D"/>
                </a:solidFill>
                <a:latin typeface="Myriad Pro" panose="020B0503030403020204" pitchFamily="34" charset="0"/>
                <a:cs typeface="Arial" panose="020B0604020202020204" pitchFamily="34" charset="0"/>
              </a:rPr>
              <a:t>Action</a:t>
            </a:r>
            <a:r>
              <a:rPr lang="fr" sz="900" b="0" i="0" u="none" baseline="0">
                <a:solidFill>
                  <a:srgbClr val="004B8D"/>
                </a:solidFill>
                <a:latin typeface="Myriad Pro" panose="020B0503030403020204" pitchFamily="34" charset="0"/>
                <a:cs typeface="Arial" panose="020B0604020202020204" pitchFamily="34" charset="0"/>
              </a:rPr>
              <a:t> </a:t>
            </a:r>
            <a:r>
              <a:rPr lang="fr" sz="750" b="0" i="0" u="none" baseline="0">
                <a:solidFill>
                  <a:srgbClr val="004B8D"/>
                </a:solidFill>
                <a:latin typeface="Myriad Pro" panose="020B0503030403020204" pitchFamily="34" charset="0"/>
                <a:cs typeface="Arial" panose="020B0604020202020204" pitchFamily="34" charset="0"/>
              </a:rPr>
              <a:t>(une action que je peux déjà envisager du fait de mes recherches)</a:t>
            </a:r>
            <a:endParaRPr lang="fr"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3023457"/>
            <a:ext cx="2199741" cy="204375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Approches de l’apprentissage</a:t>
            </a:r>
            <a:r>
              <a:rPr lang="fr" sz="900" b="0" i="0" u="none" baseline="0" dirty="0">
                <a:solidFill>
                  <a:srgbClr val="004B8D"/>
                </a:solidFill>
                <a:latin typeface="Arial" panose="020B0604020202020204" pitchFamily="34" charset="0"/>
                <a:cs typeface="Arial" panose="020B0604020202020204" pitchFamily="34" charset="0"/>
              </a:rPr>
              <a:t> </a:t>
            </a:r>
            <a:r>
              <a:rPr lang="fr" sz="750" b="0" i="0" u="none" baseline="0" dirty="0">
                <a:solidFill>
                  <a:srgbClr val="004B8D"/>
                </a:solidFill>
                <a:latin typeface="Arial" panose="020B0604020202020204" pitchFamily="34" charset="0"/>
                <a:cs typeface="Arial" panose="020B0604020202020204" pitchFamily="34" charset="0"/>
              </a:rPr>
              <a:t>(quelles sont les compétences que j’utilise le plus en ce moment ? Lesquelles dois-je travailler davantage ?) </a:t>
            </a:r>
          </a:p>
          <a:p>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de pensée</a:t>
            </a:r>
          </a:p>
          <a:p>
            <a:endParaRPr lang="fr" sz="800" b="1" dirty="0">
              <a:solidFill>
                <a:srgbClr val="004B8D"/>
              </a:solidFill>
              <a:latin typeface="Myriad Pro" panose="020B0503030403020204" pitchFamily="34" charset="0"/>
              <a:cs typeface="Arial" panose="020B0604020202020204" pitchFamily="34" charset="0"/>
            </a:endParaRPr>
          </a:p>
          <a:p>
            <a:pPr algn="l" rtl="0"/>
            <a:r>
              <a:rPr lang="fr" sz="800" b="1" i="0" u="none" baseline="0" dirty="0">
                <a:solidFill>
                  <a:srgbClr val="004B8D"/>
                </a:solidFill>
                <a:latin typeface="Myriad Pro" panose="020B0503030403020204" pitchFamily="34" charset="0"/>
                <a:cs typeface="Arial" panose="020B0604020202020204" pitchFamily="34" charset="0"/>
              </a:rPr>
              <a:t>     Compétences de recherche</a:t>
            </a:r>
            <a:endParaRPr lang="fr" sz="800" b="1" dirty="0">
              <a:solidFill>
                <a:srgbClr val="004B8D"/>
              </a:solidFill>
              <a:latin typeface="Myriad Pro" panose="020B0503030403020204" pitchFamily="34" charset="0"/>
              <a:cs typeface="Arial" panose="020B0604020202020204" pitchFamily="34" charset="0"/>
            </a:endParaRPr>
          </a:p>
          <a:p>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sociales</a:t>
            </a:r>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d’autogestion</a:t>
            </a:r>
          </a:p>
          <a:p>
            <a:pPr marL="171450" indent="-171450" algn="l" rtl="0">
              <a:buFont typeface="Wingdings" panose="05000000000000000000" pitchFamily="2" charset="2"/>
              <a:buChar char="q"/>
            </a:pPr>
            <a:endParaRPr lang="fr"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fr" sz="800" b="1" i="0" u="none" baseline="0" dirty="0">
                <a:solidFill>
                  <a:srgbClr val="004B8D"/>
                </a:solidFill>
                <a:latin typeface="Myriad Pro" panose="020B0503030403020204" pitchFamily="34" charset="0"/>
                <a:cs typeface="Arial" panose="020B0604020202020204" pitchFamily="34" charset="0"/>
              </a:rPr>
              <a:t>Compétences de communication</a:t>
            </a:r>
          </a:p>
          <a:p>
            <a:endParaRPr lang="fr"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5123843"/>
            <a:ext cx="2199740" cy="159763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dirty="0">
                <a:solidFill>
                  <a:srgbClr val="004B8D"/>
                </a:solidFill>
                <a:latin typeface="Myriad Pro" panose="020B0503030403020204" pitchFamily="34" charset="0"/>
                <a:cs typeface="Arial" panose="020B0604020202020204" pitchFamily="34" charset="0"/>
              </a:rPr>
              <a:t>Profil de l’apprenant </a:t>
            </a:r>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pPr algn="l" rtl="0"/>
            <a:r>
              <a:rPr lang="fr" sz="750" b="0" i="0" u="none" baseline="0" dirty="0">
                <a:solidFill>
                  <a:srgbClr val="004B8D"/>
                </a:solidFill>
                <a:latin typeface="Arial" panose="020B0604020202020204" pitchFamily="34" charset="0"/>
                <a:cs typeface="Arial" panose="020B0604020202020204" pitchFamily="34" charset="0"/>
              </a:rPr>
              <a:t>Quelles sont les qualités du profil de l’apprenant que j’utilise le plus en ce moment ? </a:t>
            </a:r>
          </a:p>
          <a:p>
            <a:endParaRPr lang="fr" sz="750" dirty="0">
              <a:solidFill>
                <a:srgbClr val="004B8D"/>
              </a:solidFill>
              <a:latin typeface="Arial" panose="020B0604020202020204" pitchFamily="34" charset="0"/>
              <a:cs typeface="Arial" panose="020B0604020202020204" pitchFamily="34" charset="0"/>
            </a:endParaRPr>
          </a:p>
          <a:p>
            <a:endParaRPr lang="fr" sz="750" dirty="0">
              <a:solidFill>
                <a:srgbClr val="004B8D"/>
              </a:solidFill>
              <a:latin typeface="Arial" panose="020B0604020202020204" pitchFamily="34" charset="0"/>
              <a:cs typeface="Arial" panose="020B0604020202020204" pitchFamily="34" charset="0"/>
            </a:endParaRPr>
          </a:p>
          <a:p>
            <a:pPr algn="l" rtl="0"/>
            <a:r>
              <a:rPr lang="fr" sz="750" b="0" i="0" u="none" baseline="0" dirty="0">
                <a:solidFill>
                  <a:srgbClr val="004B8D"/>
                </a:solidFill>
                <a:latin typeface="Arial" panose="020B0604020202020204" pitchFamily="34" charset="0"/>
                <a:cs typeface="Arial" panose="020B0604020202020204" pitchFamily="34" charset="0"/>
              </a:rPr>
              <a:t>Sur quoi pourrais-je travailler davantage pour m’aider dans ma recherche personnelle ?</a:t>
            </a:r>
            <a:r>
              <a:rPr lang="fr" sz="750" b="1" i="0" u="none" baseline="0" dirty="0">
                <a:solidFill>
                  <a:srgbClr val="004B8D"/>
                </a:solidFill>
                <a:latin typeface="Arial" panose="020B0604020202020204" pitchFamily="34" charset="0"/>
                <a:cs typeface="Arial" panose="020B0604020202020204" pitchFamily="34" charset="0"/>
              </a:rPr>
              <a:t> </a:t>
            </a:r>
          </a:p>
          <a:p>
            <a:endParaRPr lang="fr" sz="750" b="1" dirty="0">
              <a:solidFill>
                <a:srgbClr val="004B8D"/>
              </a:solidFill>
              <a:latin typeface="Arial" panose="020B0604020202020204" pitchFamily="34" charset="0"/>
              <a:cs typeface="Arial" panose="020B0604020202020204" pitchFamily="34" charset="0"/>
            </a:endParaRPr>
          </a:p>
          <a:p>
            <a:endParaRPr lang="fr"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3023457"/>
            <a:ext cx="2163825" cy="367119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Autoévaluation :</a:t>
            </a:r>
          </a:p>
          <a:p>
            <a:pPr algn="l" rtl="0"/>
            <a:r>
              <a:rPr lang="fr" sz="800" b="0" i="0" u="none" baseline="0" dirty="0">
                <a:solidFill>
                  <a:srgbClr val="004B8D"/>
                </a:solidFill>
                <a:latin typeface="Myriad Pro" panose="020B0503030403020204" pitchFamily="34" charset="0"/>
                <a:cs typeface="Arial" panose="020B0604020202020204" pitchFamily="34" charset="0"/>
              </a:rPr>
              <a:t>Où en suis-je ? Comment est-ce que je le sais ?</a:t>
            </a: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pPr algn="l" rtl="0"/>
            <a:r>
              <a:rPr lang="fr" sz="800" b="0" i="0" u="none" baseline="0" dirty="0">
                <a:solidFill>
                  <a:srgbClr val="004B8D"/>
                </a:solidFill>
                <a:latin typeface="Myriad Pro" panose="020B0503030403020204" pitchFamily="34" charset="0"/>
                <a:cs typeface="Arial" panose="020B0604020202020204" pitchFamily="34" charset="0"/>
              </a:rPr>
              <a:t>Qu’est-ce que j’ai déjà appris ? Sur quel sujet aurais-je besoin d’en savoir plus ?</a:t>
            </a: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endParaRPr lang="fr" sz="800" dirty="0">
              <a:solidFill>
                <a:srgbClr val="004B8D"/>
              </a:solidFill>
              <a:latin typeface="Myriad Pro" panose="020B0503030403020204" pitchFamily="34" charset="0"/>
              <a:cs typeface="Arial" panose="020B0604020202020204" pitchFamily="34" charset="0"/>
            </a:endParaRPr>
          </a:p>
          <a:p>
            <a:pPr algn="l" rtl="0"/>
            <a:r>
              <a:rPr lang="fr" sz="800" b="0" i="0" u="none" baseline="0" dirty="0">
                <a:solidFill>
                  <a:srgbClr val="004B8D"/>
                </a:solidFill>
                <a:latin typeface="Myriad Pro" panose="020B0503030403020204" pitchFamily="34" charset="0"/>
                <a:cs typeface="Arial" panose="020B0604020202020204" pitchFamily="34" charset="0"/>
              </a:rPr>
              <a:t>Avec qui je discute et partage mon apprentissage ?  Qui me fournit une rétroaction ? Comment est-ce que je l’utilise ?</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9499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
          </a:p>
        </p:txBody>
      </p:sp>
      <p:pic>
        <p:nvPicPr>
          <p:cNvPr id="14" name="Graphic 13" descr="Smiling face with no fill">
            <a:extLst>
              <a:ext uri="{FF2B5EF4-FFF2-40B4-BE49-F238E27FC236}">
                <a16:creationId xmlns:a16="http://schemas.microsoft.com/office/drawing/2014/main" id="{06F26A64-8DF8-4AF5-8EF8-B4BEEAB6A8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1763" y="3976652"/>
            <a:ext cx="190870" cy="190870"/>
          </a:xfrm>
          <a:prstGeom prst="rect">
            <a:avLst/>
          </a:prstGeom>
        </p:spPr>
      </p:pic>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6</a:t>
            </a:fld>
            <a:endParaRPr lang="fr"/>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fr" sz="1600" b="1" i="0" u="none" baseline="0">
                <a:solidFill>
                  <a:srgbClr val="002060"/>
                </a:solidFill>
                <a:latin typeface="Myriad Pro" panose="020B0503030403020204" pitchFamily="34" charset="0"/>
                <a:cs typeface="Arial" panose="020B0604020202020204" pitchFamily="34" charset="0"/>
              </a:rPr>
              <a:t>Recherche</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900" b="1" i="0" u="none" baseline="0" dirty="0">
                <a:solidFill>
                  <a:srgbClr val="004B8D"/>
                </a:solidFill>
                <a:latin typeface="Myriad Pro" panose="020B0503030403020204" pitchFamily="34" charset="0"/>
                <a:cs typeface="Arial" panose="020B0604020202020204" pitchFamily="34" charset="0"/>
              </a:rPr>
              <a:t>Ma recherche : </a:t>
            </a:r>
            <a:r>
              <a:rPr lang="fr" sz="750" b="0" i="0" u="none" baseline="0" dirty="0">
                <a:solidFill>
                  <a:srgbClr val="004B8D"/>
                </a:solidFill>
                <a:latin typeface="Myriad Pro" panose="020B0503030403020204" pitchFamily="34" charset="0"/>
                <a:cs typeface="Arial" panose="020B0604020202020204" pitchFamily="34" charset="0"/>
              </a:rPr>
              <a:t>(recherche et investigation) </a:t>
            </a:r>
          </a:p>
          <a:p>
            <a:pPr algn="just"/>
            <a:endParaRPr lang="fr" sz="750" dirty="0">
              <a:solidFill>
                <a:srgbClr val="004B8D"/>
              </a:solidFill>
              <a:latin typeface="Myriad Pro" panose="020B0503030403020204" pitchFamily="34" charset="0"/>
              <a:cs typeface="Arial" panose="020B0604020202020204" pitchFamily="34" charset="0"/>
            </a:endParaRPr>
          </a:p>
          <a:p>
            <a:pPr algn="just"/>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Comment est-ce que j’utilise mes ressources ? Quelles stratégies vais-je employer ? (par exemple, entretiens, enquêtes, etc.)</a:t>
            </a: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75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750" b="0" i="0" u="none" baseline="0" dirty="0">
                <a:solidFill>
                  <a:srgbClr val="004B8D"/>
                </a:solidFill>
                <a:latin typeface="Myriad Pro" panose="020B0503030403020204" pitchFamily="34" charset="0"/>
                <a:cs typeface="Arial" panose="020B0604020202020204" pitchFamily="34" charset="0"/>
              </a:rPr>
              <a:t>Comment vais-je consigner les informations rassemblées ou les recherches ? Comment vais-je organiser mon apprentissage ? (calendriers, grilles de recueil, organisateurs, carte heuristique, cahiers, etc.)</a:t>
            </a:r>
            <a:endParaRPr lang="fr"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900" b="1" i="0" u="none" baseline="0">
                <a:solidFill>
                  <a:srgbClr val="004B8D"/>
                </a:solidFill>
                <a:latin typeface="Myriad Pro" panose="020B0503030403020204" pitchFamily="34" charset="0"/>
                <a:cs typeface="Arial" panose="020B0604020202020204" pitchFamily="34" charset="0"/>
              </a:rPr>
              <a:t>Réflexions :</a:t>
            </a:r>
            <a:r>
              <a:rPr lang="fr" sz="750" b="1" i="0" u="none" baseline="0">
                <a:solidFill>
                  <a:srgbClr val="004B8D"/>
                </a:solidFill>
                <a:latin typeface="Myriad Pro" panose="020B0503030403020204" pitchFamily="34" charset="0"/>
                <a:cs typeface="Arial" panose="020B0604020202020204" pitchFamily="34" charset="0"/>
              </a:rPr>
              <a:t> </a:t>
            </a:r>
            <a:r>
              <a:rPr lang="fr" sz="750" b="0" i="0" u="none" baseline="0">
                <a:solidFill>
                  <a:srgbClr val="004B8D"/>
                </a:solidFill>
                <a:latin typeface="Myriad Pro" panose="020B0503030403020204" pitchFamily="34" charset="0"/>
                <a:cs typeface="Arial" panose="020B0604020202020204" pitchFamily="34" charset="0"/>
              </a:rPr>
              <a:t>(après avoir discuté avec quelqu’un et partagé ce que j’ai appris)</a:t>
            </a:r>
          </a:p>
          <a:p>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50" b="0" i="0" u="none" baseline="0">
                <a:solidFill>
                  <a:srgbClr val="004B8D"/>
                </a:solidFill>
                <a:latin typeface="Myriad Pro" panose="020B0503030403020204" pitchFamily="34" charset="0"/>
                <a:cs typeface="Arial" panose="020B0604020202020204" pitchFamily="34" charset="0"/>
              </a:rPr>
              <a:t>Ai-je réfléchi à mes recherches et les ai-je modifiées ou redéfinies ?</a:t>
            </a:r>
          </a:p>
          <a:p>
            <a:endParaRPr lang="fr"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50" b="0" i="0" u="none" baseline="0">
                <a:solidFill>
                  <a:srgbClr val="004B8D"/>
                </a:solidFill>
                <a:latin typeface="Myriad Pro" panose="020B0503030403020204" pitchFamily="34" charset="0"/>
                <a:cs typeface="Arial" panose="020B0604020202020204" pitchFamily="34" charset="0"/>
              </a:rPr>
              <a:t>Ai-je modifié ou affiné l’orientation de mon apprentissage, si nécessaire ?</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pPr algn="r" rtl="0"/>
            <a:fld id="{35786CCC-1347-47B7-9C98-AE42452EEDFB}" type="slidenum">
              <a:rPr/>
              <a:t>7</a:t>
            </a:fld>
            <a:endParaRPr lang="fr"/>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Partage de ma recherche personnelle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Collaboration :</a:t>
            </a:r>
            <a:r>
              <a:rPr lang="fr" sz="1050" b="1"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avec qui est-ce que je veux partager mon nouvel apprentissage quand je serai prêt(e) à le faire ? Comment les autres voudraient-ils savoir ce que j’ai fait ? Quelles sont les informations les plus importantes à partager ? (Pense à parler de la façon dont tu as appris et des actions que tu as réalisées !)</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Mon plan pour présenter ma recherche personnelle :</a:t>
            </a:r>
            <a:r>
              <a:rPr lang="fr" sz="900" b="0" i="0" u="none" baseline="0" dirty="0">
                <a:solidFill>
                  <a:srgbClr val="004B8D"/>
                </a:solidFill>
                <a:latin typeface="Myriad Pro" panose="020B0503030403020204" pitchFamily="34" charset="0"/>
                <a:cs typeface="Arial" panose="020B0604020202020204" pitchFamily="34" charset="0"/>
              </a:rPr>
              <a:t> (produit et processus de recherche : planification et présentation de mon apprentissage) </a:t>
            </a:r>
          </a:p>
          <a:p>
            <a:pPr algn="just"/>
            <a:endParaRPr lang="fr" sz="900" dirty="0">
              <a:solidFill>
                <a:srgbClr val="004B8D"/>
              </a:solidFill>
              <a:latin typeface="Myriad Pro" panose="020B0503030403020204" pitchFamily="34" charset="0"/>
              <a:cs typeface="Arial" panose="020B0604020202020204" pitchFamily="34" charset="0"/>
            </a:endParaRPr>
          </a:p>
          <a:p>
            <a:pPr marL="171450" indent="-171450"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Comment pourrais-tu présenter ton apprentissage tout en attirant l’attention de ton public ? Pourrais-tu présenter ton apprentissage différemment ? (Par exemple, en ligne sur Skype, Zoom, Google, etc., par téléphone, à l’aide d’un document vidéo, audio ou dans tout autre format tel que PowerPoint, sous forme de reportage photo, sur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lgn="l" rtl="0">
              <a:buFont typeface="Arial" panose="020B0604020202020204" pitchFamily="34" charset="0"/>
              <a:buChar char="•"/>
            </a:pPr>
            <a:endParaRPr lang="fr" sz="675" b="1" dirty="0">
              <a:latin typeface="Arial" panose="020B0604020202020204" pitchFamily="34" charset="0"/>
              <a:cs typeface="Arial" panose="020B0604020202020204" pitchFamily="34" charset="0"/>
            </a:endParaRPr>
          </a:p>
          <a:p>
            <a:endParaRPr lang="fr"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pPr algn="r" rtl="0"/>
            <a:fld id="{35786CCC-1347-47B7-9C98-AE42452EEDFB}" type="slidenum">
              <a:rPr/>
              <a:t>8</a:t>
            </a:fld>
            <a:endParaRPr lang="fr"/>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rtl="0"/>
            <a:r>
              <a:rPr lang="fr" sz="1600" b="1" i="0" u="none" baseline="0">
                <a:solidFill>
                  <a:srgbClr val="004B8D"/>
                </a:solidFill>
                <a:latin typeface="Myriad Pro" panose="020B0503030403020204" pitchFamily="34" charset="0"/>
                <a:cs typeface="Arial" panose="020B0604020202020204" pitchFamily="34" charset="0"/>
              </a:rPr>
              <a:t>Mes réflexions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0"/>
            <a:r>
              <a:rPr lang="fr" sz="1000" b="1" i="0" u="none" baseline="0" dirty="0">
                <a:solidFill>
                  <a:srgbClr val="004B8D"/>
                </a:solidFill>
                <a:latin typeface="Myriad Pro" panose="020B0503030403020204" pitchFamily="34" charset="0"/>
                <a:cs typeface="Arial" panose="020B0604020202020204" pitchFamily="34" charset="0"/>
              </a:rPr>
              <a:t>Réflexions sur ma recherche personnelle </a:t>
            </a:r>
          </a:p>
          <a:p>
            <a:pPr algn="just"/>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Ma recherche personnelle (parcours et processus de recherche)</a:t>
            </a:r>
            <a:r>
              <a:rPr lang="fr" sz="900" b="0" i="0" u="none" baseline="0" dirty="0">
                <a:solidFill>
                  <a:srgbClr val="004B8D"/>
                </a:solidFill>
                <a:latin typeface="Myriad Pro" panose="020B0503030403020204" pitchFamily="34" charset="0"/>
                <a:cs typeface="Calibri" panose="020F0502020204030204" pitchFamily="34" charset="0"/>
              </a:rPr>
              <a:t> – </a:t>
            </a:r>
            <a:r>
              <a:rPr lang="fr" sz="900" b="0" i="0" u="none" baseline="0" dirty="0">
                <a:solidFill>
                  <a:srgbClr val="004B8D"/>
                </a:solidFill>
                <a:latin typeface="Myriad Pro" panose="020B0503030403020204" pitchFamily="34" charset="0"/>
                <a:cs typeface="Arial" panose="020B0604020202020204" pitchFamily="34" charset="0"/>
              </a:rPr>
              <a:t>Qu’ai-je apprécié ? Qu’ai-je trouvé difficile ? Que pourrais-je faire différemment la prochaine fois ? </a:t>
            </a: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algn="just"/>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Ma présentation (produit)</a:t>
            </a:r>
            <a:r>
              <a:rPr lang="fr" sz="900" b="0" i="0" u="none" baseline="0" dirty="0">
                <a:solidFill>
                  <a:srgbClr val="004B8D"/>
                </a:solidFill>
                <a:latin typeface="Myriad Pro" panose="020B0503030403020204" pitchFamily="34" charset="0"/>
                <a:cs typeface="Calibri" panose="020F0502020204030204" pitchFamily="34" charset="0"/>
              </a:rPr>
              <a:t> – Qu’ai-je produit et partagé ? </a:t>
            </a:r>
            <a:r>
              <a:rPr lang="fr" sz="900" b="0" i="0" u="none" baseline="0" dirty="0">
                <a:solidFill>
                  <a:srgbClr val="004B8D"/>
                </a:solidFill>
                <a:latin typeface="Myriad Pro" panose="020B0503030403020204" pitchFamily="34" charset="0"/>
                <a:cs typeface="Arial" panose="020B0604020202020204" pitchFamily="34" charset="0"/>
              </a:rPr>
              <a:t>Qu’est-ce qui a bien fonctionné ?  Que ferais-je différemment ?</a:t>
            </a: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just"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Réflexions sur la rétroaction faite par : les membres de ma famille, mes pairs, mes enseignants, la communauté d’apprentissage.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Action</a:t>
            </a:r>
            <a:r>
              <a:rPr lang="fr" sz="1000" b="0" i="0" u="none" baseline="0" dirty="0">
                <a:solidFill>
                  <a:srgbClr val="004B8D"/>
                </a:solidFill>
                <a:latin typeface="Myriad Pro" panose="020B0503030403020204" pitchFamily="34" charset="0"/>
                <a:cs typeface="Arial" panose="020B0604020202020204" pitchFamily="34" charset="0"/>
              </a:rPr>
              <a:t> </a:t>
            </a:r>
            <a:r>
              <a:rPr lang="fr" sz="900" b="0" i="0" u="none" baseline="0" dirty="0">
                <a:solidFill>
                  <a:srgbClr val="004B8D"/>
                </a:solidFill>
                <a:latin typeface="Myriad Pro" panose="020B0503030403020204" pitchFamily="34" charset="0"/>
                <a:cs typeface="Arial" panose="020B0604020202020204" pitchFamily="34" charset="0"/>
              </a:rPr>
              <a:t>(mes réflexions sur l’action) </a:t>
            </a:r>
          </a:p>
          <a:p>
            <a:pPr algn="l" rtl="0"/>
            <a:r>
              <a:rPr lang="fr" sz="900" b="0" i="0" u="none" baseline="0" dirty="0">
                <a:solidFill>
                  <a:srgbClr val="004B8D"/>
                </a:solidFill>
                <a:latin typeface="Myriad Pro" panose="020B0503030403020204" pitchFamily="34" charset="0"/>
                <a:cs typeface="Arial" panose="020B0604020202020204" pitchFamily="34" charset="0"/>
              </a:rPr>
              <a:t>Quelles actions ai-je planifiées et réalisées ? Quelles actions pourrais-je planifier et réaliser ensuite ?</a:t>
            </a:r>
            <a:endParaRPr lang="fr"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Approches de l’apprentissage</a:t>
            </a:r>
            <a:r>
              <a:rPr lang="fr" sz="900" b="0" i="0" u="none" baseline="0" dirty="0">
                <a:solidFill>
                  <a:srgbClr val="004B8D"/>
                </a:solidFill>
                <a:latin typeface="Myriad Pro" panose="020B0503030403020204" pitchFamily="34" charset="0"/>
                <a:cs typeface="Arial" panose="020B0604020202020204" pitchFamily="34" charset="0"/>
              </a:rPr>
              <a:t> (les compétences que j’ai davantage développées et montrées)</a:t>
            </a:r>
            <a:endParaRPr lang="fr"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5"/>
            <a:ext cx="2638426"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fr" sz="1000" b="1" i="0" u="none" baseline="0" dirty="0">
                <a:solidFill>
                  <a:srgbClr val="004B8D"/>
                </a:solidFill>
                <a:latin typeface="Myriad Pro" panose="020B0503030403020204" pitchFamily="34" charset="0"/>
                <a:cs typeface="Arial" panose="020B0604020202020204" pitchFamily="34" charset="0"/>
              </a:rPr>
              <a:t>Profil de l’apprenant</a:t>
            </a:r>
            <a:r>
              <a:rPr lang="fr" sz="900" b="0" i="0" u="none" baseline="0" dirty="0">
                <a:solidFill>
                  <a:srgbClr val="004B8D"/>
                </a:solidFill>
                <a:latin typeface="Myriad Pro" panose="020B0503030403020204" pitchFamily="34" charset="0"/>
                <a:cs typeface="Arial" panose="020B0604020202020204" pitchFamily="34" charset="0"/>
              </a:rPr>
              <a:t> (les qualités du profil de l’apprenant que j’ai davantage développées et montrées)</a:t>
            </a:r>
            <a:endParaRPr lang="fr"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193793"/>
            <a:ext cx="8248650" cy="9211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Objectifs d’apprentissage et critères de réussite</a:t>
            </a:r>
          </a:p>
          <a:p>
            <a:pPr algn="l" rtl="0"/>
            <a:r>
              <a:rPr lang="fr" sz="900" b="0" i="0" u="none" baseline="0" dirty="0">
                <a:solidFill>
                  <a:srgbClr val="004B8D"/>
                </a:solidFill>
                <a:latin typeface="Myriad Pro" panose="020B0503030403020204" pitchFamily="34" charset="0"/>
                <a:cs typeface="Arial" panose="020B0604020202020204" pitchFamily="34" charset="0"/>
              </a:rPr>
              <a:t>Ai-je réussi à atteindre l’apprentissage visé ?  Comment le sais-je ? Que souhaiterais-je encore apprendre ? </a:t>
            </a:r>
          </a:p>
          <a:p>
            <a:endParaRPr lang="fr" sz="900" dirty="0">
              <a:solidFill>
                <a:srgbClr val="004B8D"/>
              </a:solidFill>
              <a:latin typeface="Arial" panose="020B0604020202020204" pitchFamily="34" charset="0"/>
              <a:cs typeface="Arial" panose="020B0604020202020204" pitchFamily="34" charset="0"/>
            </a:endParaRPr>
          </a:p>
          <a:p>
            <a:endParaRPr lang="fr"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40"/>
            <a:ext cx="8248650" cy="97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fr" sz="1000" b="1" i="0" u="none" baseline="0" dirty="0">
                <a:solidFill>
                  <a:srgbClr val="004B8D"/>
                </a:solidFill>
                <a:latin typeface="Myriad Pro" panose="020B0503030403020204" pitchFamily="34" charset="0"/>
                <a:cs typeface="Arial" panose="020B0604020202020204" pitchFamily="34" charset="0"/>
              </a:rPr>
              <a:t>Étapes suivantes</a:t>
            </a:r>
          </a:p>
          <a:p>
            <a:pPr marL="128588" indent="-128588" algn="l"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Qu’ai-je appris sur moi ? (Donne un ou plusieurs exemples à titre d’illustration.)</a:t>
            </a:r>
          </a:p>
          <a:p>
            <a:pPr marL="128588" indent="-128588"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fr"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900" b="0" i="0" u="none" baseline="0" dirty="0">
                <a:solidFill>
                  <a:srgbClr val="004B8D"/>
                </a:solidFill>
                <a:latin typeface="Myriad Pro" panose="020B0503030403020204" pitchFamily="34" charset="0"/>
                <a:cs typeface="Arial" panose="020B0604020202020204" pitchFamily="34" charset="0"/>
              </a:rPr>
              <a:t>Quel enseignement tiré de mon expérience de recherche personnelle vais-je conserver ?</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rtl="0"/>
            <a:r>
              <a:rPr lang="fr" b="0" i="0" u="none" baseline="0">
                <a:solidFill>
                  <a:srgbClr val="004B8D"/>
                </a:solidFill>
                <a:latin typeface="Myriad Pro" panose="020B0503030403020204" pitchFamily="34" charset="0"/>
                <a:cs typeface="Arial" panose="020B0604020202020204" pitchFamily="34" charset="0"/>
              </a:rPr>
              <a:t>Mon parcours de recherche – Calendrier</a:t>
            </a:r>
          </a:p>
          <a:p>
            <a:pPr algn="ctr" rtl="0"/>
            <a:endParaRPr lang="fr"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pPr algn="l" rtl="0"/>
            <a:r>
              <a:rPr lang="fr" sz="675" b="0" i="0" u="none" baseline="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546303893"/>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800" b="0" i="0" u="none" baseline="0">
                    <a:solidFill>
                      <a:schemeClr val="bg2">
                        <a:lumMod val="50000"/>
                      </a:schemeClr>
                    </a:solidFill>
                    <a:latin typeface="Myriad Pro" panose="020B0503030403020204" pitchFamily="34" charset="0"/>
                    <a:cs typeface="Arial" panose="020B0604020202020204" pitchFamily="34" charset="0"/>
                  </a:rPr>
                  <a:t>Étapes de recherche</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50" b="0" i="0" u="none" baseline="0">
                    <a:solidFill>
                      <a:schemeClr val="tx1">
                        <a:lumMod val="65000"/>
                        <a:lumOff val="35000"/>
                      </a:schemeClr>
                    </a:solidFill>
                    <a:latin typeface="Myriad Pro" panose="020B0503030403020204" pitchFamily="34" charset="0"/>
                  </a:rPr>
                  <a:t>Contrôles</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fr" sz="788" b="0" i="0" u="none" baseline="0">
                    <a:solidFill>
                      <a:schemeClr val="tx1">
                        <a:lumMod val="65000"/>
                        <a:lumOff val="35000"/>
                      </a:schemeClr>
                    </a:solidFill>
                    <a:latin typeface="Myriad Pro" panose="020B0503030403020204" pitchFamily="34" charset="0"/>
                  </a:rPr>
                  <a:t>Tâches</a:t>
                </a: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4"/>
            <a:ext cx="1442886" cy="1080649"/>
          </a:xfrm>
          <a:prstGeom prst="borderCallout1">
            <a:avLst>
              <a:gd name="adj1" fmla="val 722"/>
              <a:gd name="adj2" fmla="val 388"/>
              <a:gd name="adj3" fmla="val 29758"/>
              <a:gd name="adj4" fmla="val -120545"/>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fr" sz="900" b="0" i="0" u="none" baseline="0" dirty="0">
                <a:solidFill>
                  <a:schemeClr val="tx1">
                    <a:lumMod val="65000"/>
                    <a:lumOff val="35000"/>
                  </a:schemeClr>
                </a:solidFill>
                <a:latin typeface="Myriad Pro" panose="020B0503030403020204" pitchFamily="34" charset="0"/>
                <a:cs typeface="Arial" panose="020B0604020202020204" pitchFamily="34" charset="0"/>
              </a:rPr>
              <a:t>Mon parcours de recherche </a:t>
            </a:r>
          </a:p>
          <a:p>
            <a:pPr algn="l" rtl="0"/>
            <a:endParaRPr lang="fr" sz="900" b="0" i="0"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0" u="none" baseline="0" dirty="0">
                <a:solidFill>
                  <a:schemeClr val="tx1">
                    <a:lumMod val="65000"/>
                    <a:lumOff val="35000"/>
                  </a:schemeClr>
                </a:solidFill>
                <a:latin typeface="Myriad Pro" panose="020B0503030403020204" pitchFamily="34" charset="0"/>
                <a:cs typeface="Arial" panose="020B0604020202020204" pitchFamily="34" charset="0"/>
              </a:rPr>
              <a:t>Quelles sont les étapes de ma recherche ?</a:t>
            </a:r>
          </a:p>
          <a:p>
            <a:pPr algn="l" rtl="0"/>
            <a:r>
              <a:rPr lang="fr" sz="750" b="0" i="0" u="none" baseline="0" dirty="0">
                <a:solidFill>
                  <a:schemeClr val="tx1">
                    <a:lumMod val="65000"/>
                    <a:lumOff val="35000"/>
                  </a:schemeClr>
                </a:solidFill>
                <a:latin typeface="Myriad Pro" panose="020B0503030403020204" pitchFamily="34" charset="0"/>
                <a:cs typeface="Arial" panose="020B0604020202020204" pitchFamily="34" charset="0"/>
              </a:rPr>
              <a:t>Je les ai indiquées dans mon calendrier.</a:t>
            </a:r>
            <a:endParaRPr lang="fr" sz="750"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2044702"/>
            <a:ext cx="1442887" cy="1149405"/>
          </a:xfrm>
          <a:prstGeom prst="borderCallout1">
            <a:avLst>
              <a:gd name="adj1" fmla="val 50134"/>
              <a:gd name="adj2" fmla="val 388"/>
              <a:gd name="adj3" fmla="val 105380"/>
              <a:gd name="adj4" fmla="val -40988"/>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lgn="l" rtl="0">
              <a:buFont typeface="Arial" panose="020B0604020202020204" pitchFamily="34" charset="0"/>
              <a:buChar char="•"/>
            </a:pPr>
            <a:r>
              <a:rPr lang="fr" sz="788" b="0" i="0" u="none" baseline="0" dirty="0">
                <a:solidFill>
                  <a:schemeClr val="bg2">
                    <a:lumMod val="50000"/>
                  </a:schemeClr>
                </a:solidFill>
                <a:latin typeface="Myriad Pro" panose="020B0503030403020204" pitchFamily="34" charset="0"/>
                <a:cs typeface="Arial" panose="020B0604020202020204" pitchFamily="34" charset="0"/>
              </a:rPr>
              <a:t>Nombre de semaines (3 à 6 semaines)</a:t>
            </a:r>
          </a:p>
          <a:p>
            <a:endParaRPr lang="fr" sz="788" dirty="0">
              <a:solidFill>
                <a:schemeClr val="bg2">
                  <a:lumMod val="50000"/>
                </a:schemeClr>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fr" sz="788" b="0" i="0" u="none" baseline="0" dirty="0">
                <a:solidFill>
                  <a:schemeClr val="bg2">
                    <a:lumMod val="50000"/>
                  </a:schemeClr>
                </a:solidFill>
                <a:latin typeface="Myriad Pro" panose="020B0503030403020204" pitchFamily="34" charset="0"/>
                <a:cs typeface="Arial" panose="020B0604020202020204" pitchFamily="34" charset="0"/>
              </a:rPr>
              <a:t>À remplir en fonction du cadre temporel ou de la durée de la recherche personnelle.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91922" y="4135773"/>
            <a:ext cx="1442886" cy="1761688"/>
          </a:xfrm>
          <a:prstGeom prst="borderCallout1">
            <a:avLst>
              <a:gd name="adj1" fmla="val 49407"/>
              <a:gd name="adj2" fmla="val 970"/>
              <a:gd name="adj3" fmla="val 7794"/>
              <a:gd name="adj4" fmla="val -18327"/>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fr" sz="900" b="0" i="0" u="none" baseline="0" dirty="0">
                <a:solidFill>
                  <a:schemeClr val="tx1">
                    <a:lumMod val="65000"/>
                    <a:lumOff val="35000"/>
                  </a:schemeClr>
                </a:solidFill>
                <a:latin typeface="Myriad Pro" panose="020B0503030403020204" pitchFamily="34" charset="0"/>
                <a:cs typeface="Arial" panose="020B0604020202020204" pitchFamily="34" charset="0"/>
              </a:rPr>
              <a:t>Les contrôles prévus avec les personnes qui me soutiennent dans mon parcours de recherche</a:t>
            </a:r>
          </a:p>
          <a:p>
            <a:pPr algn="l" rtl="0"/>
            <a:endParaRPr lang="fr" sz="900" b="0" i="0"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0" u="none" baseline="0" dirty="0">
                <a:solidFill>
                  <a:schemeClr val="tx1">
                    <a:lumMod val="65000"/>
                    <a:lumOff val="35000"/>
                  </a:schemeClr>
                </a:solidFill>
                <a:latin typeface="Myriad Pro" panose="020B0503030403020204" pitchFamily="34" charset="0"/>
                <a:cs typeface="Arial" panose="020B0604020202020204" pitchFamily="34" charset="0"/>
              </a:rPr>
              <a:t>Quels sont les meilleurs moments pour effectuer régulièrement des contrôles avec mon ou ma... ?</a:t>
            </a:r>
          </a:p>
          <a:p>
            <a:pPr algn="l" rtl="0"/>
            <a:endParaRPr lang="fr" sz="750" b="0" i="0" u="none" baseline="0" dirty="0">
              <a:solidFill>
                <a:schemeClr val="tx1">
                  <a:lumMod val="65000"/>
                  <a:lumOff val="35000"/>
                </a:schemeClr>
              </a:solidFill>
              <a:latin typeface="Myriad Pro" panose="020B0503030403020204" pitchFamily="34" charset="0"/>
              <a:cs typeface="Arial" panose="020B0604020202020204" pitchFamily="34" charset="0"/>
            </a:endParaRPr>
          </a:p>
          <a:p>
            <a:pPr algn="l" rtl="0"/>
            <a:r>
              <a:rPr lang="fr" sz="750" b="0" i="0" u="none" baseline="0" dirty="0">
                <a:solidFill>
                  <a:schemeClr val="tx1">
                    <a:lumMod val="65000"/>
                    <a:lumOff val="35000"/>
                  </a:schemeClr>
                </a:solidFill>
                <a:latin typeface="Myriad Pro" panose="020B0503030403020204" pitchFamily="34" charset="0"/>
                <a:cs typeface="Arial" panose="020B0604020202020204" pitchFamily="34" charset="0"/>
              </a:rPr>
              <a:t>Je les ai indiqués dans mon calendrier.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MR5Y4HSA5XPW-177197588-116</_dlc_DocId>
    <_dlc_DocIdUrl xmlns="c9d6dd8e-8b3a-40fc-8d53-42869e385e56">
      <Url>https://intbac.sharepoint.com/teams/LT/PYP/Projects/_layouts/15/DocIdRedir.aspx?ID=MR5Y4HSA5XPW-177197588-116</Url>
      <Description>MR5Y4HSA5XPW-177197588-116</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1CF5AAF-6C48-4803-944B-56D9F2B119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3.xml><?xml version="1.0" encoding="utf-8"?>
<ds:datastoreItem xmlns:ds="http://schemas.openxmlformats.org/officeDocument/2006/customXml" ds:itemID="{FC8C2573-FD20-42EE-B656-D3D7A06404F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305d7d0-e2fd-466a-911f-09bc5b9d2eae"/>
    <ds:schemaRef ds:uri="e716988c-e5ae-49c9-87a8-2a184fd10723"/>
    <ds:schemaRef ds:uri="http://www.w3.org/XML/1998/namespace"/>
    <ds:schemaRef ds:uri="http://purl.org/dc/dcmitype/"/>
    <ds:schemaRef ds:uri="c9d6dd8e-8b3a-40fc-8d53-42869e385e56"/>
  </ds:schemaRefs>
</ds:datastoreItem>
</file>

<file path=customXml/itemProps4.xml><?xml version="1.0" encoding="utf-8"?>
<ds:datastoreItem xmlns:ds="http://schemas.openxmlformats.org/officeDocument/2006/customXml" ds:itemID="{E8BE0981-5570-43EF-A918-375C2279623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2045</TotalTime>
  <Words>591</Words>
  <Application>Microsoft Macintosh PowerPoint</Application>
  <PresentationFormat>On-screen Show (4:3)</PresentationFormat>
  <Paragraphs>295</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Modèle pour la planification de ma recherche  </vt:lpstr>
      <vt:lpstr>Exemples de questions de réflexion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160</cp:revision>
  <cp:lastPrinted>2020-03-24T10:41:33Z</cp:lastPrinted>
  <dcterms:modified xsi:type="dcterms:W3CDTF">2020-04-08T14:37:58Z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99adc908-ab55-4679-8e4c-8c1f426761f5</vt:lpwstr>
  </property>
</Properties>
</file>