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AFC0DF-2FAB-D07E-D236-D6692A65B803}" v="9" dt="2020-03-27T12:29:18.834"/>
    <p1510:client id="{CD433256-70FE-E0C8-D2A1-65C93081C2FC}" v="10" dt="2020-03-27T12:32:08.7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en-US" dirty="0"/>
        </a:p>
      </dgm:t>
    </dgm:pt>
    <dgm:pt modelId="{04B4E5CD-C0A6-43D8-B458-14FA855DF5C8}" type="parTrans" cxnId="{96DE47C7-1585-4858-BF3C-B79BD6D1F576}">
      <dgm:prSet/>
      <dgm:spPr/>
      <dgm:t>
        <a:bodyPr/>
        <a:lstStyle/>
        <a:p>
          <a:endParaRPr lang="en-US"/>
        </a:p>
      </dgm:t>
    </dgm:pt>
    <dgm:pt modelId="{EDAF88EA-1F28-4C55-A820-83D56F00575E}" type="sibTrans" cxnId="{96DE47C7-1585-4858-BF3C-B79BD6D1F576}">
      <dgm:prSet/>
      <dgm:spPr/>
      <dgm:t>
        <a:bodyPr/>
        <a:lstStyle/>
        <a:p>
          <a:endParaRPr lang="en-US"/>
        </a:p>
      </dgm:t>
    </dgm:pt>
    <dgm:pt modelId="{87A935DD-B736-434B-9E62-807E530123B7}">
      <dgm:prSet phldrT="[Text]" phldr="1"/>
      <dgm:spPr>
        <a:solidFill>
          <a:schemeClr val="accent3">
            <a:lumMod val="40000"/>
            <a:lumOff val="60000"/>
          </a:schemeClr>
        </a:solidFill>
      </dgm:spPr>
      <dgm:t>
        <a:bodyPr/>
        <a:lstStyle/>
        <a:p>
          <a:endParaRPr lang="en-US" dirty="0"/>
        </a:p>
      </dgm:t>
    </dgm:pt>
    <dgm:pt modelId="{E092DEAC-01CD-4489-A5D2-6D3836672C43}" type="parTrans" cxnId="{982D423D-C1D2-4F84-8A28-4AE890C02044}">
      <dgm:prSet/>
      <dgm:spPr/>
      <dgm:t>
        <a:bodyPr/>
        <a:lstStyle/>
        <a:p>
          <a:endParaRPr lang="en-US"/>
        </a:p>
      </dgm:t>
    </dgm:pt>
    <dgm:pt modelId="{7BECFC50-00CD-4755-A64A-45D571D9ACAB}" type="sibTrans" cxnId="{982D423D-C1D2-4F84-8A28-4AE890C02044}">
      <dgm:prSet/>
      <dgm:spPr/>
      <dgm:t>
        <a:bodyPr/>
        <a:lstStyle/>
        <a:p>
          <a:endParaRPr lang="en-US"/>
        </a:p>
      </dgm:t>
    </dgm:pt>
    <dgm:pt modelId="{B28D3675-E638-4AF3-AD6F-11200982C5B0}">
      <dgm:prSet phldrT="[Text]" phldr="1"/>
      <dgm:spPr>
        <a:solidFill>
          <a:schemeClr val="accent3">
            <a:lumMod val="40000"/>
            <a:lumOff val="60000"/>
          </a:schemeClr>
        </a:solidFill>
      </dgm:spPr>
      <dgm:t>
        <a:bodyPr/>
        <a:lstStyle/>
        <a:p>
          <a:endParaRPr lang="en-US" dirty="0"/>
        </a:p>
      </dgm:t>
    </dgm:pt>
    <dgm:pt modelId="{93947FFC-6431-4FFF-90A1-6D719EE0BDAD}" type="parTrans" cxnId="{284E1BE3-59E5-4432-A838-89CD18AFEE9D}">
      <dgm:prSet/>
      <dgm:spPr/>
      <dgm:t>
        <a:bodyPr/>
        <a:lstStyle/>
        <a:p>
          <a:endParaRPr lang="en-US"/>
        </a:p>
      </dgm:t>
    </dgm:pt>
    <dgm:pt modelId="{530687E1-4649-4DCA-B4D9-3B9289F2C4B7}" type="sibTrans" cxnId="{284E1BE3-59E5-4432-A838-89CD18AFEE9D}">
      <dgm:prSet/>
      <dgm:spPr/>
      <dgm:t>
        <a:bodyPr/>
        <a:lstStyle/>
        <a:p>
          <a:endParaRPr lang="en-US"/>
        </a:p>
      </dgm:t>
    </dgm:pt>
    <dgm:pt modelId="{27FC8317-3613-4A91-9100-0D02BB715292}">
      <dgm:prSet/>
      <dgm:spPr>
        <a:solidFill>
          <a:schemeClr val="accent3">
            <a:lumMod val="40000"/>
            <a:lumOff val="60000"/>
          </a:schemeClr>
        </a:solidFill>
      </dgm:spPr>
      <dgm:t>
        <a:bodyPr/>
        <a:lstStyle/>
        <a:p>
          <a:endParaRPr lang="en-US"/>
        </a:p>
      </dgm:t>
    </dgm:pt>
    <dgm:pt modelId="{60373474-9231-4CDC-9795-6D8D999A617B}" type="parTrans" cxnId="{7C226EBB-F361-478A-BE66-ECE98EA79EA7}">
      <dgm:prSet/>
      <dgm:spPr/>
      <dgm:t>
        <a:bodyPr/>
        <a:lstStyle/>
        <a:p>
          <a:endParaRPr lang="en-US"/>
        </a:p>
      </dgm:t>
    </dgm:pt>
    <dgm:pt modelId="{F7A7C8DA-49DC-48B6-B642-AAC13EB163BA}" type="sibTrans" cxnId="{7C226EBB-F361-478A-BE66-ECE98EA79EA7}">
      <dgm:prSet/>
      <dgm:spPr/>
      <dgm:t>
        <a:bodyPr/>
        <a:lstStyle/>
        <a:p>
          <a:endParaRPr lang="en-US"/>
        </a:p>
      </dgm:t>
    </dgm:pt>
    <dgm:pt modelId="{474D7B9A-001F-4AE5-AFE8-128D94A3EDFE}">
      <dgm:prSet/>
      <dgm:spPr>
        <a:solidFill>
          <a:schemeClr val="accent3">
            <a:lumMod val="40000"/>
            <a:lumOff val="60000"/>
          </a:schemeClr>
        </a:solidFill>
      </dgm:spPr>
      <dgm:t>
        <a:bodyPr/>
        <a:lstStyle/>
        <a:p>
          <a:endParaRPr lang="en-US"/>
        </a:p>
      </dgm:t>
    </dgm:pt>
    <dgm:pt modelId="{58BFFA18-E6FA-44B7-86EF-FC18F7F9C41B}" type="parTrans" cxnId="{B973AFB4-FE4D-4147-BFC6-4E31965E0E24}">
      <dgm:prSet/>
      <dgm:spPr/>
      <dgm:t>
        <a:bodyPr/>
        <a:lstStyle/>
        <a:p>
          <a:endParaRPr lang="en-US"/>
        </a:p>
      </dgm:t>
    </dgm:pt>
    <dgm:pt modelId="{10DBB602-2FBF-4679-BDC8-69234C5087A5}" type="sibTrans" cxnId="{B973AFB4-FE4D-4147-BFC6-4E31965E0E24}">
      <dgm:prSet/>
      <dgm:spPr/>
      <dgm:t>
        <a:bodyPr/>
        <a:lstStyle/>
        <a:p>
          <a:endParaRPr lang="en-US"/>
        </a:p>
      </dgm:t>
    </dgm:pt>
    <dgm:pt modelId="{F0C79899-5DFF-44AA-ADD9-38074E85BAA6}">
      <dgm:prSet/>
      <dgm:spPr>
        <a:solidFill>
          <a:schemeClr val="accent3">
            <a:lumMod val="40000"/>
            <a:lumOff val="60000"/>
          </a:schemeClr>
        </a:solidFill>
      </dgm:spPr>
      <dgm:t>
        <a:bodyPr/>
        <a:lstStyle/>
        <a:p>
          <a:endParaRPr lang="en-US"/>
        </a:p>
      </dgm:t>
    </dgm:pt>
    <dgm:pt modelId="{EA257634-F992-4420-A760-57EA73D81BB0}" type="parTrans" cxnId="{4F08178F-3031-4ADB-A987-2DA905E4E4E4}">
      <dgm:prSet/>
      <dgm:spPr/>
      <dgm:t>
        <a:bodyPr/>
        <a:lstStyle/>
        <a:p>
          <a:endParaRPr lang="en-US"/>
        </a:p>
      </dgm:t>
    </dgm:pt>
    <dgm:pt modelId="{A36CE2E7-FB6E-41B7-A764-68B3D34FC094}" type="sibTrans" cxnId="{4F08178F-3031-4ADB-A987-2DA905E4E4E4}">
      <dgm:prSet/>
      <dgm:spPr/>
      <dgm:t>
        <a:bodyPr/>
        <a:lstStyle/>
        <a:p>
          <a:endParaRPr lang="en-US"/>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01-04-2020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3</a:t>
            </a:fld>
            <a:endParaRPr lang="nl-NL"/>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4</a:t>
            </a:fld>
            <a:endParaRPr lang="nl-NL"/>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5</a:t>
            </a:fld>
            <a:endParaRPr lang="nl-NL"/>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6</a:t>
            </a:fld>
            <a:endParaRPr lang="nl-NL"/>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9</a:t>
            </a:fld>
            <a:endParaRPr lang="nl-NL"/>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01-04-2020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01-04-2020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01-04-2020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01-04-2020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a:r>
              <a:rPr lang="en-GB" sz="3200" dirty="0">
                <a:solidFill>
                  <a:srgbClr val="1AB7EA"/>
                </a:solidFill>
                <a:latin typeface="Arial" panose="020B0604020202020204" pitchFamily="34" charset="0"/>
                <a:cs typeface="Arial" panose="020B0604020202020204" pitchFamily="34" charset="0"/>
              </a:rPr>
              <a:t>My own inquiry planner template</a:t>
            </a:r>
            <a:r>
              <a:rPr lang="en-GB" sz="2800" dirty="0">
                <a:solidFill>
                  <a:srgbClr val="1AB7EA"/>
                </a:solidFill>
                <a:latin typeface="Arial" panose="020B0604020202020204" pitchFamily="34" charset="0"/>
                <a:cs typeface="Arial" panose="020B0604020202020204" pitchFamily="34" charset="0"/>
              </a:rPr>
              <a:t> </a:t>
            </a:r>
            <a:br>
              <a:rPr lang="en-GB" sz="2800" dirty="0">
                <a:solidFill>
                  <a:srgbClr val="1AB7EA"/>
                </a:solidFill>
                <a:latin typeface="Arial" panose="020B0604020202020204" pitchFamily="34" charset="0"/>
                <a:cs typeface="Arial" panose="020B0604020202020204" pitchFamily="34" charset="0"/>
              </a:rPr>
            </a:br>
            <a:endParaRPr lang="en-GB"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4918839"/>
          </a:xfrm>
        </p:spPr>
        <p:txBody>
          <a:bodyPr>
            <a:normAutofit fontScale="40000" lnSpcReduction="20000"/>
          </a:bodyPr>
          <a:lstStyle/>
          <a:p>
            <a:pPr marL="0" indent="0">
              <a:lnSpc>
                <a:spcPct val="120000"/>
              </a:lnSpc>
              <a:buNone/>
            </a:pPr>
            <a:r>
              <a:rPr lang="en-GB" sz="3300" b="1" dirty="0">
                <a:solidFill>
                  <a:srgbClr val="00B0F0"/>
                </a:solidFill>
                <a:latin typeface="Myriad Pro" panose="020B0503030403020204"/>
              </a:rPr>
              <a:t>Instructions: How to work with this template</a:t>
            </a:r>
            <a:endParaRPr lang="en-GB" sz="3300" dirty="0">
              <a:solidFill>
                <a:srgbClr val="00B0F0"/>
              </a:solidFill>
              <a:latin typeface="Myriad Pro" panose="020B0503030403020204"/>
            </a:endParaRPr>
          </a:p>
          <a:p>
            <a:pPr marL="0" indent="0">
              <a:lnSpc>
                <a:spcPct val="120000"/>
              </a:lnSpc>
              <a:buNone/>
            </a:pPr>
            <a:endParaRPr lang="en-GB" b="1" dirty="0">
              <a:solidFill>
                <a:srgbClr val="00B0F0"/>
              </a:solidFill>
              <a:latin typeface="Myriad Pro" panose="020B0503030403020204"/>
            </a:endParaRPr>
          </a:p>
          <a:p>
            <a:pPr marL="0" indent="0">
              <a:lnSpc>
                <a:spcPct val="120000"/>
              </a:lnSpc>
              <a:buNone/>
            </a:pPr>
            <a:r>
              <a:rPr lang="en-GB" b="1" dirty="0">
                <a:solidFill>
                  <a:srgbClr val="00B0F0"/>
                </a:solidFill>
                <a:latin typeface="Myriad Pro" panose="020B0503030403020204"/>
              </a:rPr>
              <a:t>Teachers and/or parents/guardians:  </a:t>
            </a:r>
            <a:endParaRPr lang="en-GB" dirty="0">
              <a:solidFill>
                <a:srgbClr val="00B0F0"/>
              </a:solidFill>
              <a:latin typeface="Myriad Pro" panose="020B0503030403020204"/>
            </a:endParaRPr>
          </a:p>
          <a:p>
            <a:pPr lvl="0">
              <a:lnSpc>
                <a:spcPct val="120000"/>
              </a:lnSpc>
            </a:pPr>
            <a:r>
              <a:rPr lang="en-GB" dirty="0">
                <a:solidFill>
                  <a:schemeClr val="accent1"/>
                </a:solidFill>
                <a:latin typeface="Myriad Pro" panose="020B0503030403020204"/>
              </a:rPr>
              <a:t>Create a copy of this template.</a:t>
            </a:r>
          </a:p>
          <a:p>
            <a:pPr lvl="0">
              <a:lnSpc>
                <a:spcPct val="120000"/>
              </a:lnSpc>
            </a:pPr>
            <a:r>
              <a:rPr lang="en-GB" dirty="0">
                <a:solidFill>
                  <a:schemeClr val="accent1"/>
                </a:solidFill>
                <a:latin typeface="Myriad Pro" panose="020B0503030403020204"/>
              </a:rPr>
              <a:t>Support the child/student in working through the planner as independently as possible. </a:t>
            </a:r>
          </a:p>
          <a:p>
            <a:pPr lvl="0">
              <a:lnSpc>
                <a:spcPct val="120000"/>
              </a:lnSpc>
            </a:pPr>
            <a:r>
              <a:rPr lang="en-GB" dirty="0">
                <a:solidFill>
                  <a:schemeClr val="accent1"/>
                </a:solidFill>
                <a:latin typeface="Myriad Pro" panose="020B0503030403020204"/>
              </a:rPr>
              <a:t>Check in regularly and be curious about what and how the child/student is learning. Try to keep conversations going to encourage exploration and reflection. Keep the discussion conversational rather than interrogative. Show interest in what and how they have learned so far.  </a:t>
            </a:r>
          </a:p>
          <a:p>
            <a:pPr lvl="0">
              <a:lnSpc>
                <a:spcPct val="120000"/>
              </a:lnSpc>
            </a:pPr>
            <a:r>
              <a:rPr lang="en-GB" dirty="0">
                <a:solidFill>
                  <a:schemeClr val="accent1"/>
                </a:solidFill>
                <a:latin typeface="Myriad Pro" panose="020B0503030403020204"/>
              </a:rPr>
              <a:t>Ask questions so that the child/ student has opportunities to explore ideas, wonderings, problems and solutions. Try to give time for independent discoveries and hold back from giving too many suggestions. Ask what is challenging in their learning, or what they feel they need help with. Make time for talking through their ideas, wonderings and problems to enable them to come up with their own solutions. </a:t>
            </a:r>
          </a:p>
          <a:p>
            <a:pPr lvl="0">
              <a:lnSpc>
                <a:spcPct val="120000"/>
              </a:lnSpc>
            </a:pPr>
            <a:r>
              <a:rPr lang="en-GB" dirty="0">
                <a:solidFill>
                  <a:schemeClr val="accent1"/>
                </a:solidFill>
                <a:latin typeface="Myriad Pro" panose="020B0503030403020204"/>
              </a:rPr>
              <a:t>Have regular check-ins to support active engagement and interest. </a:t>
            </a:r>
          </a:p>
          <a:p>
            <a:pPr lvl="0">
              <a:lnSpc>
                <a:spcPct val="120000"/>
              </a:lnSpc>
            </a:pPr>
            <a:r>
              <a:rPr lang="en-GB" dirty="0">
                <a:solidFill>
                  <a:schemeClr val="accent1"/>
                </a:solidFill>
                <a:latin typeface="Myriad Pro" panose="020B0503030403020204"/>
              </a:rPr>
              <a:t>Consider pairing students up or setting up small groups (virtually via Skype, Zoom, Google etc. by phone or within family groups etc.) so that students can share their learning, suggestions and feedback throughout the inquiry process. </a:t>
            </a:r>
          </a:p>
          <a:p>
            <a:pPr lvl="0">
              <a:lnSpc>
                <a:spcPct val="120000"/>
              </a:lnSpc>
            </a:pPr>
            <a:r>
              <a:rPr lang="en-GB" dirty="0">
                <a:solidFill>
                  <a:schemeClr val="accent1"/>
                </a:solidFill>
                <a:latin typeface="Myriad Pro" panose="020B0503030403020204"/>
              </a:rPr>
              <a:t>Focus on the learning process rather than the product. Personal inquiries are an opportunity for students to develop critical thinking skills, learn how to research and investigate, learn to ask questions that deepen their learning and inspire further questions. </a:t>
            </a:r>
          </a:p>
          <a:p>
            <a:pPr marL="0" indent="0">
              <a:lnSpc>
                <a:spcPct val="120000"/>
              </a:lnSpc>
              <a:buNone/>
            </a:pPr>
            <a:endParaRPr lang="en-GB"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fld id="{35786CCC-1347-47B7-9C98-AE42452EEDFB}" type="slidenum">
              <a:rPr lang="nl-NL" smtClean="0"/>
              <a:t>1</a:t>
            </a:fld>
            <a:endParaRPr lang="nl-NL"/>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r>
              <a:rPr lang="en-GB" sz="3600" dirty="0">
                <a:solidFill>
                  <a:srgbClr val="00B0F0"/>
                </a:solidFill>
                <a:latin typeface="Myriad Pro"/>
              </a:rPr>
              <a:t>Possible reflective questions to ask: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p:txBody>
          <a:bodyPr vert="horz" lIns="91440" tIns="45720" rIns="91440" bIns="45720" rtlCol="0" anchor="t">
            <a:normAutofit lnSpcReduction="10000"/>
          </a:bodyPr>
          <a:lstStyle/>
          <a:p>
            <a:r>
              <a:rPr lang="en-GB" sz="1500" dirty="0">
                <a:solidFill>
                  <a:srgbClr val="006BCC"/>
                </a:solidFill>
                <a:latin typeface="Myriad Pro"/>
              </a:rPr>
              <a:t>What did you learn today? </a:t>
            </a:r>
          </a:p>
          <a:p>
            <a:r>
              <a:rPr lang="en-GB" sz="1500" dirty="0">
                <a:solidFill>
                  <a:srgbClr val="006BCC"/>
                </a:solidFill>
                <a:latin typeface="Myriad Pro"/>
              </a:rPr>
              <a:t>What don’t you understand yet? </a:t>
            </a:r>
          </a:p>
          <a:p>
            <a:r>
              <a:rPr lang="en-GB" sz="1500" dirty="0">
                <a:solidFill>
                  <a:srgbClr val="006BCC"/>
                </a:solidFill>
                <a:latin typeface="Myriad Pro"/>
              </a:rPr>
              <a:t>What new questions do you have now? </a:t>
            </a:r>
          </a:p>
          <a:p>
            <a:r>
              <a:rPr lang="en-GB" sz="1500" dirty="0">
                <a:solidFill>
                  <a:srgbClr val="006BCC"/>
                </a:solidFill>
                <a:latin typeface="Myriad Pro"/>
              </a:rPr>
              <a:t>Have your ideas or thinking changed? Why? </a:t>
            </a:r>
          </a:p>
          <a:p>
            <a:r>
              <a:rPr lang="en-GB" sz="1500" dirty="0">
                <a:solidFill>
                  <a:srgbClr val="006BCC"/>
                </a:solidFill>
                <a:latin typeface="Myriad Pro"/>
              </a:rPr>
              <a:t>What different opinions/views are there on this subject? What’s your opinion and why? </a:t>
            </a:r>
          </a:p>
          <a:p>
            <a:r>
              <a:rPr lang="en-GB" sz="1500" dirty="0">
                <a:solidFill>
                  <a:srgbClr val="006BCC"/>
                </a:solidFill>
                <a:latin typeface="Myriad Pro"/>
              </a:rPr>
              <a:t>Can you explain your learning in different ways? </a:t>
            </a:r>
          </a:p>
          <a:p>
            <a:r>
              <a:rPr lang="en-GB" sz="1500" dirty="0">
                <a:solidFill>
                  <a:srgbClr val="006BCC"/>
                </a:solidFill>
                <a:latin typeface="Myriad Pro"/>
              </a:rPr>
              <a:t>How does your learning connect to the local/global world? </a:t>
            </a:r>
          </a:p>
          <a:p>
            <a:r>
              <a:rPr lang="en-GB" sz="1500" dirty="0">
                <a:solidFill>
                  <a:srgbClr val="006BCC"/>
                </a:solidFill>
                <a:latin typeface="Myriad Pro"/>
              </a:rPr>
              <a:t>What do you want to learn more about? </a:t>
            </a:r>
          </a:p>
          <a:p>
            <a:r>
              <a:rPr lang="en-GB" sz="1500" dirty="0">
                <a:solidFill>
                  <a:srgbClr val="006BCC"/>
                </a:solidFill>
                <a:latin typeface="Myriad Pro"/>
              </a:rPr>
              <a:t>What can you already do? </a:t>
            </a:r>
          </a:p>
          <a:p>
            <a:r>
              <a:rPr lang="en-GB" sz="1500" dirty="0">
                <a:solidFill>
                  <a:srgbClr val="006BCC"/>
                </a:solidFill>
                <a:latin typeface="Myriad Pro"/>
              </a:rPr>
              <a:t>What will you work on next? </a:t>
            </a:r>
          </a:p>
          <a:p>
            <a:r>
              <a:rPr lang="en-GB" sz="1500" dirty="0">
                <a:solidFill>
                  <a:srgbClr val="006BCC"/>
                </a:solidFill>
                <a:latin typeface="Myriad Pro"/>
              </a:rPr>
              <a:t>What can you do to become a more effective learner? </a:t>
            </a:r>
          </a:p>
          <a:p>
            <a:pPr marL="0" indent="0">
              <a:buNone/>
            </a:pPr>
            <a:endParaRPr lang="en-GB" sz="1400" dirty="0">
              <a:solidFill>
                <a:srgbClr val="006BCC"/>
              </a:solidFill>
              <a:latin typeface="Myriad Pro"/>
            </a:endParaRPr>
          </a:p>
          <a:p>
            <a:pPr marL="0" indent="0">
              <a:buNone/>
            </a:pPr>
            <a:r>
              <a:rPr lang="en-GB" sz="1400" dirty="0">
                <a:solidFill>
                  <a:srgbClr val="00B0F0"/>
                </a:solidFill>
                <a:latin typeface="Myriad Pro" panose="020B0503030403020204"/>
              </a:rPr>
              <a:t>A reminder that #</a:t>
            </a:r>
            <a:r>
              <a:rPr lang="en-GB" sz="1400" dirty="0" err="1">
                <a:solidFill>
                  <a:srgbClr val="00B0F0"/>
                </a:solidFill>
                <a:latin typeface="Myriad Pro" panose="020B0503030403020204"/>
              </a:rPr>
              <a:t>pypparents</a:t>
            </a:r>
            <a:r>
              <a:rPr lang="en-GB" sz="1400" dirty="0">
                <a:solidFill>
                  <a:srgbClr val="00B0F0"/>
                </a:solidFill>
                <a:latin typeface="Myriad Pro" panose="020B0503030403020204"/>
              </a:rPr>
              <a:t> on social media sites such as Twitter is a place for parents to learn about the PYP as well as share ideas, comments, etc.. </a:t>
            </a:r>
          </a:p>
          <a:p>
            <a:endParaRPr lang="en-GB" dirty="0"/>
          </a:p>
          <a:p>
            <a:endParaRPr lang="en-GB" sz="1800" dirty="0"/>
          </a:p>
          <a:p>
            <a:endParaRPr lang="en-GB" sz="2000" dirty="0">
              <a:latin typeface="Myriad Pro"/>
            </a:endParaRPr>
          </a:p>
          <a:p>
            <a:endParaRPr lang="en-GB"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fld id="{35786CCC-1347-47B7-9C98-AE42452EEDFB}" type="slidenum">
              <a:rPr lang="nl-NL" smtClean="0"/>
              <a:t>2</a:t>
            </a:fld>
            <a:endParaRPr lang="nl-NL"/>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nl-NL"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fld id="{35786CCC-1347-47B7-9C98-AE42452EEDFB}" type="slidenum">
              <a:rPr lang="nl-NL" smtClean="0"/>
              <a:t>3</a:t>
            </a:fld>
            <a:endParaRPr lang="nl-NL"/>
          </a:p>
        </p:txBody>
      </p:sp>
      <p:sp>
        <p:nvSpPr>
          <p:cNvPr id="2" name="TextBox 1"/>
          <p:cNvSpPr txBox="1"/>
          <p:nvPr/>
        </p:nvSpPr>
        <p:spPr>
          <a:xfrm>
            <a:off x="0" y="180541"/>
            <a:ext cx="9143999" cy="338554"/>
          </a:xfrm>
          <a:prstGeom prst="rect">
            <a:avLst/>
          </a:prstGeom>
          <a:noFill/>
        </p:spPr>
        <p:txBody>
          <a:bodyPr wrap="square" rtlCol="0">
            <a:spAutoFit/>
          </a:bodyPr>
          <a:lstStyle/>
          <a:p>
            <a:pPr algn="ctr"/>
            <a:r>
              <a:rPr lang="nl-NL" sz="1600" b="1" dirty="0">
                <a:solidFill>
                  <a:srgbClr val="004B8D"/>
                </a:solidFill>
                <a:latin typeface="Myriad Pro" panose="020B0503030403020204" pitchFamily="34" charset="0"/>
                <a:cs typeface="Arial" panose="020B0604020202020204" pitchFamily="34" charset="0"/>
              </a:rPr>
              <a:t>Thinking about my personal inquiry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1. Starting </a:t>
              </a:r>
              <a:r>
                <a:rPr lang="nl-NL" sz="1000" b="1" dirty="0" err="1">
                  <a:solidFill>
                    <a:srgbClr val="004B8D"/>
                  </a:solidFill>
                  <a:latin typeface="Myriad Pro" panose="020B0503030403020204" pitchFamily="34" charset="0"/>
                  <a:cs typeface="Arial" panose="020B0604020202020204" pitchFamily="34" charset="0"/>
                </a:rPr>
                <a:t>process</a:t>
              </a:r>
              <a:r>
                <a:rPr lang="nl-NL" sz="1000" b="1" dirty="0">
                  <a:solidFill>
                    <a:srgbClr val="004B8D"/>
                  </a:solidFill>
                  <a:latin typeface="Myriad Pro" panose="020B0503030403020204" pitchFamily="34" charset="0"/>
                  <a:cs typeface="Arial" panose="020B0604020202020204" pitchFamily="34" charset="0"/>
                </a:rPr>
                <a:t> - </a:t>
              </a:r>
              <a:r>
                <a:rPr lang="nl-NL" sz="1000" b="1" dirty="0" err="1">
                  <a:solidFill>
                    <a:srgbClr val="004B8D"/>
                  </a:solidFill>
                  <a:latin typeface="Myriad Pro" panose="020B0503030403020204" pitchFamily="34" charset="0"/>
                  <a:cs typeface="Arial" panose="020B0604020202020204" pitchFamily="34" charset="0"/>
                </a:rPr>
                <a:t>Reflection</a:t>
              </a:r>
              <a:endParaRPr lang="nl-NL" sz="1000" b="1" dirty="0">
                <a:solidFill>
                  <a:srgbClr val="004B8D"/>
                </a:solidFill>
                <a:latin typeface="Myriad Pro" panose="020B0503030403020204" pitchFamily="34" charset="0"/>
                <a:cs typeface="Arial" panose="020B0604020202020204" pitchFamily="34" charset="0"/>
              </a:endParaRPr>
            </a:p>
            <a:p>
              <a:pPr lvl="0"/>
              <a:r>
                <a:rPr lang="nl-NL" sz="900" dirty="0">
                  <a:solidFill>
                    <a:srgbClr val="004B8D"/>
                  </a:solidFill>
                  <a:latin typeface="Myriad Pro" panose="020B0503030403020204" pitchFamily="34" charset="0"/>
                  <a:cs typeface="Arial" panose="020B0604020202020204" pitchFamily="34" charset="0"/>
                </a:rPr>
                <a:t>Thinking about the world around me, here are things that I wonder about or want to know more about: </a:t>
              </a:r>
              <a:endParaRPr lang="nl-NL" sz="1350" dirty="0">
                <a:solidFill>
                  <a:srgbClr val="002060"/>
                </a:solidFill>
                <a:latin typeface="Arial" panose="020B0604020202020204" pitchFamily="34" charset="0"/>
                <a:cs typeface="Arial" panose="020B0604020202020204" pitchFamily="34" charset="0"/>
              </a:endParaRPr>
            </a:p>
            <a:p>
              <a:pPr algn="ctr"/>
              <a:endParaRPr lang="en-GB"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900" b="1" dirty="0">
                  <a:solidFill>
                    <a:srgbClr val="004B8D"/>
                  </a:solidFill>
                  <a:latin typeface="Myriad Pro" panose="020B0503030403020204" pitchFamily="34" charset="0"/>
                  <a:cs typeface="Arial" panose="020B0604020202020204" pitchFamily="34" charset="0"/>
                </a:rPr>
                <a:t>2. My interests, ideas, passions, strengths and experiences </a:t>
              </a:r>
              <a:r>
                <a:rPr lang="nl-NL" sz="900" dirty="0">
                  <a:solidFill>
                    <a:srgbClr val="004B8D"/>
                  </a:solidFill>
                  <a:latin typeface="Myriad Pro" panose="020B0503030403020204" pitchFamily="34" charset="0"/>
                  <a:cs typeface="Arial" panose="020B0604020202020204" pitchFamily="34" charset="0"/>
                </a:rPr>
                <a:t>connected to the world around me: </a:t>
              </a:r>
              <a:endParaRPr lang="en-US" sz="900" dirty="0">
                <a:solidFill>
                  <a:srgbClr val="004B8D"/>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3. My personal inquiry</a:t>
              </a:r>
              <a:endParaRPr lang="nl-NL" sz="10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Looking at my reflections, I would like to learn more about: </a:t>
              </a:r>
            </a:p>
            <a:p>
              <a:pPr lvl="0"/>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I already know some things about this including: </a:t>
              </a:r>
            </a:p>
            <a:p>
              <a:pPr lvl="0"/>
              <a:endParaRPr lang="nl-NL"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4. My beginning questions </a:t>
              </a:r>
            </a:p>
            <a:p>
              <a:r>
                <a:rPr lang="nl-NL" sz="900" dirty="0">
                  <a:solidFill>
                    <a:srgbClr val="004B8D"/>
                  </a:solidFill>
                  <a:latin typeface="Myriad Pro" panose="020B0503030403020204" pitchFamily="34" charset="0"/>
                  <a:cs typeface="Arial" panose="020B0604020202020204" pitchFamily="34" charset="0"/>
                </a:rPr>
                <a:t>(e.g. who, what, why, how, which, suppose, I wonder...): </a:t>
              </a:r>
            </a:p>
            <a:p>
              <a:pPr marL="171450" indent="-171450">
                <a:buFont typeface="Arial" panose="020B0604020202020204" pitchFamily="34" charset="0"/>
                <a:buChar char="•"/>
              </a:pPr>
              <a:endParaRPr lang="en-US" sz="788" b="1" dirty="0">
                <a:solidFill>
                  <a:srgbClr val="004B8D"/>
                </a:solidFill>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pPr marL="17145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 I want to learn about this because...</a:t>
              </a:r>
            </a:p>
            <a:p>
              <a:pPr lvl="0"/>
              <a:endParaRPr lang="nl-NL"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r>
                        <a:rPr lang="nl-NL" sz="900" b="0" dirty="0">
                          <a:solidFill>
                            <a:srgbClr val="004B8D"/>
                          </a:solidFill>
                          <a:latin typeface="Myriad Pro" panose="020B0503030403020204" pitchFamily="34" charset="0"/>
                        </a:rPr>
                        <a:t>Name: </a:t>
                      </a:r>
                      <a:endParaRPr lang="en-GB" sz="900" b="0" dirty="0">
                        <a:solidFill>
                          <a:srgbClr val="004B8D"/>
                        </a:solidFill>
                        <a:latin typeface="Myriad Pro" panose="020B0503030403020204" pitchFamily="34" charset="0"/>
                      </a:endParaRPr>
                    </a:p>
                  </a:txBody>
                  <a:tcPr marL="68580" marR="68580" marT="34290" marB="34290"/>
                </a:tc>
                <a:tc>
                  <a:txBody>
                    <a:bodyPr/>
                    <a:lstStyle/>
                    <a:p>
                      <a:r>
                        <a:rPr lang="en-GB" sz="900" b="0" dirty="0">
                          <a:solidFill>
                            <a:srgbClr val="004B8D"/>
                          </a:solidFill>
                          <a:latin typeface="Myriad Pro" panose="020B0503030403020204" pitchFamily="34" charset="0"/>
                        </a:rPr>
                        <a:t>Teacher: </a:t>
                      </a:r>
                    </a:p>
                  </a:txBody>
                  <a:tcPr marL="68580" marR="68580" marT="34290" marB="34290"/>
                </a:tc>
                <a:extLst>
                  <a:ext uri="{0D108BD9-81ED-4DB2-BD59-A6C34878D82A}">
                    <a16:rowId xmlns:a16="http://schemas.microsoft.com/office/drawing/2014/main" val="3255588792"/>
                  </a:ext>
                </a:extLst>
              </a:tr>
              <a:tr h="336031">
                <a:tc>
                  <a:txBody>
                    <a:bodyPr/>
                    <a:lstStyle/>
                    <a:p>
                      <a:r>
                        <a:rPr lang="en-GB" sz="900" b="0" dirty="0">
                          <a:solidFill>
                            <a:srgbClr val="004B8D"/>
                          </a:solidFill>
                          <a:latin typeface="Myriad Pro" panose="020B0503030403020204" pitchFamily="34" charset="0"/>
                        </a:rPr>
                        <a:t>Start Date: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rgbClr val="004B8D"/>
                          </a:solidFill>
                          <a:latin typeface="Myriad Pro" panose="020B0503030403020204" pitchFamily="34" charset="0"/>
                        </a:rPr>
                        <a:t>End Date: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fld id="{35786CCC-1347-47B7-9C98-AE42452EEDFB}" type="slidenum">
              <a:rPr lang="nl-NL" smtClean="0"/>
              <a:t>4</a:t>
            </a:fld>
            <a:endParaRPr lang="nl-NL" dirty="0"/>
          </a:p>
        </p:txBody>
      </p:sp>
      <p:sp>
        <p:nvSpPr>
          <p:cNvPr id="4" name="TextBox 3"/>
          <p:cNvSpPr txBox="1"/>
          <p:nvPr/>
        </p:nvSpPr>
        <p:spPr>
          <a:xfrm>
            <a:off x="1" y="229792"/>
            <a:ext cx="9143999" cy="338554"/>
          </a:xfrm>
          <a:prstGeom prst="rect">
            <a:avLst/>
          </a:prstGeom>
          <a:noFill/>
        </p:spPr>
        <p:txBody>
          <a:bodyPr wrap="square" rtlCol="0" anchor="t">
            <a:spAutoFit/>
          </a:bodyPr>
          <a:lstStyle/>
          <a:p>
            <a:pPr algn="ctr"/>
            <a:r>
              <a:rPr lang="nl-NL" sz="1600" b="1" dirty="0">
                <a:solidFill>
                  <a:srgbClr val="002060"/>
                </a:solidFill>
                <a:latin typeface="Myriad Pro"/>
                <a:cs typeface="Arial"/>
              </a:rPr>
              <a:t>Planning </a:t>
            </a:r>
            <a:r>
              <a:rPr lang="nl-NL" sz="1600" b="1" dirty="0" err="1">
                <a:solidFill>
                  <a:srgbClr val="002060"/>
                </a:solidFill>
                <a:latin typeface="Myriad Pro"/>
                <a:cs typeface="Arial"/>
              </a:rPr>
              <a:t>my</a:t>
            </a:r>
            <a:r>
              <a:rPr lang="nl-NL" sz="1600" b="1" dirty="0">
                <a:solidFill>
                  <a:srgbClr val="002060"/>
                </a:solidFill>
                <a:latin typeface="Myriad Pro"/>
                <a:cs typeface="Arial"/>
              </a:rPr>
              <a:t> personal </a:t>
            </a:r>
            <a:r>
              <a:rPr lang="nl-NL" sz="1600" b="1" dirty="0" err="1">
                <a:solidFill>
                  <a:srgbClr val="002060"/>
                </a:solidFill>
                <a:latin typeface="Myriad Pro"/>
                <a:cs typeface="Arial"/>
              </a:rPr>
              <a:t>inquiry</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Transdisciplinary theme: </a:t>
            </a:r>
            <a:r>
              <a:rPr lang="nl-NL" sz="900" dirty="0">
                <a:solidFill>
                  <a:srgbClr val="004B8D"/>
                </a:solidFill>
                <a:latin typeface="Myriad Pro" panose="020B0503030403020204" pitchFamily="34" charset="0"/>
                <a:cs typeface="Arial" panose="020B0604020202020204" pitchFamily="34" charset="0"/>
              </a:rPr>
              <a:t> I have decided upon the transdisciplinary theme that my inquiry is in: </a:t>
            </a:r>
          </a:p>
          <a:p>
            <a:r>
              <a:rPr lang="nl-NL" sz="1000" dirty="0">
                <a:solidFill>
                  <a:srgbClr val="004B8D"/>
                </a:solidFill>
                <a:latin typeface="Myriad Pro" panose="020B0503030403020204" pitchFamily="34" charset="0"/>
                <a:cs typeface="Arial" panose="020B0604020202020204" pitchFamily="34" charset="0"/>
              </a:rPr>
              <a:t>	Who we are		</a:t>
            </a:r>
            <a:r>
              <a:rPr lang="en-GB" sz="1000" dirty="0">
                <a:solidFill>
                  <a:srgbClr val="004B8D"/>
                </a:solidFill>
                <a:latin typeface="Myriad Pro" panose="020B0503030403020204" pitchFamily="34" charset="0"/>
                <a:cs typeface="Arial" panose="020B0604020202020204" pitchFamily="34" charset="0"/>
              </a:rPr>
              <a:t>Where we are in time and place		</a:t>
            </a:r>
            <a:r>
              <a:rPr lang="nl-NL" sz="1000" dirty="0">
                <a:solidFill>
                  <a:srgbClr val="004B8D"/>
                </a:solidFill>
                <a:latin typeface="Myriad Pro" panose="020B0503030403020204" pitchFamily="34" charset="0"/>
                <a:cs typeface="Arial" panose="020B0604020202020204" pitchFamily="34" charset="0"/>
              </a:rPr>
              <a:t>How we express ourselves		How we organize ourselves				How the world works			Sharing the planet</a:t>
            </a:r>
            <a:endParaRPr lang="en-GB"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 My Questions: </a:t>
            </a:r>
            <a:r>
              <a:rPr lang="nl-NL" sz="1000" dirty="0">
                <a:solidFill>
                  <a:srgbClr val="004B8D"/>
                </a:solidFill>
                <a:latin typeface="Myriad Pro" panose="020B0503030403020204" pitchFamily="34" charset="0"/>
                <a:cs typeface="Arial" panose="020B0604020202020204" pitchFamily="34" charset="0"/>
              </a:rPr>
              <a:t>What new questions do I have? Can I refine and add to my beginning questions? </a:t>
            </a: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Central idea: </a:t>
            </a:r>
            <a:r>
              <a:rPr lang="nl-NL" sz="900" dirty="0">
                <a:solidFill>
                  <a:srgbClr val="004B8D"/>
                </a:solidFill>
                <a:latin typeface="Myriad Pro" panose="020B0503030403020204" pitchFamily="34" charset="0"/>
                <a:cs typeface="Arial" panose="020B0604020202020204" pitchFamily="34" charset="0"/>
              </a:rPr>
              <a:t>I have developed my central idea from my questions. I have checked this with my teacher/parent/guardian/peer/mentor etc.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20390" y="1971999"/>
            <a:ext cx="2058984" cy="193872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Key concepts </a:t>
            </a:r>
            <a:r>
              <a:rPr lang="nl-NL" sz="900" dirty="0">
                <a:solidFill>
                  <a:srgbClr val="004B8D"/>
                </a:solidFill>
                <a:latin typeface="Myriad Pro" panose="020B0503030403020204" pitchFamily="34" charset="0"/>
                <a:cs typeface="Arial" panose="020B0604020202020204" pitchFamily="34" charset="0"/>
              </a:rPr>
              <a:t> 1 or 2 key concepts that will help my frame how I look at my personal inquiry</a:t>
            </a:r>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Form</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Function</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Causation</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Change</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Connection</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Perspective</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Responsibility</a:t>
            </a:r>
            <a:endParaRPr lang="nl-NL"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74662"/>
            <a:ext cx="2255009" cy="1231624"/>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 Lines of inquiry </a:t>
            </a:r>
            <a:r>
              <a:rPr lang="nl-NL" sz="900" dirty="0">
                <a:solidFill>
                  <a:srgbClr val="004B8D"/>
                </a:solidFill>
                <a:latin typeface="Myriad Pro" panose="020B0503030403020204" pitchFamily="34" charset="0"/>
                <a:cs typeface="Arial" panose="020B0604020202020204" pitchFamily="34" charset="0"/>
              </a:rPr>
              <a:t>(I have developed my lines of inquiry from my central idea and questions)</a:t>
            </a:r>
          </a:p>
          <a:p>
            <a:r>
              <a:rPr lang="nl-NL" sz="1000" b="1" dirty="0">
                <a:solidFill>
                  <a:srgbClr val="004B8D"/>
                </a:solidFill>
                <a:latin typeface="Myriad Pro" panose="020B0503030403020204" pitchFamily="34" charset="0"/>
                <a:cs typeface="Arial" panose="020B0604020202020204" pitchFamily="34" charset="0"/>
              </a:rPr>
              <a:t> </a:t>
            </a:r>
            <a:endParaRPr lang="nl-NL" sz="1000" dirty="0">
              <a:solidFill>
                <a:srgbClr val="004B8D"/>
              </a:solidFill>
              <a:latin typeface="Myriad Pro" panose="020B0503030403020204" pitchFamily="34" charset="0"/>
              <a:cs typeface="Arial" panose="020B0604020202020204" pitchFamily="34" charset="0"/>
            </a:endParaRP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477628" y="3991710"/>
            <a:ext cx="1979027" cy="278312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Action</a:t>
            </a:r>
            <a:r>
              <a:rPr lang="nl-NL" sz="900" dirty="0">
                <a:solidFill>
                  <a:srgbClr val="004B8D"/>
                </a:solidFill>
                <a:latin typeface="Arial" panose="020B0604020202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(actions that I may take because of my learning. It may be participation, advocacy, social justice, social entrepreneurship, or a change in my lifestyle choices).</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430413"/>
            <a:ext cx="1697346" cy="258797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Learning goals</a:t>
            </a:r>
          </a:p>
          <a:p>
            <a:r>
              <a:rPr lang="nl-NL" sz="900" dirty="0">
                <a:solidFill>
                  <a:srgbClr val="004B8D"/>
                </a:solidFill>
                <a:latin typeface="Myriad Pro" panose="020B0503030403020204" pitchFamily="34" charset="0"/>
                <a:cs typeface="Arial" panose="020B0604020202020204" pitchFamily="34" charset="0"/>
              </a:rPr>
              <a:t>Where am I going in my learning?  What do I want to learn?  </a:t>
            </a:r>
          </a:p>
          <a:p>
            <a:endParaRPr lang="nl-NL" sz="9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a:t>
            </a:r>
          </a:p>
          <a:p>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a:t>
            </a:r>
          </a:p>
          <a:p>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a:t>
            </a:r>
          </a:p>
          <a:p>
            <a:endParaRPr lang="nl-NL" sz="900" dirty="0">
              <a:solidFill>
                <a:srgbClr val="004B8D"/>
              </a:solidFill>
              <a:latin typeface="Arial" panose="020B0604020202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006353" y="4045068"/>
            <a:ext cx="1689972" cy="2467165"/>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Subjects </a:t>
            </a:r>
          </a:p>
          <a:p>
            <a:r>
              <a:rPr lang="nl-NL" sz="1000" dirty="0">
                <a:solidFill>
                  <a:srgbClr val="004B8D"/>
                </a:solidFill>
                <a:latin typeface="Myriad Pro" panose="020B0503030403020204" pitchFamily="34" charset="0"/>
                <a:cs typeface="Arial" panose="020B0604020202020204" pitchFamily="34" charset="0"/>
              </a:rPr>
              <a:t>What opportunities are there for me to use my knowledge and skills in other subjects? (Mathematics, Language, Science etc.) </a:t>
            </a: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636844" y="3245378"/>
            <a:ext cx="2268776" cy="188671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Approaches to learning</a:t>
            </a:r>
            <a:r>
              <a:rPr lang="nl-NL" sz="900" dirty="0">
                <a:solidFill>
                  <a:srgbClr val="004B8D"/>
                </a:solidFill>
                <a:latin typeface="Arial" panose="020B0604020202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(skills that I will further develop and demonstrate).</a:t>
            </a:r>
          </a:p>
          <a:p>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900" b="1" dirty="0">
                <a:solidFill>
                  <a:srgbClr val="004B8D"/>
                </a:solidFill>
                <a:latin typeface="Myriad Pro" panose="020B0503030403020204" pitchFamily="34" charset="0"/>
                <a:cs typeface="Arial" panose="020B0604020202020204" pitchFamily="34" charset="0"/>
              </a:rPr>
              <a:t>Thinking skills</a:t>
            </a:r>
          </a:p>
          <a:p>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900" b="1" dirty="0">
                <a:solidFill>
                  <a:srgbClr val="004B8D"/>
                </a:solidFill>
                <a:latin typeface="Myriad Pro" panose="020B0503030403020204" pitchFamily="34" charset="0"/>
                <a:cs typeface="Arial" panose="020B0604020202020204" pitchFamily="34" charset="0"/>
              </a:rPr>
              <a:t>Research skills</a:t>
            </a:r>
          </a:p>
          <a:p>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900" b="1" dirty="0">
                <a:solidFill>
                  <a:srgbClr val="004B8D"/>
                </a:solidFill>
                <a:latin typeface="Myriad Pro" panose="020B0503030403020204" pitchFamily="34" charset="0"/>
                <a:cs typeface="Arial" panose="020B0604020202020204" pitchFamily="34" charset="0"/>
              </a:rPr>
              <a:t>Social skills</a:t>
            </a:r>
          </a:p>
          <a:p>
            <a:pPr marL="171450" indent="-171450">
              <a:buFont typeface="Wingdings" panose="05000000000000000000" pitchFamily="2" charset="2"/>
              <a:buChar char="q"/>
            </a:pPr>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900" b="1" dirty="0">
                <a:solidFill>
                  <a:srgbClr val="004B8D"/>
                </a:solidFill>
                <a:latin typeface="Myriad Pro" panose="020B0503030403020204" pitchFamily="34" charset="0"/>
                <a:cs typeface="Arial" panose="020B0604020202020204" pitchFamily="34" charset="0"/>
              </a:rPr>
              <a:t>Self-management skills </a:t>
            </a:r>
          </a:p>
          <a:p>
            <a:endParaRPr lang="nl-NL" sz="9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900" b="1" dirty="0">
                <a:solidFill>
                  <a:srgbClr val="004B8D"/>
                </a:solidFill>
                <a:latin typeface="Myriad Pro" panose="020B0503030403020204" pitchFamily="34" charset="0"/>
                <a:cs typeface="Arial" panose="020B0604020202020204" pitchFamily="34" charset="0"/>
              </a:rPr>
              <a:t>Communication skills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492504" y="5171187"/>
            <a:ext cx="2449986" cy="162635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Learner profile </a:t>
            </a:r>
            <a:r>
              <a:rPr lang="nl-NL" sz="900" dirty="0">
                <a:solidFill>
                  <a:srgbClr val="004B8D"/>
                </a:solidFill>
                <a:latin typeface="Myriad Pro" panose="020B0503030403020204" pitchFamily="34" charset="0"/>
                <a:cs typeface="Arial" panose="020B0604020202020204" pitchFamily="34" charset="0"/>
              </a:rPr>
              <a:t>(learner profile attributes that I want to further develop and demonstrate).</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Inquirer	         	         Open-minded</a:t>
            </a:r>
          </a:p>
          <a:p>
            <a:r>
              <a:rPr lang="nl-NL" sz="900" b="1" dirty="0">
                <a:solidFill>
                  <a:srgbClr val="004B8D"/>
                </a:solidFill>
                <a:latin typeface="Myriad Pro" panose="020B0503030403020204" pitchFamily="34" charset="0"/>
                <a:cs typeface="Arial" panose="020B0604020202020204" pitchFamily="34" charset="0"/>
              </a:rPr>
              <a:t>Knowledgeable            Caring</a:t>
            </a:r>
          </a:p>
          <a:p>
            <a:r>
              <a:rPr lang="nl-NL" sz="900" b="1" dirty="0">
                <a:solidFill>
                  <a:srgbClr val="004B8D"/>
                </a:solidFill>
                <a:latin typeface="Myriad Pro" panose="020B0503030403020204" pitchFamily="34" charset="0"/>
                <a:cs typeface="Arial" panose="020B0604020202020204" pitchFamily="34" charset="0"/>
              </a:rPr>
              <a:t>Thinker	                        Risk taker</a:t>
            </a:r>
          </a:p>
          <a:p>
            <a:r>
              <a:rPr lang="nl-NL" sz="900" b="1" dirty="0">
                <a:solidFill>
                  <a:srgbClr val="004B8D"/>
                </a:solidFill>
                <a:latin typeface="Myriad Pro" panose="020B0503030403020204" pitchFamily="34" charset="0"/>
                <a:cs typeface="Arial" panose="020B0604020202020204" pitchFamily="34" charset="0"/>
              </a:rPr>
              <a:t>Communicator             Balanced</a:t>
            </a:r>
          </a:p>
          <a:p>
            <a:r>
              <a:rPr lang="nl-NL" sz="900" b="1" dirty="0">
                <a:solidFill>
                  <a:srgbClr val="004B8D"/>
                </a:solidFill>
                <a:latin typeface="Myriad Pro" panose="020B0503030403020204" pitchFamily="34" charset="0"/>
                <a:cs typeface="Arial" panose="020B0604020202020204" pitchFamily="34" charset="0"/>
              </a:rPr>
              <a:t>Principled	         Reflective</a:t>
            </a:r>
          </a:p>
          <a:p>
            <a:endParaRPr lang="nl-NL"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439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0007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773968" y="293212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773968" y="2755352"/>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773968" y="2554483"/>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Rounded Corners 48">
            <a:extLst>
              <a:ext uri="{FF2B5EF4-FFF2-40B4-BE49-F238E27FC236}">
                <a16:creationId xmlns:a16="http://schemas.microsoft.com/office/drawing/2014/main" id="{FB931CE3-DC09-454A-B85D-9ACCB78B6CB8}"/>
              </a:ext>
            </a:extLst>
          </p:cNvPr>
          <p:cNvSpPr/>
          <p:nvPr/>
        </p:nvSpPr>
        <p:spPr>
          <a:xfrm>
            <a:off x="522010" y="431184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11" y="366522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09" y="5027277"/>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800" b="1" dirty="0">
                <a:solidFill>
                  <a:srgbClr val="004B8D"/>
                </a:solidFill>
                <a:latin typeface="Myriad Pro"/>
              </a:rPr>
              <a:t>My timeline </a:t>
            </a:r>
            <a:r>
              <a:rPr lang="nl-NL" sz="800" dirty="0">
                <a:solidFill>
                  <a:srgbClr val="004B8D"/>
                </a:solidFill>
                <a:latin typeface="Myriad Pro"/>
              </a:rPr>
              <a:t>(plan </a:t>
            </a:r>
            <a:r>
              <a:rPr lang="nl-NL" sz="800" dirty="0" err="1">
                <a:solidFill>
                  <a:srgbClr val="004B8D"/>
                </a:solidFill>
                <a:latin typeface="Myriad Pro"/>
              </a:rPr>
              <a:t>and</a:t>
            </a:r>
            <a:r>
              <a:rPr lang="nl-NL" sz="800" dirty="0">
                <a:solidFill>
                  <a:srgbClr val="004B8D"/>
                </a:solidFill>
                <a:latin typeface="Myriad Pro"/>
              </a:rPr>
              <a:t> check): I have </a:t>
            </a:r>
            <a:r>
              <a:rPr lang="nl-NL" sz="800" dirty="0" err="1">
                <a:solidFill>
                  <a:srgbClr val="004B8D"/>
                </a:solidFill>
                <a:latin typeface="Myriad Pro"/>
              </a:rPr>
              <a:t>begun</a:t>
            </a:r>
            <a:r>
              <a:rPr lang="nl-NL" sz="800" dirty="0">
                <a:solidFill>
                  <a:srgbClr val="004B8D"/>
                </a:solidFill>
                <a:latin typeface="Myriad Pro"/>
              </a:rPr>
              <a:t> </a:t>
            </a:r>
            <a:r>
              <a:rPr lang="nl-NL" sz="800" dirty="0" err="1">
                <a:solidFill>
                  <a:srgbClr val="004B8D"/>
                </a:solidFill>
                <a:latin typeface="Myriad Pro"/>
              </a:rPr>
              <a:t>to</a:t>
            </a:r>
            <a:r>
              <a:rPr lang="nl-NL" sz="800" dirty="0">
                <a:solidFill>
                  <a:srgbClr val="004B8D"/>
                </a:solidFill>
                <a:latin typeface="Myriad Pro"/>
              </a:rPr>
              <a:t> </a:t>
            </a:r>
            <a:r>
              <a:rPr lang="nl-NL" sz="800" dirty="0" err="1">
                <a:solidFill>
                  <a:srgbClr val="004B8D"/>
                </a:solidFill>
                <a:latin typeface="Myriad Pro"/>
              </a:rPr>
              <a:t>develop</a:t>
            </a:r>
            <a:r>
              <a:rPr lang="nl-NL" sz="800" dirty="0">
                <a:solidFill>
                  <a:srgbClr val="004B8D"/>
                </a:solidFill>
                <a:latin typeface="Myriad Pro"/>
              </a:rPr>
              <a:t> </a:t>
            </a:r>
            <a:r>
              <a:rPr lang="nl-NL" sz="800" dirty="0" err="1">
                <a:solidFill>
                  <a:srgbClr val="004B8D"/>
                </a:solidFill>
                <a:latin typeface="Myriad Pro"/>
              </a:rPr>
              <a:t>my</a:t>
            </a:r>
            <a:r>
              <a:rPr lang="nl-NL" sz="800" dirty="0">
                <a:solidFill>
                  <a:srgbClr val="004B8D"/>
                </a:solidFill>
                <a:latin typeface="Myriad Pro"/>
              </a:rPr>
              <a:t> timeline </a:t>
            </a:r>
            <a:r>
              <a:rPr lang="nl-NL" sz="800" dirty="0" err="1">
                <a:solidFill>
                  <a:srgbClr val="004B8D"/>
                </a:solidFill>
                <a:latin typeface="Myriad Pro"/>
              </a:rPr>
              <a:t>with</a:t>
            </a:r>
            <a:r>
              <a:rPr lang="nl-NL" sz="800" dirty="0">
                <a:solidFill>
                  <a:srgbClr val="004B8D"/>
                </a:solidFill>
                <a:latin typeface="Myriad Pro"/>
              </a:rPr>
              <a:t> support</a:t>
            </a:r>
            <a:r>
              <a:rPr lang="nl-NL" sz="1000" dirty="0">
                <a:solidFill>
                  <a:srgbClr val="004B8D"/>
                </a:solidFill>
                <a:latin typeface="Myriad Pro"/>
              </a:rPr>
              <a:t>. </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35786CCC-1347-47B7-9C98-AE42452EEDFB}" type="slidenum">
              <a:rPr lang="nl-NL" smtClean="0"/>
              <a:t>5</a:t>
            </a:fld>
            <a:endParaRPr lang="nl-NL"/>
          </a:p>
        </p:txBody>
      </p:sp>
      <p:sp>
        <p:nvSpPr>
          <p:cNvPr id="4" name="TextBox 3"/>
          <p:cNvSpPr txBox="1"/>
          <p:nvPr/>
        </p:nvSpPr>
        <p:spPr>
          <a:xfrm>
            <a:off x="0" y="243513"/>
            <a:ext cx="9143999" cy="338554"/>
          </a:xfrm>
          <a:prstGeom prst="rect">
            <a:avLst/>
          </a:prstGeom>
          <a:noFill/>
        </p:spPr>
        <p:txBody>
          <a:bodyPr wrap="square" rtlCol="0">
            <a:spAutoFit/>
          </a:bodyPr>
          <a:lstStyle/>
          <a:p>
            <a:pPr algn="ctr"/>
            <a:r>
              <a:rPr lang="nl-NL" sz="1600" b="1" dirty="0">
                <a:solidFill>
                  <a:srgbClr val="002060"/>
                </a:solidFill>
                <a:latin typeface="Myriad Pro" panose="020B0503030403020204" pitchFamily="34" charset="0"/>
                <a:cs typeface="Arial" panose="020B0604020202020204" pitchFamily="34" charset="0"/>
              </a:rPr>
              <a:t>Inquiring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610207"/>
            <a:ext cx="8212046" cy="76361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Collaboration: </a:t>
            </a:r>
            <a:r>
              <a:rPr lang="nl-NL" sz="750" dirty="0">
                <a:solidFill>
                  <a:srgbClr val="004B8D"/>
                </a:solidFill>
                <a:latin typeface="Myriad Pro" panose="020B0503030403020204" pitchFamily="34" charset="0"/>
                <a:cs typeface="Arial" panose="020B0604020202020204" pitchFamily="34" charset="0"/>
              </a:rPr>
              <a:t>Who am I going to collaborate with during my personal inquiry?  (teacher, peers, parent/guardian,  family, members of the learning community and beyond)</a:t>
            </a: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r>
              <a:rPr lang="nl-NL" sz="750" dirty="0">
                <a:solidFill>
                  <a:srgbClr val="004B8D"/>
                </a:solidFill>
                <a:latin typeface="Myriad Pro" panose="020B0503030403020204" pitchFamily="34" charset="0"/>
                <a:cs typeface="Arial" panose="020B0604020202020204" pitchFamily="34" charset="0"/>
              </a:rPr>
              <a:t>How am I going to collaborate? (When?, How?, For what?) Are there different people I need to collaborate for different things?  How can I organise this?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607301"/>
            <a:ext cx="1683168" cy="394586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My new questions: </a:t>
            </a:r>
          </a:p>
          <a:p>
            <a:r>
              <a:rPr lang="nl-NL" sz="750" dirty="0">
                <a:solidFill>
                  <a:srgbClr val="004B8D"/>
                </a:solidFill>
                <a:latin typeface="Myriad Pro" panose="020B0503030403020204" pitchFamily="34" charset="0"/>
                <a:cs typeface="Arial" panose="020B0604020202020204" pitchFamily="34" charset="0"/>
              </a:rPr>
              <a:t>(evolving questions and theories)</a:t>
            </a: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What new questions do I have?</a:t>
            </a: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How do my questions help me further my understanding of the central idea?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491449"/>
            <a:ext cx="6678134" cy="94598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Resources</a:t>
            </a:r>
            <a:r>
              <a:rPr lang="nl-NL" sz="750" dirty="0">
                <a:solidFill>
                  <a:srgbClr val="004B8D"/>
                </a:solidFill>
                <a:latin typeface="Myriad Pro" panose="020B0503030403020204" pitchFamily="34" charset="0"/>
                <a:cs typeface="Arial" panose="020B0604020202020204" pitchFamily="34" charset="0"/>
              </a:rPr>
              <a:t>:  (time, people, places, technologies, learning spaces, physical materials)</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What resources do I need?</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Where will I document my questions and new learning?  (e.g. a journal, poster, notepad, digital adn non-digital media etc.)  </a:t>
            </a: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786639"/>
            <a:ext cx="1683168" cy="9348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700" b="1" dirty="0">
                <a:solidFill>
                  <a:srgbClr val="004B8D"/>
                </a:solidFill>
                <a:latin typeface="Myriad Pro" panose="020B0503030403020204" pitchFamily="34" charset="0"/>
              </a:rPr>
              <a:t>My timeline </a:t>
            </a:r>
            <a:r>
              <a:rPr lang="nl-NL" sz="700" dirty="0">
                <a:solidFill>
                  <a:srgbClr val="004B8D"/>
                </a:solidFill>
                <a:latin typeface="Myriad Pro" panose="020B0503030403020204" pitchFamily="34" charset="0"/>
              </a:rPr>
              <a:t>(check-in): I have checked my goals and next steps based on my timeline</a:t>
            </a:r>
            <a:r>
              <a:rPr lang="nl-NL" sz="900" dirty="0">
                <a:solidFill>
                  <a:srgbClr val="004B8D"/>
                </a:solidFill>
                <a:latin typeface="Myriad Pro" panose="020B0503030403020204" pitchFamily="34" charset="0"/>
              </a:rPr>
              <a:t>. </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2538032"/>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Action</a:t>
            </a:r>
            <a:r>
              <a:rPr lang="nl-NL" sz="900" dirty="0">
                <a:solidFill>
                  <a:srgbClr val="004B8D"/>
                </a:solidFill>
                <a:latin typeface="Myriad Pro" panose="020B0503030403020204" pitchFamily="34" charset="0"/>
                <a:cs typeface="Arial" panose="020B0604020202020204" pitchFamily="34" charset="0"/>
              </a:rPr>
              <a:t> </a:t>
            </a:r>
            <a:r>
              <a:rPr lang="nl-NL" sz="750" dirty="0">
                <a:solidFill>
                  <a:srgbClr val="004B8D"/>
                </a:solidFill>
                <a:latin typeface="Myriad Pro" panose="020B0503030403020204" pitchFamily="34" charset="0"/>
                <a:cs typeface="Arial" panose="020B0604020202020204" pitchFamily="34" charset="0"/>
              </a:rPr>
              <a:t>(action that I might already have in mind in reponse to my inquiries).</a:t>
            </a:r>
            <a:endParaRPr lang="nl-NL"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2511214"/>
            <a:ext cx="2199741" cy="217213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Approaches to learning</a:t>
            </a:r>
            <a:r>
              <a:rPr lang="nl-NL" sz="900" dirty="0">
                <a:solidFill>
                  <a:srgbClr val="004B8D"/>
                </a:solidFill>
                <a:latin typeface="Arial" panose="020B0604020202020204" pitchFamily="34" charset="0"/>
                <a:cs typeface="Arial" panose="020B0604020202020204" pitchFamily="34" charset="0"/>
              </a:rPr>
              <a:t> </a:t>
            </a:r>
            <a:r>
              <a:rPr lang="nl-NL" sz="750" dirty="0">
                <a:solidFill>
                  <a:srgbClr val="004B8D"/>
                </a:solidFill>
                <a:latin typeface="Arial" panose="020B0604020202020204" pitchFamily="34" charset="0"/>
                <a:cs typeface="Arial" panose="020B0604020202020204" pitchFamily="34" charset="0"/>
              </a:rPr>
              <a:t>(What skills do I notice I’m using the most right now? Which do I need to work on more).</a:t>
            </a:r>
            <a:r>
              <a:rPr lang="nl-NL" sz="750" b="1" dirty="0">
                <a:solidFill>
                  <a:srgbClr val="004B8D"/>
                </a:solidFill>
                <a:latin typeface="Arial" panose="020B0604020202020204" pitchFamily="34" charset="0"/>
                <a:cs typeface="Arial" panose="020B0604020202020204" pitchFamily="34" charset="0"/>
              </a:rPr>
              <a:t> </a:t>
            </a: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Thinking skills:</a:t>
            </a:r>
          </a:p>
          <a:p>
            <a:endParaRPr lang="nl-NL" sz="800" b="1" dirty="0">
              <a:solidFill>
                <a:srgbClr val="004B8D"/>
              </a:solidFill>
              <a:latin typeface="Myriad Pro" panose="020B0503030403020204" pitchFamily="34" charset="0"/>
              <a:cs typeface="Arial" panose="020B0604020202020204" pitchFamily="34" charset="0"/>
            </a:endParaRP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Research skills:</a:t>
            </a:r>
          </a:p>
          <a:p>
            <a:endParaRPr lang="nl-NL" sz="800" b="1" dirty="0">
              <a:solidFill>
                <a:srgbClr val="004B8D"/>
              </a:solidFill>
              <a:latin typeface="Myriad Pro" panose="020B0503030403020204" pitchFamily="34" charset="0"/>
              <a:cs typeface="Arial" panose="020B0604020202020204" pitchFamily="34" charset="0"/>
            </a:endParaRP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Social skills:</a:t>
            </a: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Self-management skills: </a:t>
            </a:r>
          </a:p>
          <a:p>
            <a:endParaRPr lang="nl-NL"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4757128"/>
            <a:ext cx="2199740" cy="196434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Learner profile </a:t>
            </a:r>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r>
              <a:rPr lang="nl-NL" sz="750" dirty="0">
                <a:solidFill>
                  <a:srgbClr val="004B8D"/>
                </a:solidFill>
                <a:latin typeface="Arial" panose="020B0604020202020204" pitchFamily="34" charset="0"/>
                <a:cs typeface="Arial" panose="020B0604020202020204" pitchFamily="34" charset="0"/>
              </a:rPr>
              <a:t>What learner profile attribute do I notice I’m using the most right now? </a:t>
            </a: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r>
              <a:rPr lang="nl-NL" sz="750" dirty="0">
                <a:solidFill>
                  <a:srgbClr val="004B8D"/>
                </a:solidFill>
                <a:latin typeface="Arial" panose="020B0604020202020204" pitchFamily="34" charset="0"/>
                <a:cs typeface="Arial" panose="020B0604020202020204" pitchFamily="34" charset="0"/>
              </a:rPr>
              <a:t>Which might I want to work on more to help me with my personal inquiry?</a:t>
            </a:r>
            <a:r>
              <a:rPr lang="nl-NL" sz="750" b="1" dirty="0">
                <a:solidFill>
                  <a:srgbClr val="004B8D"/>
                </a:solidFill>
                <a:latin typeface="Arial" panose="020B0604020202020204" pitchFamily="34" charset="0"/>
                <a:cs typeface="Arial" panose="020B0604020202020204" pitchFamily="34" charset="0"/>
              </a:rPr>
              <a:t> </a:t>
            </a:r>
          </a:p>
          <a:p>
            <a:endParaRPr lang="nl-NL" sz="750" b="1" dirty="0">
              <a:solidFill>
                <a:srgbClr val="004B8D"/>
              </a:solidFill>
              <a:latin typeface="Arial" panose="020B0604020202020204" pitchFamily="34" charset="0"/>
              <a:cs typeface="Arial" panose="020B0604020202020204" pitchFamily="34" charset="0"/>
            </a:endParaRPr>
          </a:p>
          <a:p>
            <a:endParaRPr lang="nl-NL"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2511213"/>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Self assessment</a:t>
            </a:r>
          </a:p>
          <a:p>
            <a:r>
              <a:rPr lang="nl-NL" sz="800" dirty="0">
                <a:solidFill>
                  <a:srgbClr val="004B8D"/>
                </a:solidFill>
                <a:latin typeface="Myriad Pro" panose="020B0503030403020204" pitchFamily="34" charset="0"/>
                <a:cs typeface="Arial" panose="020B0604020202020204" pitchFamily="34" charset="0"/>
              </a:rPr>
              <a:t>How am I doing and how do I know?</a:t>
            </a: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r>
              <a:rPr lang="nl-NL" sz="800" dirty="0">
                <a:solidFill>
                  <a:srgbClr val="004B8D"/>
                </a:solidFill>
                <a:latin typeface="Myriad Pro" panose="020B0503030403020204" pitchFamily="34" charset="0"/>
                <a:cs typeface="Arial" panose="020B0604020202020204" pitchFamily="34" charset="0"/>
              </a:rPr>
              <a:t>What have I learned already and what do I need to learn more about?</a:t>
            </a: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r>
              <a:rPr lang="nl-NL" sz="800" dirty="0">
                <a:solidFill>
                  <a:srgbClr val="004B8D"/>
                </a:solidFill>
                <a:latin typeface="Myriad Pro" panose="020B0503030403020204" pitchFamily="34" charset="0"/>
                <a:cs typeface="Arial" panose="020B0604020202020204" pitchFamily="34" charset="0"/>
              </a:rPr>
              <a:t>Who am I talking to and sharing my learning with?  Who is giving me feedback and how am I using it?</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9499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35786CCC-1347-47B7-9C98-AE42452EEDFB}" type="slidenum">
              <a:rPr lang="nl-NL" smtClean="0"/>
              <a:t>6</a:t>
            </a:fld>
            <a:endParaRPr lang="nl-NL"/>
          </a:p>
        </p:txBody>
      </p:sp>
      <p:sp>
        <p:nvSpPr>
          <p:cNvPr id="4" name="TextBox 3"/>
          <p:cNvSpPr txBox="1"/>
          <p:nvPr/>
        </p:nvSpPr>
        <p:spPr>
          <a:xfrm>
            <a:off x="0" y="243513"/>
            <a:ext cx="9143999" cy="338554"/>
          </a:xfrm>
          <a:prstGeom prst="rect">
            <a:avLst/>
          </a:prstGeom>
          <a:noFill/>
        </p:spPr>
        <p:txBody>
          <a:bodyPr wrap="square" rtlCol="0">
            <a:spAutoFit/>
          </a:bodyPr>
          <a:lstStyle/>
          <a:p>
            <a:pPr algn="ctr"/>
            <a:r>
              <a:rPr lang="nl-NL" sz="1600" b="1" dirty="0">
                <a:solidFill>
                  <a:srgbClr val="002060"/>
                </a:solidFill>
                <a:latin typeface="Myriad Pro" panose="020B0503030403020204" pitchFamily="34" charset="0"/>
                <a:cs typeface="Arial" panose="020B0604020202020204" pitchFamily="34" charset="0"/>
              </a:rPr>
              <a:t>Inquiring</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a:solidFill>
                  <a:srgbClr val="004B8D"/>
                </a:solidFill>
                <a:latin typeface="Myriad Pro" panose="020B0503030403020204" pitchFamily="34" charset="0"/>
                <a:cs typeface="Arial" panose="020B0604020202020204" pitchFamily="34" charset="0"/>
              </a:rPr>
              <a:t>My inquiry: </a:t>
            </a:r>
            <a:r>
              <a:rPr lang="nl-NL" sz="750">
                <a:solidFill>
                  <a:srgbClr val="004B8D"/>
                </a:solidFill>
                <a:latin typeface="Myriad Pro" panose="020B0503030403020204" pitchFamily="34" charset="0"/>
                <a:cs typeface="Arial" panose="020B0604020202020204" pitchFamily="34" charset="0"/>
              </a:rPr>
              <a:t>(research and investigation) </a:t>
            </a:r>
          </a:p>
          <a:p>
            <a:endParaRPr lang="nl-NL" sz="750">
              <a:solidFill>
                <a:srgbClr val="004B8D"/>
              </a:solidFill>
              <a:latin typeface="Myriad Pro" panose="020B0503030403020204" pitchFamily="34" charset="0"/>
              <a:cs typeface="Arial" panose="020B0604020202020204" pitchFamily="34" charset="0"/>
            </a:endParaRPr>
          </a:p>
          <a:p>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a:solidFill>
                  <a:srgbClr val="004B8D"/>
                </a:solidFill>
                <a:latin typeface="Myriad Pro" panose="020B0503030403020204" pitchFamily="34" charset="0"/>
                <a:cs typeface="Arial" panose="020B0604020202020204" pitchFamily="34" charset="0"/>
              </a:rPr>
              <a:t>How am I using my resources and what strategies will I use? (for example, interviews, surveys etc.)</a:t>
            </a:r>
          </a:p>
          <a:p>
            <a:pPr marL="128588" indent="-128588">
              <a:buFont typeface="Arial" panose="020B0604020202020204" pitchFamily="34" charset="0"/>
              <a:buChar char="•"/>
            </a:pPr>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a:solidFill>
                  <a:srgbClr val="004B8D"/>
                </a:solidFill>
                <a:latin typeface="Myriad Pro" panose="020B0503030403020204" pitchFamily="34" charset="0"/>
                <a:cs typeface="Arial" panose="020B0604020202020204" pitchFamily="34" charset="0"/>
              </a:rPr>
              <a:t>How will I keep track of the information/research I am gathering? How will I organize my learning? (calendars, gathering grids, organizers, mind map, notebooks, etc.)</a:t>
            </a:r>
            <a:endParaRPr lang="nl-NL"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Reflections</a:t>
            </a:r>
            <a:r>
              <a:rPr lang="nl-NL" sz="750" b="1" dirty="0">
                <a:solidFill>
                  <a:srgbClr val="004B8D"/>
                </a:solidFill>
                <a:latin typeface="Myriad Pro" panose="020B0503030403020204" pitchFamily="34" charset="0"/>
                <a:cs typeface="Arial" panose="020B0604020202020204" pitchFamily="34" charset="0"/>
              </a:rPr>
              <a:t>: </a:t>
            </a:r>
            <a:r>
              <a:rPr lang="nl-NL" sz="750" dirty="0">
                <a:solidFill>
                  <a:srgbClr val="004B8D"/>
                </a:solidFill>
                <a:latin typeface="Myriad Pro" panose="020B0503030403020204" pitchFamily="34" charset="0"/>
                <a:cs typeface="Arial" panose="020B0604020202020204" pitchFamily="34" charset="0"/>
              </a:rPr>
              <a:t>(after talking to someone and sharing what I have learned)</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Have I reflected upon and modified/refined my inquiries?</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Have I adjusted/fine-tuned my direction of learning when necessary?</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fld id="{35786CCC-1347-47B7-9C98-AE42452EEDFB}" type="slidenum">
              <a:rPr lang="nl-NL" smtClean="0"/>
              <a:t>7</a:t>
            </a:fld>
            <a:endParaRPr lang="nl-NL"/>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a:r>
              <a:rPr lang="en-GB" sz="1600" b="1" dirty="0">
                <a:solidFill>
                  <a:srgbClr val="004B8D"/>
                </a:solidFill>
                <a:latin typeface="Myriad Pro" panose="020B0503030403020204" pitchFamily="34" charset="0"/>
                <a:cs typeface="Arial" panose="020B0604020202020204" pitchFamily="34" charset="0"/>
              </a:rPr>
              <a:t>Sharing my personal inquiry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Collaboration</a:t>
            </a:r>
            <a:r>
              <a:rPr lang="nl-NL" sz="1050" b="1"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Who do I want to share my new learning with when I am ready to share it all? How would others want to learn about what I’ve done? What would be the most important information to share? (Don’t forget about sharing how you learned and actions you might have taken!)</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My plan for sharing my personal inquiry: </a:t>
            </a:r>
            <a:r>
              <a:rPr lang="nl-NL" sz="900" dirty="0">
                <a:solidFill>
                  <a:srgbClr val="004B8D"/>
                </a:solidFill>
                <a:latin typeface="Myriad Pro" panose="020B0503030403020204" pitchFamily="34" charset="0"/>
                <a:cs typeface="Arial" panose="020B0604020202020204" pitchFamily="34" charset="0"/>
              </a:rPr>
              <a:t>(product and process: planning and presenting my learning). </a:t>
            </a:r>
          </a:p>
          <a:p>
            <a:endParaRPr lang="nl-NL" sz="900" dirty="0">
              <a:solidFill>
                <a:srgbClr val="004B8D"/>
              </a:solidFill>
              <a:latin typeface="Myriad Pro" panose="020B0503030403020204" pitchFamily="34" charset="0"/>
              <a:cs typeface="Arial" panose="020B0604020202020204" pitchFamily="34" charset="0"/>
            </a:endParaRPr>
          </a:p>
          <a:p>
            <a:pPr marL="17145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How might you present your learning in a way that is engaging to your audience? Are there any new ways you can think of to present your learning? (e.g. Diitally via Skype, Zoom or Google etc. , by phone, video, audio or another format such as PowerPoint, Photo story,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buFont typeface="Arial" panose="020B0604020202020204" pitchFamily="34" charset="0"/>
              <a:buChar char="•"/>
            </a:pPr>
            <a:endParaRPr lang="nl-NL" sz="675" b="1" dirty="0">
              <a:latin typeface="Arial" panose="020B0604020202020204" pitchFamily="34" charset="0"/>
              <a:cs typeface="Arial" panose="020B0604020202020204" pitchFamily="34" charset="0"/>
            </a:endParaRPr>
          </a:p>
          <a:p>
            <a:endParaRPr lang="nl-NL"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fld id="{35786CCC-1347-47B7-9C98-AE42452EEDFB}" type="slidenum">
              <a:rPr lang="nl-NL" smtClean="0"/>
              <a:t>8</a:t>
            </a:fld>
            <a:endParaRPr lang="nl-NL"/>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a:r>
              <a:rPr lang="nl-NL" sz="1600" b="1" dirty="0">
                <a:solidFill>
                  <a:srgbClr val="004B8D"/>
                </a:solidFill>
                <a:latin typeface="Myriad Pro" panose="020B0503030403020204" pitchFamily="34" charset="0"/>
                <a:cs typeface="Arial" panose="020B0604020202020204" pitchFamily="34" charset="0"/>
              </a:rPr>
              <a:t>My reflections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Personal Inquiry reflections: </a:t>
            </a:r>
          </a:p>
          <a:p>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My personal inquiry (process and journey)</a:t>
            </a:r>
            <a:r>
              <a:rPr lang="nl-NL" sz="900" dirty="0">
                <a:solidFill>
                  <a:srgbClr val="004B8D"/>
                </a:solidFill>
                <a:latin typeface="Myriad Pro" panose="020B0503030403020204" pitchFamily="34" charset="0"/>
                <a:cs typeface="Calibri" panose="020F0502020204030204" pitchFamily="34" charset="0"/>
              </a:rPr>
              <a:t>—</a:t>
            </a:r>
            <a:r>
              <a:rPr lang="nl-NL" sz="900" dirty="0">
                <a:solidFill>
                  <a:srgbClr val="004B8D"/>
                </a:solidFill>
                <a:latin typeface="Myriad Pro" panose="020B0503030403020204" pitchFamily="34" charset="0"/>
                <a:cs typeface="Arial" panose="020B0604020202020204" pitchFamily="34" charset="0"/>
              </a:rPr>
              <a:t>What did I enjoy? What did I find challenging? What I might do differently next time? </a:t>
            </a: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My sharing experience (product)</a:t>
            </a:r>
            <a:r>
              <a:rPr lang="nl-NL" sz="900" dirty="0">
                <a:solidFill>
                  <a:srgbClr val="004B8D"/>
                </a:solidFill>
                <a:latin typeface="Myriad Pro" panose="020B0503030403020204" pitchFamily="34" charset="0"/>
                <a:cs typeface="Calibri" panose="020F0502020204030204" pitchFamily="34" charset="0"/>
              </a:rPr>
              <a:t>— What I produced and shared; </a:t>
            </a:r>
            <a:r>
              <a:rPr lang="nl-NL" sz="900" dirty="0">
                <a:solidFill>
                  <a:srgbClr val="004B8D"/>
                </a:solidFill>
                <a:latin typeface="Myriad Pro" panose="020B0503030403020204" pitchFamily="34" charset="0"/>
                <a:cs typeface="Arial" panose="020B0604020202020204" pitchFamily="34" charset="0"/>
              </a:rPr>
              <a:t>What worked well?  What would I do differently?</a:t>
            </a: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Reflections on feedback from: family members, peers, teachers, learning community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Action</a:t>
            </a:r>
            <a:r>
              <a:rPr lang="nl-NL" sz="1000"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My reflections on action) What action did I plan and take? What action might I plan and take in the future? </a:t>
            </a:r>
            <a:endParaRPr lang="nl-NL"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Approaches to learning</a:t>
            </a:r>
            <a:r>
              <a:rPr lang="nl-NL" sz="1000"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Skills that I have further developed  and demonstrated).</a:t>
            </a:r>
            <a:endParaRPr lang="nl-NL"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5"/>
            <a:ext cx="2638426"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Learner profile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Learner profile attributes that I have further developed and demonstrated</a:t>
            </a:r>
            <a:r>
              <a:rPr lang="nl-NL" sz="900" dirty="0">
                <a:solidFill>
                  <a:srgbClr val="004B8D"/>
                </a:solidFill>
                <a:latin typeface="Myriad Pro" panose="020B0503030403020204" pitchFamily="34" charset="0"/>
                <a:cs typeface="Arial" panose="020B0604020202020204" pitchFamily="34" charset="0"/>
              </a:rPr>
              <a:t>).</a:t>
            </a:r>
            <a:endParaRPr lang="nl-NL"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193793"/>
            <a:ext cx="8248650" cy="9211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Learning goals and success criteria</a:t>
            </a:r>
          </a:p>
          <a:p>
            <a:r>
              <a:rPr lang="en-GB" sz="900" dirty="0">
                <a:solidFill>
                  <a:srgbClr val="004B8D"/>
                </a:solidFill>
                <a:latin typeface="Myriad Pro" panose="020B0503030403020204" pitchFamily="34" charset="0"/>
                <a:cs typeface="Arial" panose="020B0604020202020204" pitchFamily="34" charset="0"/>
              </a:rPr>
              <a:t>Did I achieve what I wanted to learn?  How do I know? What would I still like to learn? </a:t>
            </a:r>
          </a:p>
          <a:p>
            <a:endParaRPr lang="nl-NL" sz="900" dirty="0">
              <a:solidFill>
                <a:srgbClr val="004B8D"/>
              </a:solidFill>
              <a:latin typeface="Arial" panose="020B0604020202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40"/>
            <a:ext cx="8248650" cy="97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Next steps</a:t>
            </a:r>
          </a:p>
          <a:p>
            <a:pPr marL="128588" indent="-128588">
              <a:buFont typeface="Arial" panose="020B0604020202020204" pitchFamily="34" charset="0"/>
              <a:buChar char="•"/>
            </a:pPr>
            <a:r>
              <a:rPr lang="en-GB" sz="900" dirty="0">
                <a:solidFill>
                  <a:srgbClr val="004B8D"/>
                </a:solidFill>
                <a:latin typeface="Myriad Pro" panose="020B0503030403020204" pitchFamily="34" charset="0"/>
                <a:cs typeface="Arial" panose="020B0604020202020204" pitchFamily="34" charset="0"/>
              </a:rPr>
              <a:t>What  have I learned about myself?—give an/some example (s)</a:t>
            </a:r>
          </a:p>
          <a:p>
            <a:pPr marL="128588" indent="-128588">
              <a:buFont typeface="Arial" panose="020B0604020202020204" pitchFamily="34" charset="0"/>
              <a:buChar char="•"/>
            </a:pPr>
            <a:endParaRPr lang="en-GB"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en-GB"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en-GB" sz="900" dirty="0">
                <a:solidFill>
                  <a:srgbClr val="004B8D"/>
                </a:solidFill>
                <a:latin typeface="Myriad Pro" panose="020B0503030403020204" pitchFamily="34" charset="0"/>
                <a:cs typeface="Arial" panose="020B0604020202020204" pitchFamily="34" charset="0"/>
              </a:rPr>
              <a:t>What will I take with me from my personal inquiry experience</a:t>
            </a:r>
            <a:r>
              <a:rPr lang="en-GB" sz="750" dirty="0">
                <a:solidFill>
                  <a:srgbClr val="004B8D"/>
                </a:solidFill>
                <a:latin typeface="Myriad Pro" panose="020B0503030403020204" pitchFamily="34" charset="0"/>
                <a:cs typeface="Arial" panose="020B0604020202020204" pitchFamily="34" charset="0"/>
              </a:rPr>
              <a:t>? </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a:r>
              <a:rPr lang="nl-NL" dirty="0">
                <a:solidFill>
                  <a:srgbClr val="004B8D"/>
                </a:solidFill>
                <a:latin typeface="Myriad Pro" panose="020B0503030403020204" pitchFamily="34" charset="0"/>
                <a:cs typeface="Arial" panose="020B0604020202020204" pitchFamily="34" charset="0"/>
              </a:rPr>
              <a:t>My Inquiry journey - Timeline</a:t>
            </a:r>
          </a:p>
          <a:p>
            <a:pPr algn="ctr"/>
            <a:endParaRPr lang="nl-NL"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r>
              <a:rPr lang="nl-NL" sz="675" dirty="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3139725787"/>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step</a:t>
                </a:r>
                <a:r>
                  <a:rPr lang="nl-NL" sz="750" dirty="0">
                    <a:solidFill>
                      <a:schemeClr val="tx1">
                        <a:lumMod val="65000"/>
                        <a:lumOff val="35000"/>
                      </a:schemeClr>
                    </a:solidFill>
                    <a:latin typeface="Myriad Pro" panose="020B0503030403020204" pitchFamily="34" charset="0"/>
                  </a:rPr>
                  <a:t>s</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a:t>
                </a:r>
                <a:r>
                  <a:rPr lang="nl-NL" sz="750" dirty="0">
                    <a:solidFill>
                      <a:schemeClr val="tx1">
                        <a:lumMod val="65000"/>
                        <a:lumOff val="35000"/>
                      </a:schemeClr>
                    </a:solidFill>
                    <a:latin typeface="Myriad Pro" panose="020B0503030403020204" pitchFamily="34" charset="0"/>
                  </a:rPr>
                  <a:t> steps</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a:solidFill>
                      <a:schemeClr val="tx1">
                        <a:lumMod val="65000"/>
                        <a:lumOff val="35000"/>
                      </a:schemeClr>
                    </a:solidFill>
                    <a:latin typeface="Myriad Pro" panose="020B0503030403020204" pitchFamily="34" charset="0"/>
                  </a:rPr>
                  <a:t>Tasks</a:t>
                </a:r>
                <a:endParaRPr lang="nl-NL" sz="788" dirty="0">
                  <a:solidFill>
                    <a:schemeClr val="tx1">
                      <a:lumMod val="65000"/>
                      <a:lumOff val="35000"/>
                    </a:schemeClr>
                  </a:solidFill>
                  <a:latin typeface="Myriad Pro" panose="020B0503030403020204" pitchFamily="34" charset="0"/>
                </a:endParaRP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5"/>
            <a:ext cx="1442886" cy="804406"/>
          </a:xfrm>
          <a:prstGeom prst="borderCallout1">
            <a:avLst>
              <a:gd name="adj1" fmla="val 18750"/>
              <a:gd name="adj2" fmla="val -8333"/>
              <a:gd name="adj3" fmla="val 39850"/>
              <a:gd name="adj4" fmla="val -96708"/>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900" i="1" dirty="0">
                <a:solidFill>
                  <a:schemeClr val="tx1">
                    <a:lumMod val="65000"/>
                    <a:lumOff val="35000"/>
                  </a:schemeClr>
                </a:solidFill>
                <a:latin typeface="Myriad Pro" panose="020B0503030403020204" pitchFamily="34" charset="0"/>
                <a:cs typeface="Arial" panose="020B0604020202020204" pitchFamily="34" charset="0"/>
              </a:rPr>
              <a:t>My inquiry journey </a:t>
            </a:r>
          </a:p>
          <a:p>
            <a:r>
              <a:rPr lang="nl-NL" sz="750" i="1" dirty="0">
                <a:solidFill>
                  <a:schemeClr val="tx1">
                    <a:lumMod val="65000"/>
                    <a:lumOff val="35000"/>
                  </a:schemeClr>
                </a:solidFill>
                <a:latin typeface="Myriad Pro" panose="020B0503030403020204" pitchFamily="34" charset="0"/>
                <a:cs typeface="Arial" panose="020B0604020202020204" pitchFamily="34" charset="0"/>
              </a:rPr>
              <a:t>What are my inquiry steps?</a:t>
            </a:r>
          </a:p>
          <a:p>
            <a:r>
              <a:rPr lang="nl-NL" sz="750" i="1" dirty="0">
                <a:solidFill>
                  <a:schemeClr val="tx1">
                    <a:lumMod val="65000"/>
                    <a:lumOff val="35000"/>
                  </a:schemeClr>
                </a:solidFill>
                <a:latin typeface="Myriad Pro" panose="020B0503030403020204" pitchFamily="34" charset="0"/>
                <a:cs typeface="Arial" panose="020B0604020202020204" pitchFamily="34" charset="0"/>
              </a:rPr>
              <a:t>I have recorded these on my timeline</a:t>
            </a:r>
            <a:endParaRPr lang="en-GB" sz="750" i="1"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1941418"/>
            <a:ext cx="1442887" cy="1252689"/>
          </a:xfrm>
          <a:prstGeom prst="borderCallout1">
            <a:avLst>
              <a:gd name="adj1" fmla="val 18750"/>
              <a:gd name="adj2" fmla="val -8333"/>
              <a:gd name="adj3" fmla="val 103920"/>
              <a:gd name="adj4" fmla="val -66570"/>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buFont typeface="Arial" panose="020B0604020202020204" pitchFamily="34" charset="0"/>
              <a:buChar char="•"/>
            </a:pPr>
            <a:r>
              <a:rPr lang="nl-NL" sz="788" i="1" dirty="0">
                <a:solidFill>
                  <a:schemeClr val="bg2">
                    <a:lumMod val="50000"/>
                  </a:schemeClr>
                </a:solidFill>
                <a:latin typeface="Myriad Pro" panose="020B0503030403020204" pitchFamily="34" charset="0"/>
                <a:cs typeface="Arial" panose="020B0604020202020204" pitchFamily="34" charset="0"/>
              </a:rPr>
              <a:t>Number of weeks (3-6 weeks)</a:t>
            </a:r>
          </a:p>
          <a:p>
            <a:endParaRPr lang="nl-NL" sz="788" i="1" dirty="0">
              <a:solidFill>
                <a:schemeClr val="bg2">
                  <a:lumMod val="50000"/>
                </a:schemeClr>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88" i="1" dirty="0">
                <a:solidFill>
                  <a:schemeClr val="bg2">
                    <a:lumMod val="50000"/>
                  </a:schemeClr>
                </a:solidFill>
                <a:latin typeface="Myriad Pro" panose="020B0503030403020204" pitchFamily="34" charset="0"/>
                <a:cs typeface="Arial" panose="020B0604020202020204" pitchFamily="34" charset="0"/>
              </a:rPr>
              <a:t>Fill in depending on the timeframe/length of your personal inquiry.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22322" y="4537774"/>
            <a:ext cx="1442886" cy="1204446"/>
          </a:xfrm>
          <a:prstGeom prst="borderCallout1">
            <a:avLst>
              <a:gd name="adj1" fmla="val 18750"/>
              <a:gd name="adj2" fmla="val -8333"/>
              <a:gd name="adj3" fmla="val 7307"/>
              <a:gd name="adj4" fmla="val -20071"/>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900" i="1" dirty="0">
                <a:solidFill>
                  <a:schemeClr val="tx1">
                    <a:lumMod val="65000"/>
                    <a:lumOff val="35000"/>
                  </a:schemeClr>
                </a:solidFill>
                <a:latin typeface="Myriad Pro" panose="020B0503030403020204" pitchFamily="34" charset="0"/>
                <a:cs typeface="Arial" panose="020B0604020202020204" pitchFamily="34" charset="0"/>
              </a:rPr>
              <a:t>My planned check-ins with the people who are supporting me on my inquiry journey</a:t>
            </a:r>
          </a:p>
          <a:p>
            <a:r>
              <a:rPr lang="nl-NL" sz="750" i="1" dirty="0">
                <a:solidFill>
                  <a:schemeClr val="tx1">
                    <a:lumMod val="65000"/>
                    <a:lumOff val="35000"/>
                  </a:schemeClr>
                </a:solidFill>
                <a:latin typeface="Myriad Pro" panose="020B0503030403020204" pitchFamily="34" charset="0"/>
                <a:cs typeface="Arial" panose="020B0604020202020204" pitchFamily="34" charset="0"/>
              </a:rPr>
              <a:t>When are the best times to regularly check-in with my ...</a:t>
            </a:r>
          </a:p>
          <a:p>
            <a:r>
              <a:rPr lang="nl-NL" sz="750" i="1" dirty="0">
                <a:solidFill>
                  <a:schemeClr val="tx1">
                    <a:lumMod val="65000"/>
                    <a:lumOff val="35000"/>
                  </a:schemeClr>
                </a:solidFill>
                <a:latin typeface="Myriad Pro" panose="020B0503030403020204" pitchFamily="34" charset="0"/>
                <a:cs typeface="Arial" panose="020B0604020202020204" pitchFamily="34" charset="0"/>
              </a:rPr>
              <a:t>I have recorded these on my timeline.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MR5Y4HSA5XPW-177197588-119</_dlc_DocId>
    <_dlc_DocIdUrl xmlns="c9d6dd8e-8b3a-40fc-8d53-42869e385e56">
      <Url>https://intbac.sharepoint.com/teams/LT/PYP/Projects/_layouts/15/DocIdRedir.aspx?ID=MR5Y4HSA5XPW-177197588-119</Url>
      <Description>MR5Y4HSA5XPW-177197588-119</Description>
    </_dlc_DocIdUrl>
  </documentManagement>
</p:properties>
</file>

<file path=customXml/itemProps1.xml><?xml version="1.0" encoding="utf-8"?>
<ds:datastoreItem xmlns:ds="http://schemas.openxmlformats.org/officeDocument/2006/customXml" ds:itemID="{D1EED1ED-0C17-4EA2-A356-55F85666184A}">
  <ds:schemaRefs>
    <ds:schemaRef ds:uri="http://schemas.microsoft.com/sharepoint/events"/>
  </ds:schemaRefs>
</ds:datastoreItem>
</file>

<file path=customXml/itemProps2.xml><?xml version="1.0" encoding="utf-8"?>
<ds:datastoreItem xmlns:ds="http://schemas.openxmlformats.org/officeDocument/2006/customXml" ds:itemID="{56E91E56-4557-4B56-8A9A-C6EA0605E7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4.xml><?xml version="1.0" encoding="utf-8"?>
<ds:datastoreItem xmlns:ds="http://schemas.openxmlformats.org/officeDocument/2006/customXml" ds:itemID="{FC8C2573-FD20-42EE-B656-D3D7A06404F5}">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305d7d0-e2fd-466a-911f-09bc5b9d2eae"/>
    <ds:schemaRef ds:uri="e716988c-e5ae-49c9-87a8-2a184fd10723"/>
    <ds:schemaRef ds:uri="http://www.w3.org/XML/1998/namespace"/>
    <ds:schemaRef ds:uri="http://purl.org/dc/dcmitype/"/>
    <ds:schemaRef ds:uri="c9d6dd8e-8b3a-40fc-8d53-42869e385e56"/>
  </ds:schemaRefs>
</ds:datastoreItem>
</file>

<file path=docProps/app.xml><?xml version="1.0" encoding="utf-8"?>
<Properties xmlns="http://schemas.openxmlformats.org/officeDocument/2006/extended-properties" xmlns:vt="http://schemas.openxmlformats.org/officeDocument/2006/docPropsVTypes">
  <Template>Office Theme</Template>
  <TotalTime>1966</TotalTime>
  <Words>1089</Words>
  <Application>Microsoft Macintosh PowerPoint</Application>
  <PresentationFormat>On-screen Show (4:3)</PresentationFormat>
  <Paragraphs>265</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My own inquiry planner template  </vt:lpstr>
      <vt:lpstr>Possible reflective questions to ask: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141</cp:revision>
  <cp:lastPrinted>2020-03-24T10:41:33Z</cp:lastPrinted>
  <dcterms:modified xsi:type="dcterms:W3CDTF">2020-04-01T15:25:31Z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710b3a3e-c2f6-43f8-ba5a-aaf27aa9526f</vt:lpwstr>
  </property>
</Properties>
</file>