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59" r:id="rId3"/>
    <p:sldId id="264" r:id="rId4"/>
    <p:sldId id="256" r:id="rId5"/>
    <p:sldId id="257" r:id="rId6"/>
    <p:sldId id="261" r:id="rId7"/>
    <p:sldId id="263" r:id="rId8"/>
    <p:sldId id="265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9" autoAdjust="0"/>
    <p:restoredTop sz="94660"/>
  </p:normalViewPr>
  <p:slideViewPr>
    <p:cSldViewPr snapToGrid="0">
      <p:cViewPr varScale="1">
        <p:scale>
          <a:sx n="74" d="100"/>
          <a:sy n="74" d="100"/>
        </p:scale>
        <p:origin x="22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rrollton.org/ib-lengua-a-lengua-y-literatura" TargetMode="External"/><Relationship Id="rId2" Type="http://schemas.openxmlformats.org/officeDocument/2006/relationships/hyperlink" Target="https://es-la.facebook.com/public/Cecilia-Bruzzoni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gcarioni@carrollton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425" y="361829"/>
            <a:ext cx="9844062" cy="77668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3200" b="1" i="1" dirty="0" err="1" smtClean="0"/>
              <a:t>Español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Lengua</a:t>
            </a:r>
            <a:r>
              <a:rPr lang="en-US" sz="3200" b="1" i="1" dirty="0" smtClean="0"/>
              <a:t> A: </a:t>
            </a:r>
            <a:r>
              <a:rPr lang="en-US" sz="3200" b="1" i="1" dirty="0" err="1" smtClean="0"/>
              <a:t>Lengua</a:t>
            </a:r>
            <a:r>
              <a:rPr lang="en-US" sz="3200" b="1" i="1" dirty="0" smtClean="0"/>
              <a:t> y </a:t>
            </a:r>
            <a:r>
              <a:rPr lang="en-US" sz="3200" b="1" i="1" dirty="0" err="1" smtClean="0"/>
              <a:t>Literatura</a:t>
            </a:r>
            <a:endParaRPr lang="en-US" sz="3200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15950" y="1392981"/>
            <a:ext cx="8683511" cy="1362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Conferencia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del IB 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en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las Americas 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Toronto, Canada 2016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60885" y="4602896"/>
            <a:ext cx="57936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     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Eugenia Carioni</a:t>
            </a:r>
          </a:p>
          <a:p>
            <a:r>
              <a:rPr lang="en-US" sz="1600" dirty="0" smtClean="0"/>
              <a:t>                  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</a:rPr>
              <a:t>Carrollton School of the Sacred Heart</a:t>
            </a:r>
          </a:p>
          <a:p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Miami, Fl. USA</a:t>
            </a:r>
            <a:endParaRPr lang="en-US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89760" y="2809475"/>
            <a:ext cx="4597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        “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</a:rPr>
              <a:t>APRENDER JUNTOS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</a:rPr>
              <a:t>”</a:t>
            </a:r>
            <a:endParaRPr lang="en-US" sz="20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06" y="1680107"/>
            <a:ext cx="6039450" cy="47384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0300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80974" y="1639080"/>
            <a:ext cx="5140148" cy="943106"/>
          </a:xfrm>
        </p:spPr>
        <p:txBody>
          <a:bodyPr>
            <a:no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PARTE I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Lengua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en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su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contexto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cultural</a:t>
            </a:r>
            <a:b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			  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Qué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36685" y="3286635"/>
            <a:ext cx="6158596" cy="906887"/>
          </a:xfrm>
        </p:spPr>
        <p:txBody>
          <a:bodyPr>
            <a:no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PARTE II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La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lengua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y la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comunicación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masas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					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Cómo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51025" y="4719880"/>
            <a:ext cx="5390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    </a:t>
            </a:r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PARTE III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Literatura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Texto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y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Contexto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			     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Qué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 </a:t>
            </a:r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Cómo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Flowchart: Punched Tape 14"/>
          <p:cNvSpPr/>
          <p:nvPr/>
        </p:nvSpPr>
        <p:spPr>
          <a:xfrm>
            <a:off x="1489957" y="411114"/>
            <a:ext cx="8697773" cy="1337787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888854" y="878906"/>
            <a:ext cx="8752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bg1"/>
                </a:solidFill>
              </a:rPr>
              <a:t>La literature </a:t>
            </a:r>
            <a:r>
              <a:rPr lang="en-US" sz="2400" b="1" i="1" dirty="0" err="1" smtClean="0">
                <a:solidFill>
                  <a:schemeClr val="bg1"/>
                </a:solidFill>
              </a:rPr>
              <a:t>deja</a:t>
            </a:r>
            <a:r>
              <a:rPr lang="en-US" sz="2400" b="1" i="1" dirty="0" smtClean="0">
                <a:solidFill>
                  <a:schemeClr val="bg1"/>
                </a:solidFill>
              </a:rPr>
              <a:t> volar sin </a:t>
            </a:r>
            <a:r>
              <a:rPr lang="en-US" sz="2400" b="1" i="1" dirty="0" err="1" smtClean="0">
                <a:solidFill>
                  <a:schemeClr val="bg1"/>
                </a:solidFill>
              </a:rPr>
              <a:t>fronteras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smtClean="0">
                <a:solidFill>
                  <a:schemeClr val="bg1"/>
                </a:solidFill>
              </a:rPr>
              <a:t>a la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imaginación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educacion.unir.net/img/slides/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322" y="3512033"/>
            <a:ext cx="3803363" cy="20297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6" name="Rectangle 5"/>
          <p:cNvSpPr/>
          <p:nvPr/>
        </p:nvSpPr>
        <p:spPr>
          <a:xfrm>
            <a:off x="732406" y="1884254"/>
            <a:ext cx="53463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Uniendo</a:t>
            </a:r>
            <a:r>
              <a:rPr lang="en-US" sz="54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54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partes</a:t>
            </a:r>
            <a:endParaRPr lang="en-US" sz="5400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92497" y="5814794"/>
            <a:ext cx="45361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>
                <a:solidFill>
                  <a:schemeClr val="accent2">
                    <a:lumMod val="50000"/>
                  </a:schemeClr>
                </a:solidFill>
              </a:rPr>
              <a:t>PARTE IV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Litertura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: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Análisis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2">
                    <a:lumMod val="50000"/>
                  </a:schemeClr>
                </a:solidFill>
              </a:rPr>
              <a:t>Crítico</a:t>
            </a:r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Interrogante</a:t>
            </a:r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e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Interpretación</a:t>
            </a:r>
            <a:endParaRPr lang="en-US" sz="2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en-US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8819535" y="2582186"/>
            <a:ext cx="0" cy="7554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669161" y="4042044"/>
            <a:ext cx="427704" cy="5311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17" idx="0"/>
          </p:cNvCxnSpPr>
          <p:nvPr/>
        </p:nvCxnSpPr>
        <p:spPr>
          <a:xfrm>
            <a:off x="8391832" y="5357539"/>
            <a:ext cx="1368741" cy="457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24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64" y="388375"/>
            <a:ext cx="5735383" cy="3117040"/>
          </a:xfrm>
        </p:spPr>
        <p:txBody>
          <a:bodyPr>
            <a:normAutofit/>
          </a:bodyPr>
          <a:lstStyle/>
          <a:p>
            <a:r>
              <a:rPr lang="en-US" sz="28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PARTE I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Género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  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Relaciones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sociales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e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Individuo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Poder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Comunidad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Creencias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/>
            </a:r>
            <a:b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en-US" sz="28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   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</a:t>
            </a:r>
            <a:r>
              <a:rPr lang="en-US" sz="28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Tabues</a:t>
            </a:r>
            <a:endParaRPr lang="en-US" sz="2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30439" y="373627"/>
            <a:ext cx="6233652" cy="3726425"/>
          </a:xfrm>
        </p:spPr>
        <p:txBody>
          <a:bodyPr>
            <a:normAutofit fontScale="47500" lnSpcReduction="20000"/>
          </a:bodyPr>
          <a:lstStyle/>
          <a:p>
            <a:r>
              <a:rPr lang="en-US" sz="59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PARTE II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 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Estereotipos</a:t>
            </a:r>
            <a:endParaRPr lang="en-US" sz="59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Lenguaje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Persuasivo</a:t>
            </a:r>
            <a:endParaRPr lang="en-US" sz="59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Cultura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Popular</a:t>
            </a: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Comunicación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51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Verbal/no Verbal</a:t>
            </a: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Parcialidad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Textual</a:t>
            </a: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Lengua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Estado</a:t>
            </a:r>
          </a:p>
          <a:p>
            <a:r>
              <a:rPr lang="en-US" sz="5900" dirty="0">
                <a:latin typeface="Andalus" panose="02020603050405020304" pitchFamily="18" charset="-78"/>
                <a:cs typeface="Andalus" panose="02020603050405020304" pitchFamily="18" charset="-78"/>
              </a:rPr>
              <a:t>	</a:t>
            </a:r>
            <a:r>
              <a:rPr lang="en-US" sz="59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		 Arte y </a:t>
            </a:r>
            <a:r>
              <a:rPr lang="en-US" sz="59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Entretenimiento</a:t>
            </a:r>
            <a:endParaRPr lang="en-US" sz="59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28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5055" y="4991239"/>
            <a:ext cx="119690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latin typeface="Andalus" panose="02020603050405020304" pitchFamily="18" charset="-78"/>
                <a:cs typeface="Andalus" panose="02020603050405020304" pitchFamily="18" charset="-78"/>
              </a:rPr>
              <a:t>PARTE III</a:t>
            </a:r>
            <a:r>
              <a:rPr lang="en-US" sz="28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Literatura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Gótica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  “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Ceremonia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Secreta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”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</a:t>
            </a:r>
            <a:r>
              <a:rPr lang="en-US" sz="1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Libre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) -  </a:t>
            </a:r>
            <a:r>
              <a:rPr lang="en-US" sz="1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Denevi</a:t>
            </a:r>
            <a:endParaRPr lang="en-US" sz="14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           La </a:t>
            </a:r>
            <a:r>
              <a:rPr lang="en-US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n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ovela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y la </a:t>
            </a:r>
            <a:r>
              <a:rPr lang="en-US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s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ociedad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en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la </a:t>
            </a:r>
            <a:r>
              <a:rPr lang="en-US" sz="2400" dirty="0" err="1">
                <a:latin typeface="Andalus" panose="02020603050405020304" pitchFamily="18" charset="-78"/>
                <a:cs typeface="Andalus" panose="02020603050405020304" pitchFamily="18" charset="-78"/>
              </a:rPr>
              <a:t>é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poca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Victoriana:  “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Casa de 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Muñecas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”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(PLT) – Ibsen</a:t>
            </a:r>
          </a:p>
          <a:p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          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Literatura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Contemporánea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: “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Frida Kahlo”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</a:t>
            </a:r>
            <a:r>
              <a:rPr lang="en-US" sz="1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Libre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); 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La casa de 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los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espíritus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”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; </a:t>
            </a:r>
            <a:r>
              <a:rPr lang="en-US" sz="12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Allende (PLA) </a:t>
            </a:r>
            <a:endParaRPr lang="en-US" sz="1600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2400" dirty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          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Trilogía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2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Lorquiana</a:t>
            </a:r>
            <a:r>
              <a:rPr lang="en-US" sz="2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(PLA) </a:t>
            </a:r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“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Bodas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de Sangre”; “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Yerma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”; “La casa de </a:t>
            </a:r>
            <a:r>
              <a:rPr lang="en-US" sz="2400" i="1" dirty="0" err="1">
                <a:latin typeface="Andalus" panose="02020603050405020304" pitchFamily="18" charset="-78"/>
                <a:cs typeface="Andalus" panose="02020603050405020304" pitchFamily="18" charset="-78"/>
              </a:rPr>
              <a:t>B</a:t>
            </a:r>
            <a:r>
              <a:rPr lang="en-US" sz="2400" i="1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ernada</a:t>
            </a:r>
            <a:r>
              <a:rPr lang="en-US" sz="2400" i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Alba”</a:t>
            </a:r>
            <a:endParaRPr lang="en-US" sz="2400" i="1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2" name="Up-Down Arrow 11"/>
          <p:cNvSpPr/>
          <p:nvPr/>
        </p:nvSpPr>
        <p:spPr>
          <a:xfrm>
            <a:off x="2915337" y="3566759"/>
            <a:ext cx="525954" cy="91910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-Down Arrow 12"/>
          <p:cNvSpPr/>
          <p:nvPr/>
        </p:nvSpPr>
        <p:spPr>
          <a:xfrm>
            <a:off x="9320980" y="3689448"/>
            <a:ext cx="442451" cy="79641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36026" y="3613355"/>
            <a:ext cx="28169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(</a:t>
            </a:r>
            <a:r>
              <a:rPr lang="en-US" sz="1600" b="1" dirty="0" err="1" smtClean="0"/>
              <a:t>Diferentes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tipos</a:t>
            </a:r>
            <a:r>
              <a:rPr lang="en-US" sz="1600" b="1" dirty="0" smtClean="0"/>
              <a:t> de </a:t>
            </a:r>
            <a:r>
              <a:rPr lang="en-US" sz="1600" b="1" dirty="0" err="1" smtClean="0"/>
              <a:t>textos</a:t>
            </a:r>
            <a:r>
              <a:rPr lang="en-US" sz="1600" b="1" dirty="0" smtClean="0"/>
              <a:t>)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4018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21393" y="3717793"/>
            <a:ext cx="93023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PARTE III:   </a:t>
            </a:r>
            <a:r>
              <a:rPr lang="en-US" b="1" dirty="0" err="1" smtClean="0"/>
              <a:t>Contexto</a:t>
            </a:r>
            <a:r>
              <a:rPr lang="en-US" b="1" dirty="0" smtClean="0"/>
              <a:t> </a:t>
            </a:r>
            <a:r>
              <a:rPr lang="en-US" b="1" dirty="0" err="1" smtClean="0"/>
              <a:t>histórico</a:t>
            </a:r>
            <a:r>
              <a:rPr lang="en-US" b="1" dirty="0" smtClean="0"/>
              <a:t>, cultural y social</a:t>
            </a: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*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El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papel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del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individuo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y la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familia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en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la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sociedad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*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Escándalo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con la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osada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descripción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de Ibsen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sobre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 la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mujer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*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Obra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Realismo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literario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rompe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con el melodrama y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romanticismo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 			    *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Pretende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dar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un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testimonio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sobre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la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sociedad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de la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é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poca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 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*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Rompe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con lo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conservador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y con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los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roles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sociales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establecidos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*Da un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giro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motivador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llevando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mensaje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recolucionario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y 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censurado</a:t>
            </a:r>
            <a:endParaRPr lang="en-US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                *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Símbolo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título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de la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obra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	    *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El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</a:rPr>
              <a:t>d</a:t>
            </a:r>
            <a:r>
              <a:rPr lang="en-US" b="1" dirty="0" err="1" smtClean="0">
                <a:solidFill>
                  <a:schemeClr val="accent3">
                    <a:lumMod val="50000"/>
                  </a:schemeClr>
                </a:solidFill>
              </a:rPr>
              <a:t>espertar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de Nora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reacción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/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rebeldía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de Nora.</a:t>
            </a:r>
          </a:p>
          <a:p>
            <a:pPr algn="r"/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63303" y="1802886"/>
            <a:ext cx="8617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PARTE II</a:t>
            </a:r>
            <a:r>
              <a:rPr lang="en-US" dirty="0" smtClean="0"/>
              <a:t>: </a:t>
            </a:r>
            <a:r>
              <a:rPr lang="en-US" b="1" dirty="0" err="1" smtClean="0"/>
              <a:t>Estereotipo</a:t>
            </a:r>
            <a:r>
              <a:rPr lang="en-US" b="1" dirty="0" smtClean="0"/>
              <a:t> social de la </a:t>
            </a:r>
            <a:r>
              <a:rPr lang="en-US" b="1" dirty="0" err="1"/>
              <a:t>é</a:t>
            </a:r>
            <a:r>
              <a:rPr lang="en-US" b="1" dirty="0" err="1" smtClean="0"/>
              <a:t>poca</a:t>
            </a:r>
            <a:r>
              <a:rPr lang="en-US" b="1" dirty="0" smtClean="0"/>
              <a:t>: </a:t>
            </a:r>
            <a:r>
              <a:rPr lang="en-US" dirty="0" smtClean="0"/>
              <a:t>el </a:t>
            </a:r>
            <a:r>
              <a:rPr lang="en-US" dirty="0" err="1" smtClean="0"/>
              <a:t>matrimonio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la </a:t>
            </a:r>
            <a:r>
              <a:rPr lang="en-US" dirty="0" err="1" smtClean="0"/>
              <a:t>obra</a:t>
            </a:r>
            <a:r>
              <a:rPr lang="en-US" dirty="0" smtClean="0"/>
              <a:t> de </a:t>
            </a:r>
            <a:r>
              <a:rPr lang="en-US" dirty="0" err="1" smtClean="0"/>
              <a:t>Isben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b="1" dirty="0" err="1" smtClean="0"/>
              <a:t>Controversia</a:t>
            </a:r>
            <a:r>
              <a:rPr lang="en-US" b="1" dirty="0" smtClean="0"/>
              <a:t> Social</a:t>
            </a:r>
            <a:r>
              <a:rPr lang="en-US" dirty="0" smtClean="0"/>
              <a:t>: la </a:t>
            </a:r>
            <a:r>
              <a:rPr lang="en-US" dirty="0" err="1" smtClean="0"/>
              <a:t>mujer</a:t>
            </a:r>
            <a:r>
              <a:rPr lang="en-US" dirty="0" smtClean="0"/>
              <a:t> </a:t>
            </a:r>
            <a:r>
              <a:rPr lang="en-US" dirty="0" err="1" smtClean="0"/>
              <a:t>protagonista</a:t>
            </a:r>
            <a:r>
              <a:rPr lang="en-US" dirty="0" smtClean="0"/>
              <a:t> ; las dos </a:t>
            </a:r>
            <a:r>
              <a:rPr lang="en-US" dirty="0" err="1" smtClean="0"/>
              <a:t>caras</a:t>
            </a:r>
            <a:r>
              <a:rPr lang="en-US" dirty="0" smtClean="0"/>
              <a:t> de Nora.</a:t>
            </a:r>
            <a:endParaRPr lang="en-US" dirty="0"/>
          </a:p>
          <a:p>
            <a:r>
              <a:rPr lang="en-US" dirty="0" smtClean="0"/>
              <a:t>               </a:t>
            </a:r>
            <a:r>
              <a:rPr lang="en-US" b="1" dirty="0" err="1" smtClean="0"/>
              <a:t>Uso</a:t>
            </a:r>
            <a:r>
              <a:rPr lang="en-US" b="1" dirty="0" smtClean="0"/>
              <a:t> del </a:t>
            </a:r>
            <a:r>
              <a:rPr lang="en-US" b="1" dirty="0" err="1" smtClean="0"/>
              <a:t>lenguaje</a:t>
            </a:r>
            <a:r>
              <a:rPr lang="en-US" dirty="0" smtClean="0"/>
              <a:t>: </a:t>
            </a:r>
            <a:r>
              <a:rPr lang="en-US" dirty="0" err="1" smtClean="0"/>
              <a:t>diálogos</a:t>
            </a:r>
            <a:r>
              <a:rPr lang="en-US" dirty="0"/>
              <a:t>;</a:t>
            </a:r>
            <a:r>
              <a:rPr lang="en-US" dirty="0" smtClean="0"/>
              <a:t> </a:t>
            </a:r>
            <a:r>
              <a:rPr lang="en-US" dirty="0" err="1" smtClean="0"/>
              <a:t>vocabulario</a:t>
            </a:r>
            <a:r>
              <a:rPr lang="en-US" dirty="0" smtClean="0"/>
              <a:t> </a:t>
            </a:r>
            <a:r>
              <a:rPr lang="en-US" dirty="0" err="1" smtClean="0"/>
              <a:t>infantil</a:t>
            </a:r>
            <a:r>
              <a:rPr lang="en-US" dirty="0" smtClean="0"/>
              <a:t>; </a:t>
            </a:r>
            <a:r>
              <a:rPr lang="en-US" dirty="0" err="1" smtClean="0"/>
              <a:t>Figuras</a:t>
            </a:r>
            <a:r>
              <a:rPr lang="en-US" dirty="0" smtClean="0"/>
              <a:t> </a:t>
            </a:r>
            <a:r>
              <a:rPr lang="en-US" dirty="0" err="1" smtClean="0"/>
              <a:t>retóricas</a:t>
            </a:r>
            <a:r>
              <a:rPr lang="en-US" dirty="0" smtClean="0"/>
              <a:t>;  		        </a:t>
            </a:r>
            <a:r>
              <a:rPr lang="en-US" dirty="0" err="1" smtClean="0"/>
              <a:t>Acotaciones</a:t>
            </a:r>
            <a:r>
              <a:rPr lang="en-US" dirty="0" smtClean="0"/>
              <a:t> </a:t>
            </a:r>
            <a:r>
              <a:rPr lang="en-US" dirty="0" err="1" smtClean="0"/>
              <a:t>escénicas</a:t>
            </a:r>
            <a:r>
              <a:rPr lang="en-US" dirty="0" smtClean="0"/>
              <a:t>; </a:t>
            </a:r>
            <a:r>
              <a:rPr lang="en-US" dirty="0" err="1" smtClean="0"/>
              <a:t>Uso</a:t>
            </a:r>
            <a:r>
              <a:rPr lang="en-US" dirty="0" smtClean="0"/>
              <a:t> de </a:t>
            </a:r>
            <a:r>
              <a:rPr lang="en-US" dirty="0" err="1" smtClean="0"/>
              <a:t>puntos</a:t>
            </a:r>
            <a:r>
              <a:rPr lang="en-US" dirty="0" smtClean="0"/>
              <a:t> </a:t>
            </a:r>
            <a:r>
              <a:rPr lang="en-US" dirty="0" err="1" smtClean="0"/>
              <a:t>suspensivos</a:t>
            </a:r>
            <a:r>
              <a:rPr lang="en-US" dirty="0" smtClean="0"/>
              <a:t>. </a:t>
            </a:r>
            <a:r>
              <a:rPr lang="en-US" dirty="0" err="1" smtClean="0"/>
              <a:t>Lenguaje</a:t>
            </a:r>
            <a:r>
              <a:rPr lang="en-US" dirty="0" smtClean="0"/>
              <a:t> 		        simple, </a:t>
            </a:r>
            <a:r>
              <a:rPr lang="en-US" dirty="0" err="1" smtClean="0"/>
              <a:t>coloquial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b="1" dirty="0" err="1" smtClean="0"/>
              <a:t>Mensaje</a:t>
            </a:r>
            <a:r>
              <a:rPr lang="en-US" b="1" dirty="0" smtClean="0"/>
              <a:t> Corporal</a:t>
            </a:r>
            <a:r>
              <a:rPr lang="en-US" dirty="0" smtClean="0"/>
              <a:t>: </a:t>
            </a:r>
            <a:r>
              <a:rPr lang="en-US" dirty="0" err="1" smtClean="0"/>
              <a:t>sumisión</a:t>
            </a:r>
            <a:r>
              <a:rPr lang="en-US" dirty="0" smtClean="0"/>
              <a:t> ; </a:t>
            </a:r>
            <a:r>
              <a:rPr lang="en-US" dirty="0" err="1" smtClean="0"/>
              <a:t>autoridad</a:t>
            </a:r>
            <a:r>
              <a:rPr lang="en-US" dirty="0" smtClean="0"/>
              <a:t>; las dos </a:t>
            </a:r>
            <a:r>
              <a:rPr lang="en-US" dirty="0" err="1" smtClean="0"/>
              <a:t>caras</a:t>
            </a:r>
            <a:r>
              <a:rPr lang="en-US" dirty="0" smtClean="0"/>
              <a:t> de </a:t>
            </a:r>
            <a:r>
              <a:rPr lang="en-US" dirty="0" err="1" smtClean="0"/>
              <a:t>Torvaldo</a:t>
            </a:r>
            <a:r>
              <a:rPr lang="en-US" dirty="0" smtClean="0"/>
              <a:t>.</a:t>
            </a:r>
          </a:p>
          <a:p>
            <a:r>
              <a:rPr lang="en-US" dirty="0"/>
              <a:t> </a:t>
            </a:r>
            <a:r>
              <a:rPr lang="en-US" dirty="0" smtClean="0"/>
              <a:t>              </a:t>
            </a:r>
            <a:r>
              <a:rPr lang="en-US" sz="1100" b="1" dirty="0" err="1" smtClean="0"/>
              <a:t>Videoclip</a:t>
            </a:r>
            <a:endParaRPr lang="en-US" sz="1100" b="1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934284" y="186173"/>
            <a:ext cx="97463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         PARTE I:</a:t>
            </a:r>
            <a:r>
              <a:rPr lang="en-US" i="1" dirty="0" smtClean="0"/>
              <a:t>   </a:t>
            </a:r>
            <a:r>
              <a:rPr lang="en-US" b="1" i="1" dirty="0" smtClean="0"/>
              <a:t>La </a:t>
            </a:r>
            <a:r>
              <a:rPr lang="en-US" b="1" i="1" dirty="0" err="1" smtClean="0"/>
              <a:t>Cultura</a:t>
            </a:r>
            <a:r>
              <a:rPr lang="en-US" b="1" i="1" dirty="0" smtClean="0"/>
              <a:t> Social  </a:t>
            </a:r>
            <a:r>
              <a:rPr lang="en-US" b="1" i="1" dirty="0" err="1" smtClean="0"/>
              <a:t>en</a:t>
            </a:r>
            <a:r>
              <a:rPr lang="en-US" b="1" i="1" dirty="0" smtClean="0"/>
              <a:t> el </a:t>
            </a:r>
            <a:r>
              <a:rPr lang="en-US" b="1" i="1" dirty="0" err="1" smtClean="0"/>
              <a:t>contexto</a:t>
            </a:r>
            <a:r>
              <a:rPr lang="en-US" b="1" i="1" dirty="0"/>
              <a:t> </a:t>
            </a:r>
            <a:r>
              <a:rPr lang="en-US" b="1" i="1" dirty="0" smtClean="0"/>
              <a:t>de 1879  XIX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</a:t>
            </a:r>
            <a:r>
              <a:rPr lang="en-US" b="1" dirty="0" smtClean="0"/>
              <a:t>Roles </a:t>
            </a:r>
            <a:r>
              <a:rPr lang="en-US" b="1" dirty="0" err="1" smtClean="0"/>
              <a:t>sociales</a:t>
            </a:r>
            <a:r>
              <a:rPr lang="en-US" b="1" dirty="0" smtClean="0"/>
              <a:t>: </a:t>
            </a:r>
            <a:r>
              <a:rPr lang="en-US" dirty="0" err="1" smtClean="0"/>
              <a:t>falta</a:t>
            </a:r>
            <a:r>
              <a:rPr lang="en-US" dirty="0" smtClean="0"/>
              <a:t> de derechos </a:t>
            </a:r>
            <a:r>
              <a:rPr lang="en-US" dirty="0" err="1" smtClean="0"/>
              <a:t>cívicos</a:t>
            </a:r>
            <a:r>
              <a:rPr lang="en-US" dirty="0" smtClean="0"/>
              <a:t> </a:t>
            </a:r>
            <a:r>
              <a:rPr lang="en-US" dirty="0" err="1" smtClean="0"/>
              <a:t>sobre</a:t>
            </a:r>
            <a:r>
              <a:rPr lang="en-US" dirty="0" smtClean="0"/>
              <a:t> la </a:t>
            </a:r>
            <a:r>
              <a:rPr lang="en-US" dirty="0" err="1" smtClean="0"/>
              <a:t>mujer</a:t>
            </a:r>
            <a:r>
              <a:rPr lang="en-US" dirty="0" smtClean="0"/>
              <a:t>.          </a:t>
            </a:r>
          </a:p>
          <a:p>
            <a:r>
              <a:rPr lang="en-US" dirty="0" smtClean="0"/>
              <a:t>                                 </a:t>
            </a:r>
            <a:r>
              <a:rPr lang="en-US" b="1" dirty="0" err="1" smtClean="0"/>
              <a:t>Creencias</a:t>
            </a:r>
            <a:r>
              <a:rPr lang="en-US" dirty="0" smtClean="0"/>
              <a:t>: </a:t>
            </a:r>
            <a:r>
              <a:rPr lang="en-US" dirty="0" err="1" smtClean="0"/>
              <a:t>Culto</a:t>
            </a:r>
            <a:r>
              <a:rPr lang="en-US" dirty="0" smtClean="0"/>
              <a:t> a la </a:t>
            </a:r>
            <a:r>
              <a:rPr lang="en-US" dirty="0" err="1" smtClean="0"/>
              <a:t>verdadera</a:t>
            </a:r>
            <a:r>
              <a:rPr lang="en-US" dirty="0" smtClean="0"/>
              <a:t> </a:t>
            </a:r>
            <a:r>
              <a:rPr lang="en-US" dirty="0" err="1" smtClean="0"/>
              <a:t>feminidad</a:t>
            </a:r>
            <a:r>
              <a:rPr lang="en-US" dirty="0" smtClean="0"/>
              <a:t> (</a:t>
            </a:r>
            <a:r>
              <a:rPr lang="en-US" dirty="0" err="1" smtClean="0"/>
              <a:t>mujer</a:t>
            </a:r>
            <a:r>
              <a:rPr lang="en-US" dirty="0" smtClean="0"/>
              <a:t> </a:t>
            </a:r>
            <a:r>
              <a:rPr lang="en-US" dirty="0" err="1" smtClean="0"/>
              <a:t>piadosa</a:t>
            </a:r>
            <a:r>
              <a:rPr lang="en-US" dirty="0" smtClean="0"/>
              <a:t>, </a:t>
            </a:r>
            <a:r>
              <a:rPr lang="en-US" dirty="0" err="1" smtClean="0"/>
              <a:t>sumisa</a:t>
            </a:r>
            <a:r>
              <a:rPr lang="en-US" dirty="0" smtClean="0"/>
              <a:t> 				    </a:t>
            </a:r>
            <a:r>
              <a:rPr lang="en-US" dirty="0" err="1" smtClean="0"/>
              <a:t>dedicada</a:t>
            </a:r>
            <a:r>
              <a:rPr lang="en-US" dirty="0" smtClean="0"/>
              <a:t> al </a:t>
            </a:r>
            <a:r>
              <a:rPr lang="en-US" dirty="0" err="1" smtClean="0"/>
              <a:t>hogar</a:t>
            </a:r>
            <a:r>
              <a:rPr lang="en-US" dirty="0" smtClean="0"/>
              <a:t>). </a:t>
            </a:r>
            <a:r>
              <a:rPr lang="en-US" dirty="0" err="1" smtClean="0"/>
              <a:t>Supresión</a:t>
            </a:r>
            <a:r>
              <a:rPr lang="en-US" dirty="0" smtClean="0"/>
              <a:t> </a:t>
            </a:r>
            <a:r>
              <a:rPr lang="en-US" dirty="0" err="1" smtClean="0"/>
              <a:t>Económica</a:t>
            </a:r>
            <a:r>
              <a:rPr lang="en-US" dirty="0" smtClean="0"/>
              <a:t>; </a:t>
            </a:r>
            <a:r>
              <a:rPr lang="en-US" dirty="0" err="1" smtClean="0"/>
              <a:t>Sociedad</a:t>
            </a:r>
            <a:r>
              <a:rPr lang="en-US" dirty="0" smtClean="0"/>
              <a:t> </a:t>
            </a:r>
            <a:r>
              <a:rPr lang="en-US" dirty="0" err="1" smtClean="0"/>
              <a:t>Machista</a:t>
            </a:r>
            <a:r>
              <a:rPr lang="en-US" dirty="0" smtClean="0"/>
              <a:t>; 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             </a:t>
            </a:r>
            <a:r>
              <a:rPr lang="en-US" dirty="0" err="1" smtClean="0"/>
              <a:t>Acceso</a:t>
            </a:r>
            <a:r>
              <a:rPr lang="en-US" dirty="0" smtClean="0"/>
              <a:t> </a:t>
            </a:r>
            <a:r>
              <a:rPr lang="en-US" dirty="0" err="1" smtClean="0"/>
              <a:t>limitado</a:t>
            </a:r>
            <a:r>
              <a:rPr lang="en-US" dirty="0" smtClean="0"/>
              <a:t> a la </a:t>
            </a:r>
            <a:r>
              <a:rPr lang="en-US" dirty="0" err="1" smtClean="0"/>
              <a:t>educación</a:t>
            </a:r>
            <a:r>
              <a:rPr lang="en-US" dirty="0" smtClean="0"/>
              <a:t>; </a:t>
            </a:r>
            <a:r>
              <a:rPr lang="en-US" dirty="0" err="1" smtClean="0"/>
              <a:t>Temas</a:t>
            </a:r>
            <a:r>
              <a:rPr lang="en-US" dirty="0" smtClean="0"/>
              <a:t> </a:t>
            </a:r>
            <a:r>
              <a:rPr lang="en-US" dirty="0" err="1" smtClean="0"/>
              <a:t>Tabues</a:t>
            </a:r>
            <a:r>
              <a:rPr lang="en-US" dirty="0" smtClean="0"/>
              <a:t> de la </a:t>
            </a:r>
            <a:r>
              <a:rPr lang="en-US" dirty="0" err="1"/>
              <a:t>é</a:t>
            </a:r>
            <a:r>
              <a:rPr lang="en-US" dirty="0" err="1" smtClean="0"/>
              <a:t>poca</a:t>
            </a:r>
            <a:r>
              <a:rPr lang="en-US" dirty="0" smtClean="0"/>
              <a:t>.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</a:t>
            </a:r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</a:t>
            </a:r>
          </a:p>
          <a:p>
            <a:r>
              <a:rPr lang="en-US" dirty="0" smtClean="0"/>
              <a:t>           ó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64350" y="6211669"/>
            <a:ext cx="12094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RESPUESTA </a:t>
            </a:r>
            <a:r>
              <a:rPr lang="es-ES" b="1" dirty="0" err="1" smtClean="0"/>
              <a:t>CRíTICA</a:t>
            </a:r>
            <a:r>
              <a:rPr lang="es-ES" dirty="0" smtClean="0"/>
              <a:t>: </a:t>
            </a:r>
            <a:r>
              <a:rPr lang="es-ES" i="1" dirty="0" smtClean="0"/>
              <a:t>“</a:t>
            </a:r>
            <a:r>
              <a:rPr lang="es-ES" b="1" i="1" dirty="0" smtClean="0">
                <a:solidFill>
                  <a:schemeClr val="accent2">
                    <a:lumMod val="50000"/>
                  </a:schemeClr>
                </a:solidFill>
              </a:rPr>
              <a:t>Hasta </a:t>
            </a:r>
            <a:r>
              <a:rPr lang="es-ES" b="1" i="1" dirty="0">
                <a:solidFill>
                  <a:schemeClr val="accent2">
                    <a:lumMod val="50000"/>
                  </a:schemeClr>
                </a:solidFill>
              </a:rPr>
              <a:t>que punto la experiencia de Nora refleja un </a:t>
            </a:r>
            <a:r>
              <a:rPr lang="es-ES" b="1" i="1" dirty="0" smtClean="0">
                <a:solidFill>
                  <a:schemeClr val="accent2">
                    <a:lumMod val="50000"/>
                  </a:schemeClr>
                </a:solidFill>
              </a:rPr>
              <a:t>triunfo </a:t>
            </a:r>
            <a:r>
              <a:rPr lang="es-ES" b="1" i="1" dirty="0">
                <a:solidFill>
                  <a:schemeClr val="accent2">
                    <a:lumMod val="50000"/>
                  </a:schemeClr>
                </a:solidFill>
              </a:rPr>
              <a:t>del </a:t>
            </a:r>
            <a:r>
              <a:rPr lang="es-ES" b="1" i="1" dirty="0" smtClean="0">
                <a:solidFill>
                  <a:schemeClr val="accent2">
                    <a:lumMod val="50000"/>
                  </a:schemeClr>
                </a:solidFill>
              </a:rPr>
              <a:t>feminismo o es un  							ejemplo de </a:t>
            </a:r>
            <a:r>
              <a:rPr lang="es-ES" b="1" i="1" u="sng" dirty="0" smtClean="0">
                <a:solidFill>
                  <a:schemeClr val="accent2">
                    <a:lumMod val="50000"/>
                  </a:schemeClr>
                </a:solidFill>
              </a:rPr>
              <a:t>alienación</a:t>
            </a:r>
            <a:r>
              <a:rPr lang="es-ES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s-ES" b="1" i="1" dirty="0">
                <a:solidFill>
                  <a:schemeClr val="accent2">
                    <a:lumMod val="50000"/>
                  </a:schemeClr>
                </a:solidFill>
              </a:rPr>
              <a:t>moderna</a:t>
            </a:r>
            <a:r>
              <a:rPr lang="es-ES" i="1" dirty="0" smtClean="0"/>
              <a:t>?” </a:t>
            </a:r>
            <a:r>
              <a:rPr lang="es-ES" b="1" i="1" dirty="0" smtClean="0">
                <a:solidFill>
                  <a:schemeClr val="accent2">
                    <a:lumMod val="50000"/>
                  </a:schemeClr>
                </a:solidFill>
              </a:rPr>
              <a:t>TE 2</a:t>
            </a:r>
            <a:r>
              <a:rPr lang="es-ES" i="1" dirty="0" smtClean="0"/>
              <a:t>   </a:t>
            </a:r>
            <a:r>
              <a:rPr lang="es-ES" sz="1100" b="1" i="1" dirty="0" smtClean="0">
                <a:solidFill>
                  <a:schemeClr val="accent2">
                    <a:lumMod val="50000"/>
                  </a:schemeClr>
                </a:solidFill>
              </a:rPr>
              <a:t>IB Manual 2015     </a:t>
            </a:r>
            <a:endParaRPr lang="es-ES" sz="11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25" y="612905"/>
            <a:ext cx="2923968" cy="31048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8421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91537" y="1527802"/>
            <a:ext cx="7409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   La casa de  </a:t>
            </a:r>
            <a:r>
              <a:rPr lang="en-US" b="1" i="1" dirty="0" err="1" smtClean="0">
                <a:solidFill>
                  <a:srgbClr val="FF0000"/>
                </a:solidFill>
              </a:rPr>
              <a:t>Bernardas</a:t>
            </a:r>
            <a:r>
              <a:rPr lang="en-US" b="1" i="1" dirty="0" smtClean="0">
                <a:solidFill>
                  <a:srgbClr val="FF0000"/>
                </a:solidFill>
              </a:rPr>
              <a:t> Alba 1936</a:t>
            </a:r>
            <a:r>
              <a:rPr lang="en-US" dirty="0" smtClean="0"/>
              <a:t>:  </a:t>
            </a:r>
            <a:r>
              <a:rPr lang="en-US" sz="1600" dirty="0" smtClean="0"/>
              <a:t>La </a:t>
            </a:r>
            <a:r>
              <a:rPr lang="en-US" sz="1600" dirty="0" err="1" smtClean="0"/>
              <a:t>virginidad</a:t>
            </a:r>
            <a:r>
              <a:rPr lang="en-US" sz="1600" dirty="0" smtClean="0"/>
              <a:t> de las </a:t>
            </a:r>
            <a:r>
              <a:rPr lang="en-US" sz="1600" dirty="0" err="1" smtClean="0"/>
              <a:t>mujeres</a:t>
            </a:r>
            <a:r>
              <a:rPr lang="en-US" sz="1600" dirty="0" smtClean="0"/>
              <a:t> que 	                       </a:t>
            </a:r>
            <a:r>
              <a:rPr lang="en-US" sz="1600" dirty="0" err="1" smtClean="0"/>
              <a:t>ven</a:t>
            </a:r>
            <a:r>
              <a:rPr lang="en-US" sz="1600" dirty="0" smtClean="0"/>
              <a:t> </a:t>
            </a:r>
            <a:r>
              <a:rPr lang="en-US" sz="1600" dirty="0" err="1" smtClean="0"/>
              <a:t>poco</a:t>
            </a:r>
            <a:r>
              <a:rPr lang="en-US" sz="1600" dirty="0" smtClean="0"/>
              <a:t> a </a:t>
            </a:r>
            <a:r>
              <a:rPr lang="en-US" sz="1600" dirty="0" err="1" smtClean="0"/>
              <a:t>poco</a:t>
            </a:r>
            <a:r>
              <a:rPr lang="en-US" sz="1600" dirty="0" smtClean="0"/>
              <a:t> </a:t>
            </a:r>
            <a:r>
              <a:rPr lang="en-US" sz="1600" dirty="0" err="1" smtClean="0"/>
              <a:t>marchitar</a:t>
            </a:r>
            <a:r>
              <a:rPr lang="en-US" sz="1600" dirty="0" smtClean="0"/>
              <a:t> </a:t>
            </a:r>
            <a:r>
              <a:rPr lang="en-US" sz="1600" dirty="0" err="1" smtClean="0"/>
              <a:t>su</a:t>
            </a:r>
            <a:r>
              <a:rPr lang="en-US" sz="1600" dirty="0" smtClean="0"/>
              <a:t> </a:t>
            </a:r>
            <a:r>
              <a:rPr lang="en-US" sz="1600" dirty="0" err="1" smtClean="0"/>
              <a:t>juventud</a:t>
            </a:r>
            <a:r>
              <a:rPr lang="en-US" dirty="0" smtClean="0"/>
              <a:t>. </a:t>
            </a:r>
            <a:r>
              <a:rPr lang="en-US" sz="1200" b="1" i="1" dirty="0" smtClean="0"/>
              <a:t>(Bernarda y Adela)</a:t>
            </a:r>
            <a:endParaRPr lang="en-US" sz="1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090614" y="858003"/>
            <a:ext cx="881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Bodas</a:t>
            </a:r>
            <a:r>
              <a:rPr lang="en-US" b="1" i="1" dirty="0" smtClean="0">
                <a:solidFill>
                  <a:srgbClr val="FF0000"/>
                </a:solidFill>
              </a:rPr>
              <a:t> de Sangre 1931</a:t>
            </a:r>
            <a:r>
              <a:rPr lang="en-US" dirty="0" smtClean="0"/>
              <a:t>: </a:t>
            </a:r>
            <a:r>
              <a:rPr lang="en-US" sz="1600" dirty="0" smtClean="0"/>
              <a:t>La </a:t>
            </a:r>
            <a:r>
              <a:rPr lang="en-US" sz="1600" dirty="0" err="1" smtClean="0"/>
              <a:t>tragedia</a:t>
            </a:r>
            <a:r>
              <a:rPr lang="en-US" sz="1600" dirty="0" smtClean="0"/>
              <a:t> </a:t>
            </a:r>
            <a:r>
              <a:rPr lang="en-US" sz="1600" dirty="0" err="1" smtClean="0"/>
              <a:t>nupcial</a:t>
            </a:r>
            <a:r>
              <a:rPr lang="en-US" sz="1600" dirty="0" smtClean="0"/>
              <a:t> </a:t>
            </a:r>
            <a:r>
              <a:rPr lang="en-US" sz="1200" b="1" i="1" dirty="0" smtClean="0"/>
              <a:t>(la Madre y la </a:t>
            </a:r>
            <a:r>
              <a:rPr lang="en-US" sz="1200" b="1" i="1" dirty="0" err="1" smtClean="0"/>
              <a:t>Novia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4052091" y="1205624"/>
            <a:ext cx="519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Yerma</a:t>
            </a:r>
            <a:r>
              <a:rPr lang="en-US" b="1" i="1" dirty="0" smtClean="0">
                <a:solidFill>
                  <a:srgbClr val="FF0000"/>
                </a:solidFill>
              </a:rPr>
              <a:t> 1934</a:t>
            </a:r>
            <a:r>
              <a:rPr lang="en-US" sz="1600" b="1" i="1" dirty="0" smtClean="0">
                <a:solidFill>
                  <a:srgbClr val="FF0000"/>
                </a:solidFill>
              </a:rPr>
              <a:t>:</a:t>
            </a:r>
            <a:r>
              <a:rPr lang="en-US" sz="1600" dirty="0" smtClean="0"/>
              <a:t> La </a:t>
            </a:r>
            <a:r>
              <a:rPr lang="en-US" sz="1600" dirty="0" err="1" smtClean="0"/>
              <a:t>casada</a:t>
            </a:r>
            <a:r>
              <a:rPr lang="en-US" sz="1600" dirty="0" smtClean="0"/>
              <a:t> “</a:t>
            </a:r>
            <a:r>
              <a:rPr lang="en-US" sz="1600" dirty="0" err="1" smtClean="0"/>
              <a:t>estéril</a:t>
            </a:r>
            <a:r>
              <a:rPr lang="en-US" sz="1400" dirty="0" smtClean="0"/>
              <a:t>” </a:t>
            </a:r>
            <a:r>
              <a:rPr lang="en-US" sz="1200" b="1" i="1" dirty="0" smtClean="0"/>
              <a:t>(</a:t>
            </a:r>
            <a:r>
              <a:rPr lang="en-US" sz="1200" b="1" i="1" dirty="0" err="1" smtClean="0"/>
              <a:t>Yerma</a:t>
            </a:r>
            <a:r>
              <a:rPr lang="en-US" sz="1200" b="1" i="1" dirty="0" smtClean="0"/>
              <a:t>)  </a:t>
            </a:r>
            <a:endParaRPr lang="en-US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76982" y="3120932"/>
            <a:ext cx="61500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PARTE I:  </a:t>
            </a:r>
            <a:r>
              <a:rPr lang="en-US" b="1" dirty="0" err="1" smtClean="0">
                <a:solidFill>
                  <a:srgbClr val="FF0000"/>
                </a:solidFill>
              </a:rPr>
              <a:t>Contexto</a:t>
            </a:r>
            <a:r>
              <a:rPr lang="en-US" b="1" dirty="0" smtClean="0">
                <a:solidFill>
                  <a:srgbClr val="FF0000"/>
                </a:solidFill>
              </a:rPr>
              <a:t> Cultural de la </a:t>
            </a:r>
            <a:r>
              <a:rPr lang="en-US" b="1" dirty="0" err="1">
                <a:solidFill>
                  <a:srgbClr val="FF0000"/>
                </a:solidFill>
              </a:rPr>
              <a:t>é</a:t>
            </a:r>
            <a:r>
              <a:rPr lang="en-US" b="1" dirty="0" err="1" smtClean="0">
                <a:solidFill>
                  <a:srgbClr val="FF0000"/>
                </a:solidFill>
              </a:rPr>
              <a:t>poca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  		</a:t>
            </a:r>
            <a:r>
              <a:rPr lang="en-US" dirty="0" smtClean="0"/>
              <a:t>La </a:t>
            </a:r>
            <a:r>
              <a:rPr lang="en-US" dirty="0" err="1" smtClean="0"/>
              <a:t>vida</a:t>
            </a:r>
            <a:r>
              <a:rPr lang="en-US" dirty="0" smtClean="0"/>
              <a:t> </a:t>
            </a:r>
            <a:r>
              <a:rPr lang="en-US" dirty="0" err="1" smtClean="0"/>
              <a:t>restringida</a:t>
            </a:r>
            <a:r>
              <a:rPr lang="en-US" dirty="0" smtClean="0"/>
              <a:t> de la </a:t>
            </a:r>
            <a:r>
              <a:rPr lang="en-US" dirty="0" err="1" smtClean="0"/>
              <a:t>mujer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Lo </a:t>
            </a:r>
            <a:r>
              <a:rPr lang="en-US" dirty="0" err="1" smtClean="0"/>
              <a:t>pasional</a:t>
            </a:r>
            <a:r>
              <a:rPr lang="en-US" dirty="0"/>
              <a:t> </a:t>
            </a:r>
            <a:r>
              <a:rPr lang="en-US" dirty="0" smtClean="0"/>
              <a:t>/Lo </a:t>
            </a:r>
            <a:r>
              <a:rPr lang="en-US" dirty="0" err="1" smtClean="0"/>
              <a:t>espontáneo</a:t>
            </a:r>
            <a:r>
              <a:rPr lang="en-US" dirty="0" smtClean="0"/>
              <a:t> / Lo </a:t>
            </a:r>
            <a:r>
              <a:rPr lang="en-US" dirty="0" err="1" smtClean="0"/>
              <a:t>instintivo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Derecho de la </a:t>
            </a:r>
            <a:r>
              <a:rPr lang="en-US" dirty="0" err="1" smtClean="0"/>
              <a:t>mujer</a:t>
            </a:r>
            <a:r>
              <a:rPr lang="en-US" dirty="0" smtClean="0"/>
              <a:t> / </a:t>
            </a:r>
            <a:r>
              <a:rPr lang="en-US" dirty="0" err="1" smtClean="0"/>
              <a:t>Autoridad</a:t>
            </a:r>
            <a:r>
              <a:rPr lang="en-US" dirty="0" smtClean="0"/>
              <a:t>/ Machismo.</a:t>
            </a:r>
          </a:p>
          <a:p>
            <a:r>
              <a:rPr lang="en-US" dirty="0" smtClean="0"/>
              <a:t> 		</a:t>
            </a:r>
            <a:r>
              <a:rPr lang="en-US" dirty="0" err="1" smtClean="0"/>
              <a:t>Infertilidad</a:t>
            </a:r>
            <a:r>
              <a:rPr lang="en-US" dirty="0" smtClean="0"/>
              <a:t> / </a:t>
            </a:r>
            <a:r>
              <a:rPr lang="en-US" dirty="0" err="1"/>
              <a:t>F</a:t>
            </a:r>
            <a:r>
              <a:rPr lang="en-US" dirty="0" err="1" smtClean="0"/>
              <a:t>rustración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Falta</a:t>
            </a:r>
            <a:r>
              <a:rPr lang="en-US" dirty="0" smtClean="0"/>
              <a:t> de </a:t>
            </a:r>
            <a:r>
              <a:rPr lang="en-US" dirty="0" err="1" smtClean="0"/>
              <a:t>libertad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Engaño</a:t>
            </a:r>
            <a:r>
              <a:rPr lang="en-US" dirty="0" smtClean="0"/>
              <a:t> , </a:t>
            </a:r>
            <a:r>
              <a:rPr lang="en-US" dirty="0" err="1"/>
              <a:t>C</a:t>
            </a:r>
            <a:r>
              <a:rPr lang="en-US" dirty="0" err="1" smtClean="0"/>
              <a:t>elos</a:t>
            </a:r>
            <a:r>
              <a:rPr lang="en-US" dirty="0" smtClean="0"/>
              <a:t>, </a:t>
            </a:r>
            <a:r>
              <a:rPr lang="en-US" dirty="0" err="1"/>
              <a:t>P</a:t>
            </a:r>
            <a:r>
              <a:rPr lang="en-US" dirty="0" err="1" smtClean="0"/>
              <a:t>ersecución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77174" y="4648244"/>
            <a:ext cx="73536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PARTE III: El </a:t>
            </a:r>
            <a:r>
              <a:rPr lang="en-US" b="1" dirty="0" err="1" smtClean="0">
                <a:solidFill>
                  <a:srgbClr val="FF0000"/>
                </a:solidFill>
              </a:rPr>
              <a:t>texto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en</a:t>
            </a:r>
            <a:r>
              <a:rPr lang="en-US" b="1" dirty="0" smtClean="0">
                <a:solidFill>
                  <a:srgbClr val="FF0000"/>
                </a:solidFill>
              </a:rPr>
              <a:t> el </a:t>
            </a:r>
            <a:r>
              <a:rPr lang="en-US" b="1" dirty="0" err="1" smtClean="0">
                <a:solidFill>
                  <a:srgbClr val="FF0000"/>
                </a:solidFill>
              </a:rPr>
              <a:t>contexto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histórico</a:t>
            </a:r>
            <a:r>
              <a:rPr lang="en-US" b="1" dirty="0" smtClean="0">
                <a:solidFill>
                  <a:srgbClr val="FF0000"/>
                </a:solidFill>
              </a:rPr>
              <a:t> de la </a:t>
            </a:r>
            <a:r>
              <a:rPr lang="en-US" b="1" dirty="0" err="1">
                <a:solidFill>
                  <a:srgbClr val="FF0000"/>
                </a:solidFill>
              </a:rPr>
              <a:t>é</a:t>
            </a:r>
            <a:r>
              <a:rPr lang="en-US" b="1" dirty="0" err="1" smtClean="0">
                <a:solidFill>
                  <a:srgbClr val="FF0000"/>
                </a:solidFill>
              </a:rPr>
              <a:t>poca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		  </a:t>
            </a:r>
            <a:r>
              <a:rPr lang="en-US" dirty="0" smtClean="0"/>
              <a:t>El </a:t>
            </a:r>
            <a:r>
              <a:rPr lang="en-US" dirty="0" err="1" smtClean="0"/>
              <a:t>rechazo</a:t>
            </a:r>
            <a:r>
              <a:rPr lang="en-US" dirty="0" smtClean="0"/>
              <a:t> de la </a:t>
            </a:r>
            <a:r>
              <a:rPr lang="en-US" dirty="0" err="1" smtClean="0"/>
              <a:t>sociedad</a:t>
            </a:r>
            <a:r>
              <a:rPr lang="en-US" dirty="0" smtClean="0"/>
              <a:t> </a:t>
            </a:r>
            <a:r>
              <a:rPr lang="en-US" dirty="0" err="1" smtClean="0"/>
              <a:t>represiva</a:t>
            </a:r>
            <a:r>
              <a:rPr lang="en-US" dirty="0" smtClean="0"/>
              <a:t>.</a:t>
            </a:r>
          </a:p>
          <a:p>
            <a:r>
              <a:rPr lang="en-US" dirty="0" smtClean="0"/>
              <a:t>	         El drama popular de dimension </a:t>
            </a:r>
            <a:r>
              <a:rPr lang="en-US" dirty="0" err="1" smtClean="0"/>
              <a:t>trágica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  La </a:t>
            </a:r>
            <a:r>
              <a:rPr lang="en-US" dirty="0" err="1" smtClean="0"/>
              <a:t>vida</a:t>
            </a:r>
            <a:r>
              <a:rPr lang="en-US" dirty="0" smtClean="0"/>
              <a:t> y la </a:t>
            </a:r>
            <a:r>
              <a:rPr lang="en-US" dirty="0" err="1" smtClean="0"/>
              <a:t>muerte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  </a:t>
            </a:r>
            <a:r>
              <a:rPr lang="en-US" dirty="0" err="1" smtClean="0"/>
              <a:t>Lucha</a:t>
            </a:r>
            <a:r>
              <a:rPr lang="en-US" dirty="0" smtClean="0"/>
              <a:t> contra la </a:t>
            </a:r>
            <a:r>
              <a:rPr lang="en-US" dirty="0" err="1" smtClean="0"/>
              <a:t>sociedad</a:t>
            </a:r>
            <a:r>
              <a:rPr lang="en-US" dirty="0" smtClean="0"/>
              <a:t> para </a:t>
            </a:r>
            <a:r>
              <a:rPr lang="en-US" dirty="0" err="1" smtClean="0"/>
              <a:t>lograr</a:t>
            </a:r>
            <a:r>
              <a:rPr lang="en-US" dirty="0" smtClean="0"/>
              <a:t> </a:t>
            </a:r>
            <a:r>
              <a:rPr lang="en-US" dirty="0" err="1" smtClean="0"/>
              <a:t>libertad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679" y="1022889"/>
            <a:ext cx="2550673" cy="19634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Rectangle 11"/>
          <p:cNvSpPr/>
          <p:nvPr/>
        </p:nvSpPr>
        <p:spPr>
          <a:xfrm>
            <a:off x="-117988" y="-45045"/>
            <a:ext cx="123099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Los </a:t>
            </a:r>
            <a:r>
              <a:rPr lang="en-US" sz="40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Personajes</a:t>
            </a:r>
            <a:r>
              <a:rPr lang="en-US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femeninos</a:t>
            </a:r>
            <a:r>
              <a:rPr lang="en-US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en</a:t>
            </a:r>
            <a:r>
              <a:rPr lang="en-US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el </a:t>
            </a:r>
            <a:r>
              <a:rPr lang="en-US" sz="4000" b="1" cap="none" spc="0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teatro</a:t>
            </a:r>
            <a:r>
              <a:rPr lang="en-US" sz="40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de Lorca</a:t>
            </a:r>
            <a:endParaRPr lang="en-US" sz="40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7174" y="2271271"/>
            <a:ext cx="58403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PARTE II: </a:t>
            </a:r>
            <a:r>
              <a:rPr lang="en-US" b="1" dirty="0" err="1" smtClean="0">
                <a:solidFill>
                  <a:srgbClr val="FF0000"/>
                </a:solidFill>
              </a:rPr>
              <a:t>Cultura</a:t>
            </a:r>
            <a:r>
              <a:rPr lang="en-US" b="1" dirty="0" smtClean="0">
                <a:solidFill>
                  <a:srgbClr val="FF0000"/>
                </a:solidFill>
              </a:rPr>
              <a:t> Popular</a:t>
            </a:r>
            <a:r>
              <a:rPr lang="en-US" b="1" dirty="0" smtClean="0"/>
              <a:t>: </a:t>
            </a:r>
            <a:r>
              <a:rPr lang="en-US" dirty="0" err="1" smtClean="0"/>
              <a:t>represión</a:t>
            </a:r>
            <a:r>
              <a:rPr lang="en-US" dirty="0" smtClean="0"/>
              <a:t> de la </a:t>
            </a:r>
            <a:r>
              <a:rPr lang="en-US" dirty="0" err="1" smtClean="0"/>
              <a:t>mujer</a:t>
            </a:r>
            <a:r>
              <a:rPr lang="en-US" dirty="0"/>
              <a:t>;</a:t>
            </a:r>
            <a:r>
              <a:rPr lang="en-US" dirty="0" smtClean="0"/>
              <a:t> 			honor y </a:t>
            </a:r>
            <a:r>
              <a:rPr lang="en-US" dirty="0" err="1" smtClean="0"/>
              <a:t>castidad</a:t>
            </a:r>
            <a:r>
              <a:rPr lang="en-US" dirty="0" smtClean="0"/>
              <a:t> </a:t>
            </a:r>
            <a:r>
              <a:rPr lang="en-US" dirty="0" err="1" smtClean="0"/>
              <a:t>femenina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Estereotipos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Lenguaje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símbolos</a:t>
            </a:r>
            <a:r>
              <a:rPr lang="en-US" dirty="0" smtClean="0"/>
              <a:t>: </a:t>
            </a:r>
            <a:r>
              <a:rPr lang="en-US" dirty="0" err="1" smtClean="0"/>
              <a:t>luna-agua-sangre</a:t>
            </a:r>
            <a:r>
              <a:rPr lang="en-US" dirty="0" smtClean="0"/>
              <a:t>-		</a:t>
            </a:r>
            <a:r>
              <a:rPr lang="en-US" dirty="0" err="1" smtClean="0"/>
              <a:t>caballo</a:t>
            </a:r>
            <a:r>
              <a:rPr lang="en-US" dirty="0" smtClean="0"/>
              <a:t>-</a:t>
            </a:r>
            <a:r>
              <a:rPr lang="en-US" dirty="0" err="1" smtClean="0"/>
              <a:t>hierbas</a:t>
            </a:r>
            <a:r>
              <a:rPr lang="en-US" dirty="0" smtClean="0"/>
              <a:t>-metal.</a:t>
            </a:r>
          </a:p>
          <a:p>
            <a:r>
              <a:rPr lang="en-US" dirty="0" smtClean="0"/>
              <a:t>		Cantos </a:t>
            </a:r>
            <a:r>
              <a:rPr lang="en-US" dirty="0" err="1" smtClean="0"/>
              <a:t>populares</a:t>
            </a:r>
            <a:r>
              <a:rPr lang="en-US" dirty="0" smtClean="0"/>
              <a:t> – </a:t>
            </a:r>
            <a:r>
              <a:rPr lang="en-US" dirty="0" err="1" smtClean="0"/>
              <a:t>Metáforas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Monólogos</a:t>
            </a:r>
            <a:r>
              <a:rPr lang="en-US" dirty="0" smtClean="0"/>
              <a:t> </a:t>
            </a:r>
            <a:r>
              <a:rPr lang="en-US" dirty="0" err="1" smtClean="0"/>
              <a:t>expresados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versos </a:t>
            </a:r>
            <a:r>
              <a:rPr lang="en-US" sz="1200" dirty="0" smtClean="0"/>
              <a:t>(</a:t>
            </a:r>
            <a:r>
              <a:rPr lang="en-US" sz="1200" dirty="0" err="1" smtClean="0"/>
              <a:t>Yerma</a:t>
            </a:r>
            <a:r>
              <a:rPr lang="en-US" sz="1200" dirty="0" smtClean="0"/>
              <a:t>) </a:t>
            </a:r>
            <a:r>
              <a:rPr lang="en-US" dirty="0"/>
              <a:t>y</a:t>
            </a:r>
            <a:r>
              <a:rPr lang="en-US" dirty="0" smtClean="0"/>
              <a:t>  		versos y </a:t>
            </a:r>
            <a:r>
              <a:rPr lang="en-US" dirty="0" err="1" smtClean="0"/>
              <a:t>prosa</a:t>
            </a:r>
            <a:r>
              <a:rPr lang="en-US" sz="1200" dirty="0" smtClean="0"/>
              <a:t> (</a:t>
            </a:r>
            <a:r>
              <a:rPr lang="en-US" sz="1200" dirty="0" err="1" smtClean="0"/>
              <a:t>Bodas</a:t>
            </a:r>
            <a:r>
              <a:rPr lang="en-US" sz="1200" dirty="0" smtClean="0"/>
              <a:t> de </a:t>
            </a:r>
            <a:r>
              <a:rPr lang="en-US" sz="1200" dirty="0" err="1" smtClean="0"/>
              <a:t>sangre</a:t>
            </a:r>
            <a:r>
              <a:rPr lang="en-US" sz="1200" dirty="0" smtClean="0"/>
              <a:t>).</a:t>
            </a:r>
          </a:p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560" y="6211669"/>
            <a:ext cx="12724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Respuesta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Crítica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s-ES" b="1" i="1" dirty="0" smtClean="0"/>
              <a:t>¿</a:t>
            </a:r>
            <a:r>
              <a:rPr lang="es-ES" b="1" i="1" dirty="0"/>
              <a:t>De qué manera y con cuál propósito el fuerte </a:t>
            </a:r>
            <a:r>
              <a:rPr lang="es-ES" b="1" i="1" dirty="0" smtClean="0"/>
              <a:t>impulso, </a:t>
            </a:r>
            <a:r>
              <a:rPr lang="es-ES" b="1" i="1" dirty="0"/>
              <a:t>de los personajes </a:t>
            </a:r>
            <a:r>
              <a:rPr lang="es-ES" b="1" i="1" dirty="0" smtClean="0"/>
              <a:t>femeninos </a:t>
            </a:r>
          </a:p>
          <a:p>
            <a:r>
              <a:rPr lang="es-ES" b="1" i="1" dirty="0"/>
              <a:t>	</a:t>
            </a:r>
            <a:r>
              <a:rPr lang="es-ES" b="1" i="1" dirty="0" smtClean="0"/>
              <a:t>			    de Lorca desafían  </a:t>
            </a:r>
            <a:r>
              <a:rPr lang="es-ES" b="1" i="1" dirty="0"/>
              <a:t>impetuosamente su </a:t>
            </a:r>
            <a:r>
              <a:rPr lang="es-ES" b="1" i="1" dirty="0" smtClean="0"/>
              <a:t>destino</a:t>
            </a:r>
            <a:r>
              <a:rPr lang="es-ES" b="1" i="1" dirty="0"/>
              <a:t>?</a:t>
            </a:r>
            <a:r>
              <a:rPr lang="en-US" b="1" i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TE2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49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17" y="237888"/>
            <a:ext cx="1638579" cy="18516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047" y="237888"/>
            <a:ext cx="1430116" cy="110088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72845" y="1668943"/>
            <a:ext cx="11960942" cy="565870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800" dirty="0" smtClean="0"/>
              <a:t>	</a:t>
            </a:r>
            <a:r>
              <a:rPr lang="en-US" sz="1800" dirty="0" err="1" smtClean="0"/>
              <a:t>Obras</a:t>
            </a:r>
            <a:r>
              <a:rPr lang="en-US" sz="1800" dirty="0" smtClean="0"/>
              <a:t> de </a:t>
            </a:r>
            <a:r>
              <a:rPr lang="en-US" sz="1800" dirty="0" err="1" smtClean="0"/>
              <a:t>teatro</a:t>
            </a:r>
            <a:r>
              <a:rPr lang="en-US" sz="1800" dirty="0" smtClean="0"/>
              <a:t> de  </a:t>
            </a:r>
            <a:r>
              <a:rPr lang="en-US" sz="1800" b="1" dirty="0" err="1" smtClean="0"/>
              <a:t>diferentes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períodos</a:t>
            </a:r>
            <a:r>
              <a:rPr lang="en-US" sz="1800" dirty="0" smtClean="0"/>
              <a:t>: </a:t>
            </a:r>
            <a:r>
              <a:rPr lang="en-US" sz="1800" b="1" dirty="0" smtClean="0"/>
              <a:t>CM </a:t>
            </a:r>
            <a:r>
              <a:rPr lang="en-US" sz="1800" b="1" dirty="0" err="1" smtClean="0"/>
              <a:t>s</a:t>
            </a:r>
            <a:r>
              <a:rPr lang="en-US" sz="1800" dirty="0" err="1" smtClean="0"/>
              <a:t>iglo</a:t>
            </a:r>
            <a:r>
              <a:rPr lang="en-US" sz="1800" dirty="0" smtClean="0"/>
              <a:t> XIX – </a:t>
            </a:r>
            <a:r>
              <a:rPr lang="en-US" sz="1800" b="1" dirty="0" smtClean="0"/>
              <a:t>TL</a:t>
            </a:r>
            <a:r>
              <a:rPr lang="en-US" sz="1800" dirty="0" smtClean="0"/>
              <a:t> </a:t>
            </a:r>
            <a:r>
              <a:rPr lang="en-US" sz="1800" dirty="0" err="1" smtClean="0"/>
              <a:t>siglo</a:t>
            </a:r>
            <a:r>
              <a:rPr lang="en-US" sz="1800" dirty="0" smtClean="0"/>
              <a:t> XX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	</a:t>
            </a:r>
            <a:r>
              <a:rPr lang="en-US" sz="1800" b="1" dirty="0" err="1" smtClean="0"/>
              <a:t>Espacios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Diferentes</a:t>
            </a:r>
            <a:r>
              <a:rPr lang="en-US" sz="1800" dirty="0" smtClean="0"/>
              <a:t>: </a:t>
            </a:r>
            <a:r>
              <a:rPr lang="en-US" sz="1800" i="1" dirty="0" err="1" smtClean="0"/>
              <a:t>Noruega</a:t>
            </a:r>
            <a:r>
              <a:rPr lang="en-US" sz="1800" dirty="0" smtClean="0"/>
              <a:t> (ciudad )  y   </a:t>
            </a:r>
            <a:r>
              <a:rPr lang="en-US" sz="1800" i="1" dirty="0" err="1" smtClean="0"/>
              <a:t>España</a:t>
            </a:r>
            <a:r>
              <a:rPr lang="en-US" sz="1800" dirty="0" smtClean="0"/>
              <a:t> (zona rural)</a:t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b="1" dirty="0"/>
              <a:t> </a:t>
            </a:r>
            <a:r>
              <a:rPr lang="en-US" sz="1800" b="1" dirty="0" smtClean="0"/>
              <a:t>      </a:t>
            </a:r>
            <a:r>
              <a:rPr lang="en-US" sz="1800" b="1" dirty="0" err="1" smtClean="0"/>
              <a:t>Estilo</a:t>
            </a:r>
            <a:r>
              <a:rPr lang="en-US" sz="1800" b="1" dirty="0" smtClean="0"/>
              <a:t>:</a:t>
            </a:r>
            <a:r>
              <a:rPr lang="en-US" sz="1800" dirty="0" smtClean="0"/>
              <a:t>  </a:t>
            </a:r>
            <a:r>
              <a:rPr lang="en-US" sz="1800" b="1" dirty="0" smtClean="0"/>
              <a:t>TL</a:t>
            </a:r>
            <a:r>
              <a:rPr lang="en-US" sz="1800" dirty="0" smtClean="0"/>
              <a:t>  drama/</a:t>
            </a:r>
            <a:r>
              <a:rPr lang="en-US" sz="1800" dirty="0" err="1" smtClean="0"/>
              <a:t>tragedia</a:t>
            </a:r>
            <a:r>
              <a:rPr lang="en-US" sz="1800" dirty="0" smtClean="0"/>
              <a:t> – </a:t>
            </a:r>
            <a:r>
              <a:rPr lang="en-US" sz="1800" b="1" dirty="0" smtClean="0"/>
              <a:t>CM</a:t>
            </a:r>
            <a:r>
              <a:rPr lang="en-US" sz="1800" dirty="0" smtClean="0"/>
              <a:t>:  </a:t>
            </a:r>
            <a:r>
              <a:rPr lang="en-US" sz="1800" dirty="0" err="1" smtClean="0"/>
              <a:t>Obra</a:t>
            </a:r>
            <a:r>
              <a:rPr lang="en-US" sz="1800" dirty="0" smtClean="0"/>
              <a:t> </a:t>
            </a:r>
            <a:r>
              <a:rPr lang="en-US" sz="1800" dirty="0" err="1" smtClean="0"/>
              <a:t>Realista</a:t>
            </a:r>
            <a:r>
              <a:rPr lang="en-US" sz="1800" dirty="0" smtClean="0"/>
              <a:t>- </a:t>
            </a:r>
            <a:r>
              <a:rPr lang="en-US" sz="1800" dirty="0" err="1" smtClean="0"/>
              <a:t>Realismo</a:t>
            </a:r>
            <a:r>
              <a:rPr lang="en-US" sz="1800" dirty="0" smtClean="0"/>
              <a:t> social</a:t>
            </a:r>
            <a:br>
              <a:rPr lang="en-US" sz="1800" dirty="0" smtClean="0"/>
            </a:br>
            <a:r>
              <a:rPr lang="en-US" sz="1800" dirty="0" smtClean="0"/>
              <a:t>    </a:t>
            </a:r>
            <a:br>
              <a:rPr lang="en-US" sz="1800" dirty="0" smtClean="0"/>
            </a:br>
            <a:r>
              <a:rPr lang="en-US" sz="1800" dirty="0" smtClean="0"/>
              <a:t>       </a:t>
            </a:r>
            <a:r>
              <a:rPr lang="en-US" sz="1800" b="1" dirty="0" smtClean="0"/>
              <a:t>TEXTO TEATRAL</a:t>
            </a:r>
            <a:r>
              <a:rPr lang="en-US" sz="1800" dirty="0" smtClean="0"/>
              <a:t>:        </a:t>
            </a:r>
            <a:r>
              <a:rPr lang="en-US" sz="1800" dirty="0" err="1" smtClean="0"/>
              <a:t>los</a:t>
            </a:r>
            <a:r>
              <a:rPr lang="en-US" sz="1800" dirty="0" smtClean="0"/>
              <a:t> </a:t>
            </a:r>
            <a:r>
              <a:rPr lang="en-US" sz="1800" dirty="0" err="1" smtClean="0"/>
              <a:t>personajes</a:t>
            </a:r>
            <a:r>
              <a:rPr lang="en-US" sz="1800" dirty="0" smtClean="0"/>
              <a:t> </a:t>
            </a:r>
            <a:r>
              <a:rPr lang="en-US" sz="1800" dirty="0" err="1" smtClean="0"/>
              <a:t>nos</a:t>
            </a:r>
            <a:r>
              <a:rPr lang="en-US" sz="1800" dirty="0" smtClean="0"/>
              <a:t> van </a:t>
            </a:r>
            <a:r>
              <a:rPr lang="en-US" sz="1800" dirty="0" err="1" smtClean="0"/>
              <a:t>contando</a:t>
            </a:r>
            <a:r>
              <a:rPr lang="en-US" sz="1800" dirty="0" smtClean="0"/>
              <a:t> </a:t>
            </a:r>
            <a:r>
              <a:rPr lang="en-US" sz="1800" dirty="0" err="1" smtClean="0"/>
              <a:t>su</a:t>
            </a:r>
            <a:r>
              <a:rPr lang="en-US" sz="1800" dirty="0" smtClean="0"/>
              <a:t> </a:t>
            </a:r>
            <a:r>
              <a:rPr lang="en-US" sz="1800" dirty="0" err="1" smtClean="0"/>
              <a:t>historia</a:t>
            </a:r>
            <a:r>
              <a:rPr lang="en-US" sz="1800" dirty="0" smtClean="0"/>
              <a:t> a </a:t>
            </a:r>
            <a:r>
              <a:rPr lang="en-US" sz="1800" dirty="0" err="1" smtClean="0"/>
              <a:t>través</a:t>
            </a:r>
            <a:r>
              <a:rPr lang="en-US" sz="1800" dirty="0" smtClean="0"/>
              <a:t> del </a:t>
            </a:r>
            <a:r>
              <a:rPr lang="en-US" sz="1800" dirty="0" err="1" smtClean="0"/>
              <a:t>diálogo</a:t>
            </a:r>
            <a:r>
              <a:rPr lang="en-US" sz="1800" dirty="0" smtClean="0"/>
              <a:t>/</a:t>
            </a:r>
            <a:r>
              <a:rPr lang="en-US" sz="1800" dirty="0" err="1" smtClean="0"/>
              <a:t>prosa</a:t>
            </a:r>
            <a:r>
              <a:rPr lang="en-US" sz="1800" dirty="0" smtClean="0"/>
              <a:t>/verso</a:t>
            </a:r>
            <a:br>
              <a:rPr lang="en-US" sz="1800" dirty="0" smtClean="0"/>
            </a:br>
            <a:r>
              <a:rPr lang="en-US" sz="1800" dirty="0" smtClean="0"/>
              <a:t>       </a:t>
            </a:r>
            <a:r>
              <a:rPr lang="en-US" sz="1800" b="1" dirty="0" smtClean="0"/>
              <a:t>TEXTO NARRATIVO</a:t>
            </a:r>
            <a:r>
              <a:rPr lang="en-US" sz="1800" dirty="0" smtClean="0"/>
              <a:t>: el </a:t>
            </a:r>
            <a:r>
              <a:rPr lang="en-US" sz="1800" dirty="0" err="1" smtClean="0"/>
              <a:t>narrador</a:t>
            </a:r>
            <a:r>
              <a:rPr lang="en-US" sz="1800" dirty="0" smtClean="0"/>
              <a:t>  </a:t>
            </a:r>
            <a:r>
              <a:rPr lang="en-US" sz="1800" dirty="0" err="1" smtClean="0"/>
              <a:t>nos</a:t>
            </a:r>
            <a:r>
              <a:rPr lang="en-US" sz="1800" dirty="0" smtClean="0"/>
              <a:t> </a:t>
            </a:r>
            <a:r>
              <a:rPr lang="en-US" sz="1800" dirty="0" err="1" smtClean="0"/>
              <a:t>guía</a:t>
            </a:r>
            <a:r>
              <a:rPr lang="en-US" sz="1800" dirty="0" smtClean="0"/>
              <a:t> a </a:t>
            </a:r>
            <a:r>
              <a:rPr lang="en-US" sz="1800" dirty="0" err="1" smtClean="0"/>
              <a:t>través</a:t>
            </a:r>
            <a:r>
              <a:rPr lang="en-US" sz="1800" dirty="0" smtClean="0"/>
              <a:t> de la </a:t>
            </a:r>
            <a:r>
              <a:rPr lang="en-US" sz="1800" dirty="0" err="1" smtClean="0"/>
              <a:t>historia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	</a:t>
            </a:r>
            <a:r>
              <a:rPr lang="en-US" sz="1800" b="1" dirty="0" smtClean="0"/>
              <a:t>TEMA: CM: *</a:t>
            </a:r>
            <a:r>
              <a:rPr lang="en-US" sz="1800" dirty="0" smtClean="0"/>
              <a:t> </a:t>
            </a:r>
            <a:r>
              <a:rPr lang="es-ES" sz="1800" dirty="0" smtClean="0"/>
              <a:t>El desenlace de la obra viene dado por la búsqueda de Nora hacia su identidad que trae 	 	            	      como consecuencia el </a:t>
            </a:r>
            <a:r>
              <a:rPr lang="es-ES" sz="1800" b="1" u="sng" dirty="0" smtClean="0"/>
              <a:t>abandono de su marido y lo que es más importante, el de los</a:t>
            </a:r>
            <a:r>
              <a:rPr lang="es-ES" sz="1800" b="1" dirty="0" smtClean="0"/>
              <a:t> 					      </a:t>
            </a:r>
            <a:r>
              <a:rPr lang="es-ES" sz="1800" b="1" u="sng" dirty="0" smtClean="0"/>
              <a:t>hijos. </a:t>
            </a:r>
          </a:p>
          <a:p>
            <a:r>
              <a:rPr lang="es-ES" sz="1800" dirty="0"/>
              <a:t> </a:t>
            </a:r>
            <a:r>
              <a:rPr lang="es-ES" sz="1800" dirty="0" smtClean="0"/>
              <a:t>                   	    * La obra tiene </a:t>
            </a:r>
            <a:r>
              <a:rPr lang="es-ES" sz="1800" b="1" u="sng" dirty="0" smtClean="0"/>
              <a:t>final abierto</a:t>
            </a:r>
            <a:r>
              <a:rPr lang="es-ES" sz="1800" dirty="0" smtClean="0"/>
              <a:t>. El sentido de este final hace hincapié en el problema de la  		            	       		       justicia social de aquella época, mostrando </a:t>
            </a:r>
            <a:r>
              <a:rPr lang="es-ES" sz="1800" b="1" u="sng" dirty="0" smtClean="0"/>
              <a:t>rebeldía </a:t>
            </a:r>
            <a:r>
              <a:rPr lang="es-ES" sz="1800" u="sng" dirty="0" smtClean="0"/>
              <a:t>f</a:t>
            </a:r>
            <a:r>
              <a:rPr lang="es-ES" sz="1800" dirty="0" smtClean="0"/>
              <a:t>rente a ello, y </a:t>
            </a:r>
            <a:r>
              <a:rPr lang="es-ES" sz="1800" b="1" u="sng" dirty="0" smtClean="0"/>
              <a:t>no el escándalo moral 	</a:t>
            </a:r>
            <a:r>
              <a:rPr lang="es-ES" sz="1800" b="1" dirty="0" smtClean="0"/>
              <a:t>			       </a:t>
            </a:r>
            <a:r>
              <a:rPr lang="es-ES" sz="1800" b="1" u="sng" dirty="0" smtClean="0"/>
              <a:t>que </a:t>
            </a:r>
            <a:r>
              <a:rPr lang="es-ES" sz="1800" b="1" dirty="0" smtClean="0"/>
              <a:t>provocó.</a:t>
            </a:r>
          </a:p>
          <a:p>
            <a:endParaRPr lang="es-ES" sz="1800" dirty="0" smtClean="0"/>
          </a:p>
          <a:p>
            <a:r>
              <a:rPr lang="es-ES" sz="1800" b="1" dirty="0"/>
              <a:t> </a:t>
            </a:r>
            <a:r>
              <a:rPr lang="es-ES" sz="1800" b="1" dirty="0" smtClean="0"/>
              <a:t>            	    TL</a:t>
            </a:r>
            <a:r>
              <a:rPr lang="es-ES" sz="1800" dirty="0" smtClean="0"/>
              <a:t>:    *  </a:t>
            </a:r>
            <a:r>
              <a:rPr lang="es-ES" sz="1800" dirty="0"/>
              <a:t>Drama Rural. </a:t>
            </a:r>
            <a:endParaRPr lang="es-ES" sz="1800" dirty="0" smtClean="0"/>
          </a:p>
          <a:p>
            <a:r>
              <a:rPr lang="es-ES" sz="1800" dirty="0"/>
              <a:t>	</a:t>
            </a:r>
            <a:r>
              <a:rPr lang="es-ES" sz="1800" dirty="0" smtClean="0"/>
              <a:t>           	    *La </a:t>
            </a:r>
            <a:r>
              <a:rPr lang="es-ES" sz="1800" dirty="0"/>
              <a:t>interacción problemática de los </a:t>
            </a:r>
            <a:r>
              <a:rPr lang="es-ES" sz="1800" dirty="0" smtClean="0"/>
              <a:t>géneros</a:t>
            </a:r>
            <a:r>
              <a:rPr lang="es-ES" sz="1800" dirty="0"/>
              <a:t>. </a:t>
            </a:r>
            <a:endParaRPr lang="es-ES" sz="1800" dirty="0" smtClean="0"/>
          </a:p>
          <a:p>
            <a:r>
              <a:rPr lang="es-ES" sz="1800" dirty="0"/>
              <a:t>	</a:t>
            </a:r>
            <a:r>
              <a:rPr lang="es-ES" sz="1800" dirty="0" smtClean="0"/>
              <a:t>	    	    * En </a:t>
            </a:r>
            <a:r>
              <a:rPr lang="es-ES" sz="1800" dirty="0"/>
              <a:t>las tres tragedias de Lorca, </a:t>
            </a:r>
            <a:r>
              <a:rPr lang="es-ES" sz="1800" dirty="0" smtClean="0"/>
              <a:t>quedan </a:t>
            </a:r>
            <a:r>
              <a:rPr lang="es-ES" sz="1800" dirty="0"/>
              <a:t>siempre como </a:t>
            </a:r>
            <a:r>
              <a:rPr lang="es-ES" sz="1800" b="1" u="sng" dirty="0"/>
              <a:t>superviviente las viudas vestidas de </a:t>
            </a:r>
            <a:r>
              <a:rPr lang="es-ES" sz="1800" b="1" u="sng" dirty="0" smtClean="0"/>
              <a:t>	</a:t>
            </a:r>
            <a:r>
              <a:rPr lang="es-ES" sz="1800" b="1" dirty="0" smtClean="0"/>
              <a:t>			       </a:t>
            </a:r>
            <a:r>
              <a:rPr lang="es-ES" sz="1800" b="1" u="sng" dirty="0" smtClean="0"/>
              <a:t>negro (muerte</a:t>
            </a:r>
            <a:r>
              <a:rPr lang="es-ES" sz="1800" b="1" u="sng" dirty="0"/>
              <a:t>). </a:t>
            </a:r>
            <a:endParaRPr lang="es-ES" sz="1800" b="1" u="sng" dirty="0" smtClean="0"/>
          </a:p>
          <a:p>
            <a:r>
              <a:rPr lang="es-ES" sz="1800" dirty="0"/>
              <a:t>	</a:t>
            </a:r>
            <a:r>
              <a:rPr lang="es-ES" sz="1800" dirty="0" smtClean="0"/>
              <a:t>	    	    * </a:t>
            </a:r>
            <a:r>
              <a:rPr lang="es-ES" sz="1800" b="1" u="sng" dirty="0" smtClean="0"/>
              <a:t>Amor </a:t>
            </a:r>
            <a:r>
              <a:rPr lang="es-ES" sz="1800" b="1" u="sng" dirty="0"/>
              <a:t>y </a:t>
            </a:r>
            <a:r>
              <a:rPr lang="es-ES" sz="1800" b="1" u="sng" dirty="0" smtClean="0"/>
              <a:t>Libertad </a:t>
            </a:r>
            <a:r>
              <a:rPr lang="es-ES" sz="1800" dirty="0" smtClean="0"/>
              <a:t>son ideas </a:t>
            </a:r>
            <a:r>
              <a:rPr lang="es-ES" sz="1800" dirty="0"/>
              <a:t>trascendentales, </a:t>
            </a:r>
            <a:r>
              <a:rPr lang="es-ES" sz="1800" dirty="0" smtClean="0"/>
              <a:t>presentadas </a:t>
            </a:r>
            <a:r>
              <a:rPr lang="es-ES" sz="1800" dirty="0"/>
              <a:t>en </a:t>
            </a:r>
            <a:r>
              <a:rPr lang="es-ES" sz="1800" dirty="0" smtClean="0"/>
              <a:t>la acción de los personajes 			                      principales (mujeres) que lucha </a:t>
            </a:r>
            <a:r>
              <a:rPr lang="es-ES" sz="1800" b="1" u="sng" dirty="0"/>
              <a:t>utópicamente</a:t>
            </a:r>
            <a:r>
              <a:rPr lang="es-ES" sz="1800" dirty="0"/>
              <a:t> por </a:t>
            </a:r>
            <a:r>
              <a:rPr lang="es-ES" sz="1800" dirty="0" smtClean="0"/>
              <a:t>ellas.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3835317" y="188163"/>
            <a:ext cx="5102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   </a:t>
            </a:r>
            <a:r>
              <a:rPr lang="en-US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ANÁLISIS COMPARATIVO</a:t>
            </a:r>
          </a:p>
          <a:p>
            <a:endParaRPr lang="en-US" sz="2400" b="1" dirty="0" smtClean="0"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2400" b="1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PRUEBA 2: ENSAYO 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(</a:t>
            </a:r>
            <a:r>
              <a:rPr lang="en-US" sz="1400" dirty="0" err="1" smtClean="0">
                <a:latin typeface="Andalus" panose="02020603050405020304" pitchFamily="18" charset="-78"/>
                <a:cs typeface="Andalus" panose="02020603050405020304" pitchFamily="18" charset="-78"/>
              </a:rPr>
              <a:t>Evaluación</a:t>
            </a:r>
            <a:r>
              <a:rPr lang="en-US" sz="1400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Externa)</a:t>
            </a:r>
            <a:endParaRPr lang="en-US" sz="11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981945" y="530942"/>
            <a:ext cx="271371" cy="4129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819" y="1007567"/>
            <a:ext cx="10236251" cy="565870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	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" y="272725"/>
            <a:ext cx="11985523" cy="60370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Georgia" panose="02040502050405020303" pitchFamily="18" charset="0"/>
                <a:cs typeface="Andalus" panose="02020603050405020304" pitchFamily="18" charset="-78"/>
              </a:rPr>
              <a:t>PRUEBA 2: ENSAYO</a:t>
            </a:r>
          </a:p>
          <a:p>
            <a:pPr marL="0" indent="0">
              <a:buNone/>
            </a:pPr>
            <a:endParaRPr lang="en-US" sz="2400" dirty="0" smtClean="0">
              <a:latin typeface="Georgia" panose="02040502050405020303" pitchFamily="18" charset="0"/>
              <a:cs typeface="Andalus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     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Muchas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las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acciones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y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reacciones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personajes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una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literaria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, se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puede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justificar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por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el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contexto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ideológico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y social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que se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plantea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su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existencia</a:t>
            </a:r>
            <a:r>
              <a:rPr lang="en-US" sz="2000" dirty="0" smtClean="0">
                <a:latin typeface="Georgia" panose="02040502050405020303" pitchFamily="18" charset="0"/>
                <a:cs typeface="Andalus" panose="02020603050405020304" pitchFamily="18" charset="-78"/>
              </a:rPr>
              <a:t>.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Justifique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su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opinión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sobre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idea,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haciendo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alusión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a dos de las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estudiadas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clase</a:t>
            </a:r>
            <a:r>
              <a:rPr lang="en-US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</a:t>
            </a:r>
            <a:endParaRPr lang="en-US" sz="2000" b="1" dirty="0" smtClean="0">
              <a:latin typeface="Georgia" panose="02040502050405020303" pitchFamily="18" charset="0"/>
              <a:cs typeface="Andalus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   </a:t>
            </a:r>
            <a:r>
              <a:rPr lang="es-E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¿</a:t>
            </a:r>
            <a:r>
              <a:rPr lang="es-ES" i="1" dirty="0">
                <a:latin typeface="Georgia" panose="02040502050405020303" pitchFamily="18" charset="0"/>
                <a:cs typeface="Andalus" panose="02020603050405020304" pitchFamily="18" charset="-78"/>
              </a:rPr>
              <a:t>Qué opina sobre la afirmación de que el significado de un texto es fijo y no cambia con el paso </a:t>
            </a:r>
            <a:r>
              <a:rPr lang="es-E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del tiempo? </a:t>
            </a:r>
            <a:r>
              <a:rPr lang="es-E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De su respuesta basada en dos obras estudiadas en clase</a:t>
            </a:r>
            <a:r>
              <a:rPr lang="es-ES" sz="16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</a:t>
            </a:r>
            <a:endParaRPr lang="en-US" sz="1600" b="1" dirty="0" smtClean="0">
              <a:latin typeface="Georgia" panose="02040502050405020303" pitchFamily="18" charset="0"/>
              <a:cs typeface="Andalus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  La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desigualdad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género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se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percibe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veces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como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tema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fundamental o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secundario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muchas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literarias</a:t>
            </a:r>
            <a:r>
              <a:rPr lang="en-US" sz="20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Explique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a la hora de interpreter el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tema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haciendo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referencia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, al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menos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, a dos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estudiadas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clase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</a:t>
            </a:r>
            <a:endParaRPr lang="en-US" sz="1600" b="1" dirty="0" smtClean="0">
              <a:latin typeface="Georgia" panose="02040502050405020303" pitchFamily="18" charset="0"/>
              <a:cs typeface="Andalus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  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La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injusticia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uno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grandes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tema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la literature. Cree que ese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concepto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injusticia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cambia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dependiendo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del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momento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que se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ubica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la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? 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Analice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pregunta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haciendo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referencia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a dos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estudiadas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clase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</a:t>
            </a:r>
            <a:endParaRPr lang="en-US" sz="2000" b="1" dirty="0" smtClean="0">
              <a:latin typeface="Georgia" panose="02040502050405020303" pitchFamily="18" charset="0"/>
              <a:cs typeface="Andalus" panose="02020603050405020304" pitchFamily="18" charset="-7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 </a:t>
            </a:r>
            <a:r>
              <a:rPr lang="es-E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¿</a:t>
            </a:r>
            <a:r>
              <a:rPr lang="es-ES" i="1" dirty="0">
                <a:latin typeface="Georgia" panose="02040502050405020303" pitchFamily="18" charset="0"/>
                <a:cs typeface="Andalus" panose="02020603050405020304" pitchFamily="18" charset="-78"/>
              </a:rPr>
              <a:t>Con qué finalidad a veces los autores deciden no seguir un orden cronológico en la presentación </a:t>
            </a:r>
            <a:r>
              <a:rPr lang="es-E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de los </a:t>
            </a:r>
            <a:r>
              <a:rPr lang="es-ES" i="1" dirty="0">
                <a:latin typeface="Georgia" panose="02040502050405020303" pitchFamily="18" charset="0"/>
                <a:cs typeface="Andalus" panose="02020603050405020304" pitchFamily="18" charset="-78"/>
              </a:rPr>
              <a:t>hechos en sus obras literarias</a:t>
            </a:r>
            <a:r>
              <a:rPr lang="es-E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?</a:t>
            </a:r>
            <a:r>
              <a:rPr lang="en-US" i="1" dirty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Base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su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respuesta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dos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estudiadas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clase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      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que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medida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reflejan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con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exactitud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personajes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literarios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masculinos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y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femeninos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el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papel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los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hombres y la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mujeres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de la </a:t>
            </a:r>
            <a:r>
              <a:rPr lang="en-US" i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sociedad</a:t>
            </a:r>
            <a:r>
              <a:rPr lang="en-US" i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?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Interprete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basado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dos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obras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estudiadas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en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400" b="1" dirty="0" err="1" smtClean="0">
                <a:latin typeface="Georgia" panose="02040502050405020303" pitchFamily="18" charset="0"/>
                <a:cs typeface="Andalus" panose="02020603050405020304" pitchFamily="18" charset="-78"/>
              </a:rPr>
              <a:t>clase</a:t>
            </a:r>
            <a:r>
              <a:rPr lang="en-US" sz="14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.  </a:t>
            </a:r>
          </a:p>
          <a:p>
            <a:pPr marL="0" indent="0">
              <a:buNone/>
            </a:pPr>
            <a:r>
              <a:rPr lang="en-US" sz="16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 </a:t>
            </a:r>
            <a:r>
              <a:rPr lang="en-US" sz="1100" b="1" dirty="0" smtClean="0">
                <a:latin typeface="Georgia" panose="02040502050405020303" pitchFamily="18" charset="0"/>
                <a:cs typeface="Andalus" panose="02020603050405020304" pitchFamily="18" charset="-78"/>
              </a:rPr>
              <a:t>(IB Manual 2015)</a:t>
            </a:r>
            <a:endParaRPr lang="en-US" sz="1100" b="1" dirty="0">
              <a:latin typeface="Georgia" panose="02040502050405020303" pitchFamily="18" charset="0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890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2670" y="1828800"/>
            <a:ext cx="9866672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PARTE IV</a:t>
            </a:r>
            <a:r>
              <a:rPr lang="en-US" sz="2400" dirty="0" smtClean="0">
                <a:latin typeface="Georgia" panose="02040502050405020303" pitchFamily="18" charset="0"/>
              </a:rPr>
              <a:t>:  </a:t>
            </a:r>
            <a:r>
              <a:rPr lang="en-US" sz="2400" b="1" dirty="0" smtClean="0"/>
              <a:t>IOC’s</a:t>
            </a:r>
            <a:r>
              <a:rPr lang="en-US" sz="2400" dirty="0" smtClean="0">
                <a:latin typeface="Georgia" panose="02040502050405020303" pitchFamily="18" charset="0"/>
              </a:rPr>
              <a:t>   </a:t>
            </a:r>
            <a:r>
              <a:rPr lang="en-US" sz="1400" dirty="0" smtClean="0">
                <a:latin typeface="Georgia" panose="02040502050405020303" pitchFamily="18" charset="0"/>
              </a:rPr>
              <a:t>(3 PLA)</a:t>
            </a:r>
          </a:p>
          <a:p>
            <a:endParaRPr lang="en-US" sz="2400" dirty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r>
              <a:rPr lang="en-US" sz="2400" i="1" dirty="0" smtClean="0">
                <a:latin typeface="Georgia" panose="02040502050405020303" pitchFamily="18" charset="0"/>
              </a:rPr>
              <a:t> </a:t>
            </a:r>
            <a:r>
              <a:rPr lang="en-US" sz="2400" i="1" dirty="0" err="1" smtClean="0">
                <a:latin typeface="Georgia" panose="02040502050405020303" pitchFamily="18" charset="0"/>
              </a:rPr>
              <a:t>Selección</a:t>
            </a:r>
            <a:r>
              <a:rPr lang="en-US" sz="2400" i="1" dirty="0" smtClean="0">
                <a:latin typeface="Georgia" panose="02040502050405020303" pitchFamily="18" charset="0"/>
              </a:rPr>
              <a:t> de </a:t>
            </a:r>
            <a:r>
              <a:rPr lang="en-US" sz="2400" i="1" dirty="0" err="1" smtClean="0">
                <a:latin typeface="Georgia" panose="02040502050405020303" pitchFamily="18" charset="0"/>
              </a:rPr>
              <a:t>Poemas</a:t>
            </a:r>
            <a:r>
              <a:rPr lang="en-US" sz="2400" i="1" dirty="0" smtClean="0">
                <a:latin typeface="Georgia" panose="02040502050405020303" pitchFamily="18" charset="0"/>
              </a:rPr>
              <a:t>;  </a:t>
            </a:r>
            <a:r>
              <a:rPr lang="en-US" sz="1600" dirty="0" smtClean="0">
                <a:latin typeface="Georgia" panose="02040502050405020303" pitchFamily="18" charset="0"/>
              </a:rPr>
              <a:t>(PLA) Mario Benedetti</a:t>
            </a:r>
          </a:p>
          <a:p>
            <a:endParaRPr lang="en-US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en-US" dirty="0">
              <a:latin typeface="Georgia" panose="02040502050405020303" pitchFamily="18" charset="0"/>
            </a:endParaRPr>
          </a:p>
          <a:p>
            <a:r>
              <a:rPr lang="en-US" sz="2400" dirty="0" smtClean="0">
                <a:latin typeface="Georgia" panose="02040502050405020303" pitchFamily="18" charset="0"/>
              </a:rPr>
              <a:t>2) “</a:t>
            </a:r>
            <a:r>
              <a:rPr lang="en-US" sz="2400" i="1" dirty="0" smtClean="0">
                <a:latin typeface="Georgia" panose="02040502050405020303" pitchFamily="18" charset="0"/>
              </a:rPr>
              <a:t>Nada</a:t>
            </a:r>
            <a:r>
              <a:rPr lang="en-US" sz="2400" dirty="0" smtClean="0">
                <a:latin typeface="Georgia" panose="02040502050405020303" pitchFamily="18" charset="0"/>
              </a:rPr>
              <a:t>”; </a:t>
            </a:r>
            <a:r>
              <a:rPr lang="en-US" sz="1600" dirty="0" smtClean="0">
                <a:latin typeface="Georgia" panose="02040502050405020303" pitchFamily="18" charset="0"/>
              </a:rPr>
              <a:t>(PLA)  Carmen </a:t>
            </a:r>
            <a:r>
              <a:rPr lang="en-US" sz="1600" dirty="0" err="1" smtClean="0">
                <a:latin typeface="Georgia" panose="02040502050405020303" pitchFamily="18" charset="0"/>
              </a:rPr>
              <a:t>Laforet</a:t>
            </a:r>
            <a:endParaRPr lang="en-US" sz="1600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en-US" sz="2000" dirty="0">
              <a:latin typeface="Georgia" panose="02040502050405020303" pitchFamily="18" charset="0"/>
            </a:endParaRPr>
          </a:p>
          <a:p>
            <a:r>
              <a:rPr lang="en-US" sz="2400" dirty="0" smtClean="0">
                <a:latin typeface="Georgia" panose="02040502050405020303" pitchFamily="18" charset="0"/>
              </a:rPr>
              <a:t>3) “</a:t>
            </a:r>
            <a:r>
              <a:rPr lang="en-US" sz="2400" i="1" dirty="0" smtClean="0">
                <a:latin typeface="Georgia" panose="02040502050405020303" pitchFamily="18" charset="0"/>
              </a:rPr>
              <a:t>Como </a:t>
            </a:r>
            <a:r>
              <a:rPr lang="en-US" sz="2400" i="1" dirty="0" err="1" smtClean="0">
                <a:latin typeface="Georgia" panose="02040502050405020303" pitchFamily="18" charset="0"/>
              </a:rPr>
              <a:t>agua</a:t>
            </a:r>
            <a:r>
              <a:rPr lang="en-US" sz="2400" i="1" dirty="0" smtClean="0">
                <a:latin typeface="Georgia" panose="02040502050405020303" pitchFamily="18" charset="0"/>
              </a:rPr>
              <a:t> para chocolate</a:t>
            </a:r>
            <a:r>
              <a:rPr lang="en-US" sz="2400" dirty="0" smtClean="0">
                <a:latin typeface="Georgia" panose="02040502050405020303" pitchFamily="18" charset="0"/>
              </a:rPr>
              <a:t>”;  </a:t>
            </a:r>
            <a:r>
              <a:rPr lang="en-US" sz="1600" dirty="0" smtClean="0">
                <a:latin typeface="Georgia" panose="02040502050405020303" pitchFamily="18" charset="0"/>
              </a:rPr>
              <a:t>(PLA)  Laura Esquivel</a:t>
            </a:r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sz="2400" dirty="0">
                <a:latin typeface="Georgia" panose="02040502050405020303" pitchFamily="18" charset="0"/>
              </a:rPr>
              <a:t> </a:t>
            </a:r>
            <a:r>
              <a:rPr lang="en-US" sz="2400" dirty="0" smtClean="0">
                <a:latin typeface="Georgia" panose="02040502050405020303" pitchFamily="18" charset="0"/>
              </a:rPr>
              <a:t>   					</a:t>
            </a:r>
          </a:p>
          <a:p>
            <a:r>
              <a:rPr lang="en-US" sz="2400" dirty="0">
                <a:latin typeface="Georgia" panose="02040502050405020303" pitchFamily="18" charset="0"/>
              </a:rPr>
              <a:t>	</a:t>
            </a:r>
            <a:r>
              <a:rPr lang="en-US" sz="2400" dirty="0" smtClean="0">
                <a:latin typeface="Georgia" panose="02040502050405020303" pitchFamily="18" charset="0"/>
              </a:rPr>
              <a:t>						y / o</a:t>
            </a:r>
          </a:p>
          <a:p>
            <a:endParaRPr lang="en-US" sz="2400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en-US" sz="2400" dirty="0">
              <a:latin typeface="Georgia" panose="02040502050405020303" pitchFamily="18" charset="0"/>
            </a:endParaRPr>
          </a:p>
          <a:p>
            <a:r>
              <a:rPr lang="en-US" sz="2400" dirty="0" smtClean="0">
                <a:latin typeface="Georgia" panose="02040502050405020303" pitchFamily="18" charset="0"/>
              </a:rPr>
              <a:t>4) “</a:t>
            </a:r>
            <a:r>
              <a:rPr lang="en-US" sz="2400" i="1" dirty="0" err="1" smtClean="0">
                <a:latin typeface="Georgia" panose="02040502050405020303" pitchFamily="18" charset="0"/>
              </a:rPr>
              <a:t>Crónica</a:t>
            </a:r>
            <a:r>
              <a:rPr lang="en-US" sz="2400" i="1" dirty="0" smtClean="0">
                <a:latin typeface="Georgia" panose="02040502050405020303" pitchFamily="18" charset="0"/>
              </a:rPr>
              <a:t> de </a:t>
            </a:r>
            <a:r>
              <a:rPr lang="en-US" sz="2400" i="1" dirty="0" err="1" smtClean="0">
                <a:latin typeface="Georgia" panose="02040502050405020303" pitchFamily="18" charset="0"/>
              </a:rPr>
              <a:t>una</a:t>
            </a:r>
            <a:r>
              <a:rPr lang="en-US" sz="2400" i="1" dirty="0" smtClean="0">
                <a:latin typeface="Georgia" panose="02040502050405020303" pitchFamily="18" charset="0"/>
              </a:rPr>
              <a:t> </a:t>
            </a:r>
            <a:r>
              <a:rPr lang="en-US" sz="2400" i="1" dirty="0" err="1" smtClean="0">
                <a:latin typeface="Georgia" panose="02040502050405020303" pitchFamily="18" charset="0"/>
              </a:rPr>
              <a:t>muerte</a:t>
            </a:r>
            <a:r>
              <a:rPr lang="en-US" sz="2400" i="1" dirty="0" smtClean="0">
                <a:latin typeface="Georgia" panose="02040502050405020303" pitchFamily="18" charset="0"/>
              </a:rPr>
              <a:t> </a:t>
            </a:r>
            <a:r>
              <a:rPr lang="en-US" sz="2400" i="1" dirty="0" err="1" smtClean="0">
                <a:latin typeface="Georgia" panose="02040502050405020303" pitchFamily="18" charset="0"/>
              </a:rPr>
              <a:t>anunciada</a:t>
            </a:r>
            <a:r>
              <a:rPr lang="en-US" sz="2400" i="1" dirty="0" smtClean="0">
                <a:latin typeface="Georgia" panose="02040502050405020303" pitchFamily="18" charset="0"/>
              </a:rPr>
              <a:t>”; </a:t>
            </a:r>
            <a:r>
              <a:rPr lang="en-US" sz="1600" i="1" dirty="0" smtClean="0">
                <a:latin typeface="Georgia" panose="02040502050405020303" pitchFamily="18" charset="0"/>
              </a:rPr>
              <a:t>(PLA) Gabriel G. </a:t>
            </a:r>
            <a:r>
              <a:rPr lang="en-US" sz="1600" i="1" dirty="0" err="1" smtClean="0">
                <a:latin typeface="Georgia" panose="02040502050405020303" pitchFamily="18" charset="0"/>
              </a:rPr>
              <a:t>Márquez</a:t>
            </a:r>
            <a:r>
              <a:rPr lang="en-US" sz="1600" i="1" dirty="0" smtClean="0">
                <a:latin typeface="Georgia" panose="02040502050405020303" pitchFamily="18" charset="0"/>
              </a:rPr>
              <a:t>.</a:t>
            </a:r>
            <a:endParaRPr lang="en-US" sz="2000" i="1" dirty="0" smtClean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en-US" sz="2000" i="1" dirty="0">
              <a:latin typeface="Georgia" panose="02040502050405020303" pitchFamily="18" charset="0"/>
            </a:endParaRPr>
          </a:p>
          <a:p>
            <a:pPr marL="342900" indent="-342900">
              <a:buAutoNum type="arabicParenR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42852" y="545690"/>
            <a:ext cx="2787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PARTE </a:t>
            </a:r>
            <a:r>
              <a:rPr lang="en-US" sz="2800" b="1" dirty="0"/>
              <a:t>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56006" y="545690"/>
            <a:ext cx="247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PARTE II</a:t>
            </a:r>
            <a:endParaRPr lang="en-US" sz="2800" b="1" dirty="0"/>
          </a:p>
        </p:txBody>
      </p:sp>
      <p:sp>
        <p:nvSpPr>
          <p:cNvPr id="5" name="Down Arrow 4"/>
          <p:cNvSpPr/>
          <p:nvPr/>
        </p:nvSpPr>
        <p:spPr>
          <a:xfrm>
            <a:off x="5043948" y="700200"/>
            <a:ext cx="612058" cy="1128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19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8076" y="752167"/>
            <a:ext cx="103681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/>
              <a:t>BIBLIOGRAFíA</a:t>
            </a:r>
            <a:endParaRPr lang="en-US" b="1" i="1" dirty="0" smtClean="0"/>
          </a:p>
          <a:p>
            <a:endParaRPr lang="en-US" dirty="0" smtClean="0"/>
          </a:p>
          <a:p>
            <a:r>
              <a:rPr lang="en-US" dirty="0" smtClean="0"/>
              <a:t>Cecilia </a:t>
            </a:r>
            <a:r>
              <a:rPr lang="en-US" dirty="0" err="1" smtClean="0"/>
              <a:t>Bruzzoni</a:t>
            </a:r>
            <a:r>
              <a:rPr lang="en-US" dirty="0" smtClean="0"/>
              <a:t>  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hlinkClick r:id="rId2"/>
              </a:rPr>
              <a:t>https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hlinkClick r:id="rId2"/>
              </a:rPr>
              <a:t>://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hlinkClick r:id="rId2"/>
              </a:rPr>
              <a:t>es-la.facebook.com/public/Cecilia-Bruzzoni</a:t>
            </a:r>
            <a:endParaRPr lang="en-US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en-US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202020"/>
                </a:solidFill>
                <a:latin typeface="arial" panose="020B0604020202020204" pitchFamily="34" charset="0"/>
              </a:rPr>
              <a:t>Eugenia </a:t>
            </a:r>
            <a:r>
              <a:rPr lang="en-US" dirty="0" err="1" smtClean="0">
                <a:solidFill>
                  <a:srgbClr val="202020"/>
                </a:solidFill>
                <a:latin typeface="arial" panose="020B0604020202020204" pitchFamily="34" charset="0"/>
              </a:rPr>
              <a:t>Carioni</a:t>
            </a:r>
            <a:r>
              <a:rPr lang="en-US" dirty="0" smtClean="0">
                <a:solidFill>
                  <a:srgbClr val="202020"/>
                </a:solidFill>
                <a:latin typeface="arial" panose="020B0604020202020204" pitchFamily="34" charset="0"/>
              </a:rPr>
              <a:t>    </a:t>
            </a:r>
            <a:r>
              <a:rPr lang="en-US" u="sng" dirty="0" smtClean="0">
                <a:solidFill>
                  <a:srgbClr val="0070C0"/>
                </a:solidFill>
                <a:latin typeface="arial" panose="020B0604020202020204" pitchFamily="34" charset="0"/>
                <a:hlinkClick r:id="rId3"/>
              </a:rPr>
              <a:t>https://carrollton.org/ib-lengua-a-lengua-y-literatura</a:t>
            </a:r>
            <a:endParaRPr lang="en-US" u="sng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endParaRPr lang="en-US" u="sng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dirty="0">
                <a:solidFill>
                  <a:srgbClr val="202020"/>
                </a:solidFill>
                <a:latin typeface="arial" panose="020B0604020202020204" pitchFamily="34" charset="0"/>
              </a:rPr>
              <a:t> IB Online Curriculum Centre (OCC) - International Baccalaureate </a:t>
            </a:r>
            <a:r>
              <a:rPr lang="en-US" dirty="0" smtClean="0">
                <a:solidFill>
                  <a:srgbClr val="202020"/>
                </a:solidFill>
                <a:latin typeface="arial" panose="020B0604020202020204" pitchFamily="34" charset="0"/>
              </a:rPr>
              <a:t>					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 										</a:t>
            </a:r>
            <a:r>
              <a:rPr lang="en-US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occ.ibo.org/ibis/</a:t>
            </a:r>
            <a:r>
              <a:rPr lang="en-US" u="sng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occ</a:t>
            </a:r>
            <a:r>
              <a:rPr lang="en-US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/guest/</a:t>
            </a:r>
            <a:r>
              <a:rPr lang="en-US" u="sng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home.cfm</a:t>
            </a:r>
            <a:endParaRPr lang="en-US" u="sng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dirty="0" smtClean="0">
              <a:solidFill>
                <a:srgbClr val="202020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202020"/>
              </a:solidFill>
              <a:latin typeface="arial" panose="020B0604020202020204" pitchFamily="34" charset="0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681315" y="3718679"/>
            <a:ext cx="88932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	</a:t>
            </a:r>
            <a:r>
              <a:rPr lang="en-US" sz="5400" i="1" dirty="0" smtClean="0"/>
              <a:t>MUCHAS GRACIAS</a:t>
            </a:r>
          </a:p>
          <a:p>
            <a:endParaRPr lang="en-US" dirty="0"/>
          </a:p>
          <a:p>
            <a:r>
              <a:rPr lang="en-US" dirty="0" smtClean="0"/>
              <a:t>					                </a:t>
            </a:r>
            <a:r>
              <a:rPr lang="en-US" b="1" dirty="0" smtClean="0"/>
              <a:t>EUGENIA CARIONI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                                        </a:t>
            </a:r>
            <a:r>
              <a:rPr lang="en-US" b="1" dirty="0" smtClean="0">
                <a:hlinkClick r:id="rId4"/>
              </a:rPr>
              <a:t>gcarioni@carrollton.org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				       </a:t>
            </a:r>
            <a:r>
              <a:rPr lang="en-US" b="1" dirty="0" smtClean="0"/>
              <a:t>Carrollton School of the Sacred Heart</a:t>
            </a:r>
          </a:p>
          <a:p>
            <a:r>
              <a:rPr lang="en-US" dirty="0" smtClean="0"/>
              <a:t>								Miami, Fl. USA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2993</TotalTime>
  <Words>759</Words>
  <Application>Microsoft Office PowerPoint</Application>
  <PresentationFormat>Widescreen</PresentationFormat>
  <Paragraphs>129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Andalus</vt:lpstr>
      <vt:lpstr>Arial</vt:lpstr>
      <vt:lpstr>Arial</vt:lpstr>
      <vt:lpstr>Century Gothic</vt:lpstr>
      <vt:lpstr>Georgia</vt:lpstr>
      <vt:lpstr>Wingdings</vt:lpstr>
      <vt:lpstr>Wingdings 3</vt:lpstr>
      <vt:lpstr>Wisp</vt:lpstr>
      <vt:lpstr>      Español Lengua A: Lengua y Literatura</vt:lpstr>
      <vt:lpstr>PARTE I: Lengua en su contexto cultural       Qué?</vt:lpstr>
      <vt:lpstr>PARTE I: Lengua y Género                Lengua y Relaciones sociales       Lengua e Individuo       Lengua y Poder       Lengua y Comunidad       Lengua y Creencias       Lengua y Tabues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</vt:vector>
  </TitlesOfParts>
  <Company>Carrollton School of the Sacred Heart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Carioni, Gina</dc:creator>
  <cp:lastModifiedBy>Carioni, Gina</cp:lastModifiedBy>
  <cp:revision>145</cp:revision>
  <dcterms:created xsi:type="dcterms:W3CDTF">2016-02-16T01:23:05Z</dcterms:created>
  <dcterms:modified xsi:type="dcterms:W3CDTF">2016-07-15T14:23:49Z</dcterms:modified>
</cp:coreProperties>
</file>