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9"/>
  </p:notesMasterIdLst>
  <p:sldIdLst>
    <p:sldId id="256" r:id="rId2"/>
    <p:sldId id="257" r:id="rId3"/>
    <p:sldId id="258" r:id="rId4"/>
    <p:sldId id="266" r:id="rId5"/>
    <p:sldId id="267" r:id="rId6"/>
    <p:sldId id="262" r:id="rId7"/>
    <p:sldId id="268" r:id="rId8"/>
    <p:sldId id="272" r:id="rId9"/>
    <p:sldId id="290" r:id="rId10"/>
    <p:sldId id="318" r:id="rId11"/>
    <p:sldId id="291" r:id="rId12"/>
    <p:sldId id="274" r:id="rId13"/>
    <p:sldId id="269" r:id="rId14"/>
    <p:sldId id="304" r:id="rId15"/>
    <p:sldId id="281" r:id="rId16"/>
    <p:sldId id="305" r:id="rId17"/>
    <p:sldId id="306" r:id="rId18"/>
    <p:sldId id="278" r:id="rId19"/>
    <p:sldId id="307" r:id="rId20"/>
    <p:sldId id="308" r:id="rId21"/>
    <p:sldId id="309" r:id="rId22"/>
    <p:sldId id="310" r:id="rId23"/>
    <p:sldId id="311" r:id="rId24"/>
    <p:sldId id="312" r:id="rId25"/>
    <p:sldId id="313" r:id="rId26"/>
    <p:sldId id="314" r:id="rId27"/>
    <p:sldId id="315" r:id="rId28"/>
    <p:sldId id="316" r:id="rId29"/>
    <p:sldId id="317" r:id="rId30"/>
    <p:sldId id="279" r:id="rId31"/>
    <p:sldId id="285" r:id="rId32"/>
    <p:sldId id="286" r:id="rId33"/>
    <p:sldId id="287" r:id="rId34"/>
    <p:sldId id="320" r:id="rId35"/>
    <p:sldId id="288" r:id="rId36"/>
    <p:sldId id="319" r:id="rId37"/>
    <p:sldId id="280" r:id="rId38"/>
    <p:sldId id="292" r:id="rId39"/>
    <p:sldId id="294" r:id="rId40"/>
    <p:sldId id="296" r:id="rId41"/>
    <p:sldId id="298" r:id="rId42"/>
    <p:sldId id="300" r:id="rId43"/>
    <p:sldId id="302" r:id="rId44"/>
    <p:sldId id="282" r:id="rId45"/>
    <p:sldId id="283" r:id="rId46"/>
    <p:sldId id="275" r:id="rId47"/>
    <p:sldId id="284" r:id="rId48"/>
  </p:sldIdLst>
  <p:sldSz cx="9144000" cy="6858000" type="screen4x3"/>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731">
          <p15:clr>
            <a:srgbClr val="A4A3A4"/>
          </p15:clr>
        </p15:guide>
        <p15:guide id="2" orient="horz" pos="1344">
          <p15:clr>
            <a:srgbClr val="A4A3A4"/>
          </p15:clr>
        </p15:guide>
        <p15:guide id="3" orient="horz" pos="1392">
          <p15:clr>
            <a:srgbClr val="A4A3A4"/>
          </p15:clr>
        </p15:guide>
        <p15:guide id="4" orient="horz" pos="3856">
          <p15:clr>
            <a:srgbClr val="A4A3A4"/>
          </p15:clr>
        </p15:guide>
        <p15:guide id="5" pos="2880">
          <p15:clr>
            <a:srgbClr val="A4A3A4"/>
          </p15:clr>
        </p15:guide>
        <p15:guide id="6" pos="7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19" autoAdjust="0"/>
    <p:restoredTop sz="83254" autoAdjust="0"/>
  </p:normalViewPr>
  <p:slideViewPr>
    <p:cSldViewPr snapToGrid="0" snapToObjects="1">
      <p:cViewPr varScale="1">
        <p:scale>
          <a:sx n="63" d="100"/>
          <a:sy n="63" d="100"/>
        </p:scale>
        <p:origin x="-1536" y="-96"/>
      </p:cViewPr>
      <p:guideLst>
        <p:guide orient="horz" pos="731"/>
        <p:guide orient="horz" pos="1344"/>
        <p:guide orient="horz" pos="1392"/>
        <p:guide orient="horz" pos="3856"/>
        <p:guide pos="2880"/>
        <p:guide pos="76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5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interSettings" Target="printerSettings/printerSettings1.bin"/><Relationship Id="rId51" Type="http://schemas.openxmlformats.org/officeDocument/2006/relationships/presProps" Target="presProps.xml"/><Relationship Id="rId52" Type="http://schemas.openxmlformats.org/officeDocument/2006/relationships/viewProps" Target="viewProps.xml"/><Relationship Id="rId53" Type="http://schemas.openxmlformats.org/officeDocument/2006/relationships/theme" Target="theme/theme1.xml"/><Relationship Id="rId54"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A4C6C6-5813-7742-888C-FBF631707747}" type="datetimeFigureOut">
              <a:rPr lang="en-US" smtClean="0"/>
              <a:t>7/15/16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DFF04E-B098-A340-8DF9-38C8F7EE13F0}" type="slidenum">
              <a:rPr lang="en-US" smtClean="0"/>
              <a:t>‹#›</a:t>
            </a:fld>
            <a:endParaRPr lang="en-US"/>
          </a:p>
        </p:txBody>
      </p:sp>
    </p:spTree>
    <p:extLst>
      <p:ext uri="{BB962C8B-B14F-4D97-AF65-F5344CB8AC3E}">
        <p14:creationId xmlns:p14="http://schemas.microsoft.com/office/powerpoint/2010/main" val="391256267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introduce: Rock </a:t>
            </a:r>
            <a:r>
              <a:rPr lang="en-US" dirty="0"/>
              <a:t>Music medley is playing.</a:t>
            </a:r>
            <a:r>
              <a:rPr lang="en-US" baseline="0" dirty="0"/>
              <a:t> Ask participants how they start a staff meeting, professional learning, or professional development.  Let them know that everything we do in this 90 minutes is a tip or trick for them to take away</a:t>
            </a:r>
            <a:r>
              <a:rPr lang="en-US" baseline="0" dirty="0" smtClean="0"/>
              <a:t>. If any of you would like to be our screaming fans, feel free. </a:t>
            </a:r>
            <a:r>
              <a:rPr lang="en-US" baseline="0" dirty="0" smtClean="0">
                <a:sym typeface="Wingdings"/>
              </a:rPr>
              <a:t></a:t>
            </a:r>
            <a:endParaRPr lang="en-US" dirty="0"/>
          </a:p>
        </p:txBody>
      </p:sp>
      <p:sp>
        <p:nvSpPr>
          <p:cNvPr id="4" name="Slide Number Placeholder 3"/>
          <p:cNvSpPr>
            <a:spLocks noGrp="1"/>
          </p:cNvSpPr>
          <p:nvPr>
            <p:ph type="sldNum" sz="quarter" idx="10"/>
          </p:nvPr>
        </p:nvSpPr>
        <p:spPr/>
        <p:txBody>
          <a:bodyPr/>
          <a:lstStyle/>
          <a:p>
            <a:fld id="{40DFF04E-B098-A340-8DF9-38C8F7EE13F0}" type="slidenum">
              <a:rPr lang="en-US" smtClean="0"/>
              <a:t>2</a:t>
            </a:fld>
            <a:endParaRPr lang="en-US"/>
          </a:p>
        </p:txBody>
      </p:sp>
    </p:spTree>
    <p:extLst>
      <p:ext uri="{BB962C8B-B14F-4D97-AF65-F5344CB8AC3E}">
        <p14:creationId xmlns:p14="http://schemas.microsoft.com/office/powerpoint/2010/main" val="2386536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DFF04E-B098-A340-8DF9-38C8F7EE13F0}" type="slidenum">
              <a:rPr lang="en-US" smtClean="0"/>
              <a:t>12</a:t>
            </a:fld>
            <a:endParaRPr lang="en-US"/>
          </a:p>
        </p:txBody>
      </p:sp>
    </p:spTree>
    <p:extLst>
      <p:ext uri="{BB962C8B-B14F-4D97-AF65-F5344CB8AC3E}">
        <p14:creationId xmlns:p14="http://schemas.microsoft.com/office/powerpoint/2010/main" val="3934430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Shawn We </a:t>
            </a:r>
            <a:r>
              <a:rPr lang="en-US" dirty="0"/>
              <a:t>do so many different things; how do we stay on track.  How do you write the songs</a:t>
            </a:r>
            <a:r>
              <a:rPr lang="en-US" baseline="0" dirty="0"/>
              <a:t> about the most important things for the year. Etc.</a:t>
            </a:r>
            <a:endParaRPr lang="en-US" dirty="0"/>
          </a:p>
        </p:txBody>
      </p:sp>
      <p:sp>
        <p:nvSpPr>
          <p:cNvPr id="4" name="Slide Number Placeholder 3"/>
          <p:cNvSpPr>
            <a:spLocks noGrp="1"/>
          </p:cNvSpPr>
          <p:nvPr>
            <p:ph type="sldNum" sz="quarter" idx="10"/>
          </p:nvPr>
        </p:nvSpPr>
        <p:spPr/>
        <p:txBody>
          <a:bodyPr/>
          <a:lstStyle/>
          <a:p>
            <a:fld id="{40DFF04E-B098-A340-8DF9-38C8F7EE13F0}" type="slidenum">
              <a:rPr lang="en-US" smtClean="0"/>
              <a:t>13</a:t>
            </a:fld>
            <a:endParaRPr lang="en-US"/>
          </a:p>
        </p:txBody>
      </p:sp>
    </p:spTree>
    <p:extLst>
      <p:ext uri="{BB962C8B-B14F-4D97-AF65-F5344CB8AC3E}">
        <p14:creationId xmlns:p14="http://schemas.microsoft.com/office/powerpoint/2010/main" val="393443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Chelsea</a:t>
            </a:r>
          </a:p>
        </p:txBody>
      </p:sp>
      <p:sp>
        <p:nvSpPr>
          <p:cNvPr id="4" name="Slide Number Placeholder 3"/>
          <p:cNvSpPr>
            <a:spLocks noGrp="1"/>
          </p:cNvSpPr>
          <p:nvPr>
            <p:ph type="sldNum" sz="quarter" idx="10"/>
          </p:nvPr>
        </p:nvSpPr>
        <p:spPr/>
        <p:txBody>
          <a:bodyPr/>
          <a:lstStyle/>
          <a:p>
            <a:fld id="{40DFF04E-B098-A340-8DF9-38C8F7EE13F0}" type="slidenum">
              <a:rPr lang="en-US" smtClean="0"/>
              <a:t>14</a:t>
            </a:fld>
            <a:endParaRPr lang="en-US"/>
          </a:p>
        </p:txBody>
      </p:sp>
    </p:spTree>
    <p:extLst>
      <p:ext uri="{BB962C8B-B14F-4D97-AF65-F5344CB8AC3E}">
        <p14:creationId xmlns:p14="http://schemas.microsoft.com/office/powerpoint/2010/main" val="36778814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Chelsea</a:t>
            </a:r>
          </a:p>
        </p:txBody>
      </p:sp>
      <p:sp>
        <p:nvSpPr>
          <p:cNvPr id="4" name="Slide Number Placeholder 3"/>
          <p:cNvSpPr>
            <a:spLocks noGrp="1"/>
          </p:cNvSpPr>
          <p:nvPr>
            <p:ph type="sldNum" sz="quarter" idx="10"/>
          </p:nvPr>
        </p:nvSpPr>
        <p:spPr/>
        <p:txBody>
          <a:bodyPr/>
          <a:lstStyle/>
          <a:p>
            <a:fld id="{40DFF04E-B098-A340-8DF9-38C8F7EE13F0}" type="slidenum">
              <a:rPr lang="en-US" smtClean="0"/>
              <a:t>15</a:t>
            </a:fld>
            <a:endParaRPr lang="en-US"/>
          </a:p>
        </p:txBody>
      </p:sp>
    </p:spTree>
    <p:extLst>
      <p:ext uri="{BB962C8B-B14F-4D97-AF65-F5344CB8AC3E}">
        <p14:creationId xmlns:p14="http://schemas.microsoft.com/office/powerpoint/2010/main" val="5179911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smtClean="0"/>
              <a:t>Chelsea:</a:t>
            </a:r>
          </a:p>
          <a:p>
            <a:r>
              <a:rPr lang="en-US" sz="2400" dirty="0" smtClean="0"/>
              <a:t>BBD</a:t>
            </a:r>
            <a:r>
              <a:rPr lang="en-US" sz="2400" baseline="0" dirty="0" smtClean="0"/>
              <a:t> </a:t>
            </a:r>
            <a:r>
              <a:rPr lang="en-US" sz="2400" baseline="0" dirty="0"/>
              <a:t>- </a:t>
            </a:r>
            <a:r>
              <a:rPr lang="en-US" sz="2400" dirty="0">
                <a:solidFill>
                  <a:schemeClr val="accent5">
                    <a:lumMod val="60000"/>
                    <a:lumOff val="40000"/>
                  </a:schemeClr>
                </a:solidFill>
              </a:rPr>
              <a:t>What is your goal for this song? This album? Set it, then decide the process</a:t>
            </a:r>
          </a:p>
          <a:p>
            <a:r>
              <a:rPr lang="en-US" sz="2400" dirty="0" err="1"/>
              <a:t>Inq</a:t>
            </a:r>
            <a:r>
              <a:rPr lang="en-US" sz="2400" baseline="0" dirty="0"/>
              <a:t> - </a:t>
            </a:r>
            <a:r>
              <a:rPr lang="en-US" sz="2400" dirty="0">
                <a:solidFill>
                  <a:schemeClr val="accent5">
                    <a:lumMod val="60000"/>
                    <a:lumOff val="40000"/>
                  </a:schemeClr>
                </a:solidFill>
              </a:rPr>
              <a:t>Everyone has a voice in the band</a:t>
            </a:r>
          </a:p>
          <a:p>
            <a:r>
              <a:rPr lang="en-US" sz="2400" dirty="0"/>
              <a:t>Collab</a:t>
            </a:r>
            <a:r>
              <a:rPr lang="en-US" sz="2400" baseline="0" dirty="0"/>
              <a:t> - </a:t>
            </a:r>
            <a:r>
              <a:rPr lang="en-US" sz="2400" dirty="0">
                <a:solidFill>
                  <a:schemeClr val="accent5">
                    <a:lumMod val="60000"/>
                    <a:lumOff val="40000"/>
                  </a:schemeClr>
                </a:solidFill>
              </a:rPr>
              <a:t>Creating, writing, and recording the music</a:t>
            </a:r>
          </a:p>
          <a:p>
            <a:r>
              <a:rPr lang="en-US" sz="2400" dirty="0"/>
              <a:t>St</a:t>
            </a:r>
            <a:r>
              <a:rPr lang="en-US" sz="2400" baseline="0" dirty="0"/>
              <a:t> - </a:t>
            </a:r>
            <a:r>
              <a:rPr lang="en-US" sz="2400" dirty="0">
                <a:solidFill>
                  <a:schemeClr val="accent5">
                    <a:lumMod val="60000"/>
                    <a:lumOff val="40000"/>
                  </a:schemeClr>
                </a:solidFill>
              </a:rPr>
              <a:t>Practice sessions </a:t>
            </a:r>
            <a:r>
              <a:rPr lang="en-US" sz="2400" u="sng" dirty="0">
                <a:solidFill>
                  <a:schemeClr val="accent5">
                    <a:lumMod val="60000"/>
                    <a:lumOff val="40000"/>
                  </a:schemeClr>
                </a:solidFill>
              </a:rPr>
              <a:t>and</a:t>
            </a:r>
            <a:r>
              <a:rPr lang="en-US" sz="2400" dirty="0">
                <a:solidFill>
                  <a:schemeClr val="accent5">
                    <a:lumMod val="60000"/>
                    <a:lumOff val="40000"/>
                  </a:schemeClr>
                </a:solidFill>
              </a:rPr>
              <a:t> creativity</a:t>
            </a:r>
          </a:p>
          <a:p>
            <a:r>
              <a:rPr lang="en-US" sz="2400" dirty="0"/>
              <a:t>Vert</a:t>
            </a:r>
            <a:r>
              <a:rPr lang="en-US" sz="2400" baseline="0" dirty="0"/>
              <a:t> - </a:t>
            </a:r>
            <a:r>
              <a:rPr lang="en-US" sz="2400" dirty="0">
                <a:solidFill>
                  <a:schemeClr val="accent5">
                    <a:lumMod val="60000"/>
                    <a:lumOff val="40000"/>
                  </a:schemeClr>
                </a:solidFill>
              </a:rPr>
              <a:t>Band meetings, producer meeting</a:t>
            </a:r>
          </a:p>
          <a:p>
            <a:r>
              <a:rPr lang="en-US" sz="2400" dirty="0"/>
              <a:t>Act - </a:t>
            </a:r>
            <a:r>
              <a:rPr lang="en-US" sz="2400" dirty="0">
                <a:solidFill>
                  <a:schemeClr val="accent5">
                    <a:lumMod val="60000"/>
                    <a:lumOff val="40000"/>
                  </a:schemeClr>
                </a:solidFill>
              </a:rPr>
              <a:t>Play for an audience</a:t>
            </a:r>
          </a:p>
          <a:p>
            <a:endParaRPr lang="en-US" dirty="0"/>
          </a:p>
        </p:txBody>
      </p:sp>
      <p:sp>
        <p:nvSpPr>
          <p:cNvPr id="4" name="Slide Number Placeholder 3"/>
          <p:cNvSpPr>
            <a:spLocks noGrp="1"/>
          </p:cNvSpPr>
          <p:nvPr>
            <p:ph type="sldNum" sz="quarter" idx="10"/>
          </p:nvPr>
        </p:nvSpPr>
        <p:spPr/>
        <p:txBody>
          <a:bodyPr/>
          <a:lstStyle/>
          <a:p>
            <a:fld id="{40DFF04E-B098-A340-8DF9-38C8F7EE13F0}" type="slidenum">
              <a:rPr lang="en-US" smtClean="0"/>
              <a:t>16</a:t>
            </a:fld>
            <a:endParaRPr lang="en-US"/>
          </a:p>
        </p:txBody>
      </p:sp>
    </p:spTree>
    <p:extLst>
      <p:ext uri="{BB962C8B-B14F-4D97-AF65-F5344CB8AC3E}">
        <p14:creationId xmlns:p14="http://schemas.microsoft.com/office/powerpoint/2010/main" val="32634210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Chelsea: Tech</a:t>
            </a:r>
            <a:r>
              <a:rPr lang="en-US" baseline="0" dirty="0" smtClean="0"/>
              <a:t> </a:t>
            </a:r>
            <a:r>
              <a:rPr lang="en-US" dirty="0">
                <a:solidFill>
                  <a:schemeClr val="accent5">
                    <a:lumMod val="60000"/>
                    <a:lumOff val="40000"/>
                  </a:schemeClr>
                </a:solidFill>
              </a:rPr>
              <a:t>aids instruction, organization, and research</a:t>
            </a:r>
          </a:p>
          <a:p>
            <a:pPr lvl="0"/>
            <a:r>
              <a:rPr lang="en-US" dirty="0">
                <a:solidFill>
                  <a:schemeClr val="accent5">
                    <a:lumMod val="60000"/>
                    <a:lumOff val="40000"/>
                  </a:schemeClr>
                </a:solidFill>
              </a:rPr>
              <a:t>Collaborative groupings</a:t>
            </a:r>
          </a:p>
          <a:p>
            <a:pPr lvl="0"/>
            <a:r>
              <a:rPr lang="en-US" dirty="0">
                <a:solidFill>
                  <a:schemeClr val="accent5">
                    <a:lumMod val="60000"/>
                    <a:lumOff val="40000"/>
                  </a:schemeClr>
                </a:solidFill>
              </a:rPr>
              <a:t>BYOD</a:t>
            </a:r>
          </a:p>
          <a:p>
            <a:pPr lvl="0"/>
            <a:r>
              <a:rPr lang="en-US" dirty="0">
                <a:solidFill>
                  <a:schemeClr val="accent5">
                    <a:lumMod val="60000"/>
                    <a:lumOff val="40000"/>
                  </a:schemeClr>
                </a:solidFill>
              </a:rPr>
              <a:t>Real Time collaboration</a:t>
            </a:r>
          </a:p>
          <a:p>
            <a:pPr lvl="1"/>
            <a:r>
              <a:rPr lang="en-US" dirty="0" err="1">
                <a:solidFill>
                  <a:schemeClr val="accent5">
                    <a:lumMod val="60000"/>
                    <a:lumOff val="40000"/>
                  </a:schemeClr>
                </a:solidFill>
              </a:rPr>
              <a:t>Padlet</a:t>
            </a:r>
            <a:r>
              <a:rPr lang="en-US" dirty="0">
                <a:solidFill>
                  <a:schemeClr val="accent5">
                    <a:lumMod val="60000"/>
                    <a:lumOff val="40000"/>
                  </a:schemeClr>
                </a:solidFill>
              </a:rPr>
              <a:t> – idea generation and parking lot</a:t>
            </a:r>
          </a:p>
          <a:p>
            <a:pPr lvl="1"/>
            <a:r>
              <a:rPr lang="en-US" dirty="0">
                <a:solidFill>
                  <a:schemeClr val="accent5">
                    <a:lumMod val="60000"/>
                    <a:lumOff val="40000"/>
                  </a:schemeClr>
                </a:solidFill>
              </a:rPr>
              <a:t>Google Docs - collaboration</a:t>
            </a:r>
          </a:p>
        </p:txBody>
      </p:sp>
      <p:sp>
        <p:nvSpPr>
          <p:cNvPr id="4" name="Slide Number Placeholder 3"/>
          <p:cNvSpPr>
            <a:spLocks noGrp="1"/>
          </p:cNvSpPr>
          <p:nvPr>
            <p:ph type="sldNum" sz="quarter" idx="10"/>
          </p:nvPr>
        </p:nvSpPr>
        <p:spPr/>
        <p:txBody>
          <a:bodyPr/>
          <a:lstStyle/>
          <a:p>
            <a:fld id="{40DFF04E-B098-A340-8DF9-38C8F7EE13F0}" type="slidenum">
              <a:rPr lang="en-US" smtClean="0"/>
              <a:t>17</a:t>
            </a:fld>
            <a:endParaRPr lang="en-US"/>
          </a:p>
        </p:txBody>
      </p:sp>
    </p:spTree>
    <p:extLst>
      <p:ext uri="{BB962C8B-B14F-4D97-AF65-F5344CB8AC3E}">
        <p14:creationId xmlns:p14="http://schemas.microsoft.com/office/powerpoint/2010/main" val="36752687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Elementary students do not understand most terms (and some concepts)</a:t>
            </a:r>
          </a:p>
          <a:p>
            <a:r>
              <a:rPr lang="nl-NL" dirty="0"/>
              <a:t>TIME to teach and reinforce</a:t>
            </a:r>
          </a:p>
          <a:p>
            <a:r>
              <a:rPr lang="nl-NL" dirty="0"/>
              <a:t>Large # of terms to know</a:t>
            </a:r>
          </a:p>
          <a:p>
            <a:r>
              <a:rPr lang="nl-NL" dirty="0"/>
              <a:t>Students need to be “fluent” in these terms by Exhibition</a:t>
            </a:r>
          </a:p>
          <a:p>
            <a:r>
              <a:rPr lang="nl-NL" i="1" dirty="0"/>
              <a:t>Also – see above for staff knowledge too</a:t>
            </a:r>
          </a:p>
          <a:p>
            <a:endParaRPr lang="en-US" dirty="0"/>
          </a:p>
        </p:txBody>
      </p:sp>
      <p:sp>
        <p:nvSpPr>
          <p:cNvPr id="4" name="Slide Number Placeholder 3"/>
          <p:cNvSpPr>
            <a:spLocks noGrp="1"/>
          </p:cNvSpPr>
          <p:nvPr>
            <p:ph type="sldNum" sz="quarter" idx="10"/>
          </p:nvPr>
        </p:nvSpPr>
        <p:spPr/>
        <p:txBody>
          <a:bodyPr/>
          <a:lstStyle/>
          <a:p>
            <a:fld id="{40DFF04E-B098-A340-8DF9-38C8F7EE13F0}" type="slidenum">
              <a:rPr lang="en-US" smtClean="0"/>
              <a:t>19</a:t>
            </a:fld>
            <a:endParaRPr lang="en-US"/>
          </a:p>
        </p:txBody>
      </p:sp>
    </p:spTree>
    <p:extLst>
      <p:ext uri="{BB962C8B-B14F-4D97-AF65-F5344CB8AC3E}">
        <p14:creationId xmlns:p14="http://schemas.microsoft.com/office/powerpoint/2010/main" val="5512716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DFF04E-B098-A340-8DF9-38C8F7EE13F0}" type="slidenum">
              <a:rPr lang="en-US" smtClean="0"/>
              <a:t>21</a:t>
            </a:fld>
            <a:endParaRPr lang="en-US"/>
          </a:p>
        </p:txBody>
      </p:sp>
    </p:spTree>
    <p:extLst>
      <p:ext uri="{BB962C8B-B14F-4D97-AF65-F5344CB8AC3E}">
        <p14:creationId xmlns:p14="http://schemas.microsoft.com/office/powerpoint/2010/main" val="5040973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S&amp;S love – easy (6 at same time!)</a:t>
            </a:r>
          </a:p>
          <a:p>
            <a:pPr marL="0" indent="0">
              <a:buFont typeface="Arial" panose="020B0604020202020204" pitchFamily="34" charset="0"/>
              <a:buNone/>
            </a:pPr>
            <a:r>
              <a:rPr lang="en-US" dirty="0"/>
              <a:t>Quick view - verify and complete</a:t>
            </a:r>
            <a:r>
              <a:rPr lang="en-US" baseline="0" dirty="0"/>
              <a:t> the 5EEs and </a:t>
            </a:r>
            <a:r>
              <a:rPr lang="en-US" dirty="0"/>
              <a:t>“detail” parts of planners</a:t>
            </a:r>
          </a:p>
          <a:p>
            <a:r>
              <a:rPr lang="en-US" sz="1200" dirty="0"/>
              <a:t>Also</a:t>
            </a:r>
            <a:r>
              <a:rPr lang="en-US" sz="1200" baseline="0" dirty="0"/>
              <a:t> </a:t>
            </a:r>
            <a:r>
              <a:rPr lang="en-US" sz="1200" dirty="0"/>
              <a:t>poster in the classroom, cover for the homework binder.</a:t>
            </a:r>
          </a:p>
          <a:p>
            <a:r>
              <a:rPr lang="en-US" sz="1200" baseline="0" dirty="0"/>
              <a:t>Unpack the CI, Student Q&amp;As, home connections, research Qs</a:t>
            </a:r>
          </a:p>
        </p:txBody>
      </p:sp>
      <p:sp>
        <p:nvSpPr>
          <p:cNvPr id="4" name="Slide Number Placeholder 3"/>
          <p:cNvSpPr>
            <a:spLocks noGrp="1"/>
          </p:cNvSpPr>
          <p:nvPr>
            <p:ph type="sldNum" sz="quarter" idx="10"/>
          </p:nvPr>
        </p:nvSpPr>
        <p:spPr/>
        <p:txBody>
          <a:bodyPr/>
          <a:lstStyle/>
          <a:p>
            <a:fld id="{40DFF04E-B098-A340-8DF9-38C8F7EE13F0}" type="slidenum">
              <a:rPr lang="en-US" smtClean="0"/>
              <a:t>22</a:t>
            </a:fld>
            <a:endParaRPr lang="en-US"/>
          </a:p>
        </p:txBody>
      </p:sp>
    </p:spTree>
    <p:extLst>
      <p:ext uri="{BB962C8B-B14F-4D97-AF65-F5344CB8AC3E}">
        <p14:creationId xmlns:p14="http://schemas.microsoft.com/office/powerpoint/2010/main" val="26353090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DFF04E-B098-A340-8DF9-38C8F7EE13F0}" type="slidenum">
              <a:rPr lang="en-US" smtClean="0"/>
              <a:t>23</a:t>
            </a:fld>
            <a:endParaRPr lang="en-US"/>
          </a:p>
        </p:txBody>
      </p:sp>
    </p:spTree>
    <p:extLst>
      <p:ext uri="{BB962C8B-B14F-4D97-AF65-F5344CB8AC3E}">
        <p14:creationId xmlns:p14="http://schemas.microsoft.com/office/powerpoint/2010/main" val="504097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Shawn:</a:t>
            </a:r>
            <a:r>
              <a:rPr lang="en-US" baseline="0" dirty="0" smtClean="0"/>
              <a:t> </a:t>
            </a:r>
            <a:r>
              <a:rPr lang="en-US" dirty="0" smtClean="0"/>
              <a:t>Remind </a:t>
            </a:r>
            <a:r>
              <a:rPr lang="en-US" dirty="0"/>
              <a:t>participants that </a:t>
            </a:r>
            <a:r>
              <a:rPr lang="en-US" dirty="0" err="1"/>
              <a:t>Kahoot</a:t>
            </a:r>
            <a:r>
              <a:rPr lang="en-US" dirty="0"/>
              <a:t> is a great tool to take the temperature of the room.  What other tools</a:t>
            </a:r>
            <a:r>
              <a:rPr lang="en-US" baseline="0" dirty="0"/>
              <a:t> do they use? Let people know that as they choose people to chat with during the session, they may want to choose people who have a similar situation to them.</a:t>
            </a:r>
            <a:endParaRPr lang="en-US" dirty="0"/>
          </a:p>
        </p:txBody>
      </p:sp>
      <p:sp>
        <p:nvSpPr>
          <p:cNvPr id="4" name="Slide Number Placeholder 3"/>
          <p:cNvSpPr>
            <a:spLocks noGrp="1"/>
          </p:cNvSpPr>
          <p:nvPr>
            <p:ph type="sldNum" sz="quarter" idx="10"/>
          </p:nvPr>
        </p:nvSpPr>
        <p:spPr/>
        <p:txBody>
          <a:bodyPr/>
          <a:lstStyle/>
          <a:p>
            <a:fld id="{40DFF04E-B098-A340-8DF9-38C8F7EE13F0}" type="slidenum">
              <a:rPr lang="en-US" smtClean="0"/>
              <a:t>3</a:t>
            </a:fld>
            <a:endParaRPr lang="en-US"/>
          </a:p>
        </p:txBody>
      </p:sp>
    </p:spTree>
    <p:extLst>
      <p:ext uri="{BB962C8B-B14F-4D97-AF65-F5344CB8AC3E}">
        <p14:creationId xmlns:p14="http://schemas.microsoft.com/office/powerpoint/2010/main" val="3934430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 created this to support the process of Exhibition – recognize issue,</a:t>
            </a:r>
            <a:r>
              <a:rPr lang="en-US" baseline="0" dirty="0"/>
              <a:t> research, inquire, action</a:t>
            </a:r>
            <a:endParaRPr lang="en-US" dirty="0"/>
          </a:p>
          <a:p>
            <a:pPr marL="0" marR="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AND</a:t>
            </a:r>
            <a:r>
              <a:rPr lang="en-US" baseline="0" dirty="0"/>
              <a:t> for </a:t>
            </a:r>
            <a:r>
              <a:rPr lang="en-US" dirty="0"/>
              <a:t>writing up the Exhibition process as a “planner”</a:t>
            </a:r>
          </a:p>
          <a:p>
            <a:pPr marL="0" indent="0">
              <a:buFont typeface="Arial" panose="020B0604020202020204" pitchFamily="34" charset="0"/>
              <a:buNone/>
            </a:pPr>
            <a:r>
              <a:rPr lang="en-US" dirty="0"/>
              <a:t>Can address certain sections at a time (chunk</a:t>
            </a:r>
            <a:r>
              <a:rPr lang="en-US" baseline="0" dirty="0"/>
              <a:t>ing)</a:t>
            </a:r>
            <a:endParaRPr lang="en-US" dirty="0"/>
          </a:p>
          <a:p>
            <a:pPr marL="0" indent="0">
              <a:buFont typeface="Arial" panose="020B0604020202020204" pitchFamily="34" charset="0"/>
              <a:buNone/>
            </a:pPr>
            <a:r>
              <a:rPr lang="en-US" baseline="0" dirty="0"/>
              <a:t>Which allows for collaboration - IBC can cover some parts in “Connections” class, and teacher can continue on from there</a:t>
            </a:r>
            <a:endParaRPr lang="en-US" dirty="0"/>
          </a:p>
        </p:txBody>
      </p:sp>
      <p:sp>
        <p:nvSpPr>
          <p:cNvPr id="4" name="Slide Number Placeholder 3"/>
          <p:cNvSpPr>
            <a:spLocks noGrp="1"/>
          </p:cNvSpPr>
          <p:nvPr>
            <p:ph type="sldNum" sz="quarter" idx="10"/>
          </p:nvPr>
        </p:nvSpPr>
        <p:spPr/>
        <p:txBody>
          <a:bodyPr/>
          <a:lstStyle/>
          <a:p>
            <a:fld id="{40DFF04E-B098-A340-8DF9-38C8F7EE13F0}" type="slidenum">
              <a:rPr lang="en-US" smtClean="0"/>
              <a:t>24</a:t>
            </a:fld>
            <a:endParaRPr lang="en-US"/>
          </a:p>
        </p:txBody>
      </p:sp>
    </p:spTree>
    <p:extLst>
      <p:ext uri="{BB962C8B-B14F-4D97-AF65-F5344CB8AC3E}">
        <p14:creationId xmlns:p14="http://schemas.microsoft.com/office/powerpoint/2010/main" val="26353090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nl-NL" dirty="0"/>
          </a:p>
        </p:txBody>
      </p:sp>
      <p:sp>
        <p:nvSpPr>
          <p:cNvPr id="4" name="Slide Number Placeholder 3"/>
          <p:cNvSpPr>
            <a:spLocks noGrp="1"/>
          </p:cNvSpPr>
          <p:nvPr>
            <p:ph type="sldNum" sz="quarter" idx="10"/>
          </p:nvPr>
        </p:nvSpPr>
        <p:spPr/>
        <p:txBody>
          <a:bodyPr/>
          <a:lstStyle/>
          <a:p>
            <a:fld id="{40DFF04E-B098-A340-8DF9-38C8F7EE13F0}" type="slidenum">
              <a:rPr lang="en-US" smtClean="0"/>
              <a:t>25</a:t>
            </a:fld>
            <a:endParaRPr lang="en-US"/>
          </a:p>
        </p:txBody>
      </p:sp>
    </p:spTree>
    <p:extLst>
      <p:ext uri="{BB962C8B-B14F-4D97-AF65-F5344CB8AC3E}">
        <p14:creationId xmlns:p14="http://schemas.microsoft.com/office/powerpoint/2010/main" val="3601321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Free app – on laptop, iPad, iPhone = easy to use in class</a:t>
            </a:r>
          </a:p>
          <a:p>
            <a:r>
              <a:rPr lang="en-US" sz="1200" dirty="0"/>
              <a:t>Some project on board</a:t>
            </a:r>
            <a:r>
              <a:rPr lang="en-US" sz="1200" baseline="0" dirty="0"/>
              <a:t> – remind, can have helpers manage points</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t>Parents DL app and get reminders</a:t>
            </a:r>
            <a:r>
              <a:rPr lang="en-US" sz="1200" baseline="0" dirty="0"/>
              <a:t> – easy communication with large groups!</a:t>
            </a:r>
            <a:endParaRPr lang="en-US" sz="1200" dirty="0"/>
          </a:p>
          <a:p>
            <a:endParaRPr lang="en-US" dirty="0"/>
          </a:p>
        </p:txBody>
      </p:sp>
      <p:sp>
        <p:nvSpPr>
          <p:cNvPr id="4" name="Slide Number Placeholder 3"/>
          <p:cNvSpPr>
            <a:spLocks noGrp="1"/>
          </p:cNvSpPr>
          <p:nvPr>
            <p:ph type="sldNum" sz="quarter" idx="10"/>
          </p:nvPr>
        </p:nvSpPr>
        <p:spPr/>
        <p:txBody>
          <a:bodyPr/>
          <a:lstStyle/>
          <a:p>
            <a:fld id="{40DFF04E-B098-A340-8DF9-38C8F7EE13F0}" type="slidenum">
              <a:rPr lang="en-US" smtClean="0"/>
              <a:t>26</a:t>
            </a:fld>
            <a:endParaRPr lang="en-US"/>
          </a:p>
        </p:txBody>
      </p:sp>
    </p:spTree>
    <p:extLst>
      <p:ext uri="{BB962C8B-B14F-4D97-AF65-F5344CB8AC3E}">
        <p14:creationId xmlns:p14="http://schemas.microsoft.com/office/powerpoint/2010/main" val="40938809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dirty="0"/>
              <a:t>Edit feedback, use IB terms for the “points awarded.”</a:t>
            </a:r>
          </a:p>
          <a:p>
            <a:pPr marL="285750" indent="-285750">
              <a:buFont typeface="Arial" panose="020B0604020202020204" pitchFamily="34" charset="0"/>
              <a:buChar char="•"/>
            </a:pPr>
            <a:r>
              <a:rPr lang="en-US" dirty="0"/>
              <a:t>Explicit instruction on IB terms</a:t>
            </a:r>
          </a:p>
          <a:p>
            <a:pPr marL="285750" indent="-285750">
              <a:buFont typeface="Arial" panose="020B0604020202020204" pitchFamily="34" charset="0"/>
              <a:buChar char="•"/>
            </a:pPr>
            <a:r>
              <a:rPr lang="en-US" dirty="0"/>
              <a:t>Motivate students with points earned and choice of avatar</a:t>
            </a:r>
          </a:p>
          <a:p>
            <a:pPr marL="285750" indent="-285750">
              <a:buFont typeface="Arial" panose="020B0604020202020204" pitchFamily="34" charset="0"/>
              <a:buChar char="•"/>
            </a:pPr>
            <a:r>
              <a:rPr lang="en-US" dirty="0"/>
              <a:t>Student reflection at end of class – “Which Profiles did you show today?”</a:t>
            </a:r>
          </a:p>
        </p:txBody>
      </p:sp>
      <p:sp>
        <p:nvSpPr>
          <p:cNvPr id="4" name="Slide Number Placeholder 3"/>
          <p:cNvSpPr>
            <a:spLocks noGrp="1"/>
          </p:cNvSpPr>
          <p:nvPr>
            <p:ph type="sldNum" sz="quarter" idx="10"/>
          </p:nvPr>
        </p:nvSpPr>
        <p:spPr/>
        <p:txBody>
          <a:bodyPr/>
          <a:lstStyle/>
          <a:p>
            <a:fld id="{40DFF04E-B098-A340-8DF9-38C8F7EE13F0}" type="slidenum">
              <a:rPr lang="en-US" smtClean="0"/>
              <a:t>27</a:t>
            </a:fld>
            <a:endParaRPr lang="en-US"/>
          </a:p>
        </p:txBody>
      </p:sp>
    </p:spTree>
    <p:extLst>
      <p:ext uri="{BB962C8B-B14F-4D97-AF65-F5344CB8AC3E}">
        <p14:creationId xmlns:p14="http://schemas.microsoft.com/office/powerpoint/2010/main" val="8004770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Hello, it’s me: Adele</a:t>
            </a:r>
            <a:endParaRPr lang="en-US" dirty="0"/>
          </a:p>
        </p:txBody>
      </p:sp>
      <p:sp>
        <p:nvSpPr>
          <p:cNvPr id="4" name="Slide Number Placeholder 3"/>
          <p:cNvSpPr>
            <a:spLocks noGrp="1"/>
          </p:cNvSpPr>
          <p:nvPr>
            <p:ph type="sldNum" sz="quarter" idx="10"/>
          </p:nvPr>
        </p:nvSpPr>
        <p:spPr/>
        <p:txBody>
          <a:bodyPr/>
          <a:lstStyle/>
          <a:p>
            <a:fld id="{40DFF04E-B098-A340-8DF9-38C8F7EE13F0}" type="slidenum">
              <a:rPr lang="en-US" smtClean="0"/>
              <a:t>31</a:t>
            </a:fld>
            <a:endParaRPr lang="en-US"/>
          </a:p>
        </p:txBody>
      </p:sp>
    </p:spTree>
    <p:extLst>
      <p:ext uri="{BB962C8B-B14F-4D97-AF65-F5344CB8AC3E}">
        <p14:creationId xmlns:p14="http://schemas.microsoft.com/office/powerpoint/2010/main" val="17477450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Chelsea: Guns </a:t>
            </a:r>
            <a:r>
              <a:rPr lang="en-US" dirty="0"/>
              <a:t>and roses</a:t>
            </a:r>
          </a:p>
        </p:txBody>
      </p:sp>
      <p:sp>
        <p:nvSpPr>
          <p:cNvPr id="4" name="Slide Number Placeholder 3"/>
          <p:cNvSpPr>
            <a:spLocks noGrp="1"/>
          </p:cNvSpPr>
          <p:nvPr>
            <p:ph type="sldNum" sz="quarter" idx="10"/>
          </p:nvPr>
        </p:nvSpPr>
        <p:spPr/>
        <p:txBody>
          <a:bodyPr/>
          <a:lstStyle/>
          <a:p>
            <a:fld id="{40DFF04E-B098-A340-8DF9-38C8F7EE13F0}" type="slidenum">
              <a:rPr lang="en-US" smtClean="0"/>
              <a:t>44</a:t>
            </a:fld>
            <a:endParaRPr lang="en-US"/>
          </a:p>
        </p:txBody>
      </p:sp>
    </p:spTree>
    <p:extLst>
      <p:ext uri="{BB962C8B-B14F-4D97-AF65-F5344CB8AC3E}">
        <p14:creationId xmlns:p14="http://schemas.microsoft.com/office/powerpoint/2010/main" val="33999454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Shawn: Use </a:t>
            </a:r>
            <a:r>
              <a:rPr lang="en-US" dirty="0"/>
              <a:t>the shared device of our choice. Write</a:t>
            </a:r>
            <a:r>
              <a:rPr lang="en-US" baseline="0" dirty="0"/>
              <a:t> and print QR codes</a:t>
            </a:r>
            <a:endParaRPr lang="en-US" dirty="0"/>
          </a:p>
        </p:txBody>
      </p:sp>
      <p:sp>
        <p:nvSpPr>
          <p:cNvPr id="4" name="Slide Number Placeholder 3"/>
          <p:cNvSpPr>
            <a:spLocks noGrp="1"/>
          </p:cNvSpPr>
          <p:nvPr>
            <p:ph type="sldNum" sz="quarter" idx="10"/>
          </p:nvPr>
        </p:nvSpPr>
        <p:spPr/>
        <p:txBody>
          <a:bodyPr/>
          <a:lstStyle/>
          <a:p>
            <a:fld id="{40DFF04E-B098-A340-8DF9-38C8F7EE13F0}" type="slidenum">
              <a:rPr lang="en-US" smtClean="0"/>
              <a:t>45</a:t>
            </a:fld>
            <a:endParaRPr lang="en-US"/>
          </a:p>
        </p:txBody>
      </p:sp>
    </p:spTree>
    <p:extLst>
      <p:ext uri="{BB962C8B-B14F-4D97-AF65-F5344CB8AC3E}">
        <p14:creationId xmlns:p14="http://schemas.microsoft.com/office/powerpoint/2010/main" val="6938483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Shawn: suggest they actually find three rocks and write on them with sharpie</a:t>
            </a:r>
            <a:endParaRPr lang="en-US" dirty="0"/>
          </a:p>
        </p:txBody>
      </p:sp>
      <p:sp>
        <p:nvSpPr>
          <p:cNvPr id="4" name="Slide Number Placeholder 3"/>
          <p:cNvSpPr>
            <a:spLocks noGrp="1"/>
          </p:cNvSpPr>
          <p:nvPr>
            <p:ph type="sldNum" sz="quarter" idx="10"/>
          </p:nvPr>
        </p:nvSpPr>
        <p:spPr/>
        <p:txBody>
          <a:bodyPr/>
          <a:lstStyle/>
          <a:p>
            <a:fld id="{40DFF04E-B098-A340-8DF9-38C8F7EE13F0}" type="slidenum">
              <a:rPr lang="en-US" smtClean="0"/>
              <a:t>46</a:t>
            </a:fld>
            <a:endParaRPr lang="en-US"/>
          </a:p>
        </p:txBody>
      </p:sp>
    </p:spTree>
    <p:extLst>
      <p:ext uri="{BB962C8B-B14F-4D97-AF65-F5344CB8AC3E}">
        <p14:creationId xmlns:p14="http://schemas.microsoft.com/office/powerpoint/2010/main" val="3934430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Sheree</a:t>
            </a:r>
            <a:endParaRPr lang="en-US" dirty="0"/>
          </a:p>
        </p:txBody>
      </p:sp>
      <p:sp>
        <p:nvSpPr>
          <p:cNvPr id="4" name="Slide Number Placeholder 3"/>
          <p:cNvSpPr>
            <a:spLocks noGrp="1"/>
          </p:cNvSpPr>
          <p:nvPr>
            <p:ph type="sldNum" sz="quarter" idx="10"/>
          </p:nvPr>
        </p:nvSpPr>
        <p:spPr/>
        <p:txBody>
          <a:bodyPr/>
          <a:lstStyle/>
          <a:p>
            <a:fld id="{40DFF04E-B098-A340-8DF9-38C8F7EE13F0}" type="slidenum">
              <a:rPr lang="en-US" smtClean="0"/>
              <a:t>47</a:t>
            </a:fld>
            <a:endParaRPr lang="en-US"/>
          </a:p>
        </p:txBody>
      </p:sp>
    </p:spTree>
    <p:extLst>
      <p:ext uri="{BB962C8B-B14F-4D97-AF65-F5344CB8AC3E}">
        <p14:creationId xmlns:p14="http://schemas.microsoft.com/office/powerpoint/2010/main" val="3758358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Shawn: Although </a:t>
            </a:r>
            <a:r>
              <a:rPr lang="en-US" dirty="0"/>
              <a:t>we thought we would organize</a:t>
            </a:r>
            <a:r>
              <a:rPr lang="en-US" baseline="0" dirty="0"/>
              <a:t> the presentation under each of these topics, what you will probably see is a blending of these big ideas.  This is also a time to introduce ourselves and share with them why we wanted to do this presentation: to encourage collaboration and a sharing of best practices.  Everyone in this room has some </a:t>
            </a:r>
            <a:r>
              <a:rPr lang="en-US" baseline="0" dirty="0" err="1"/>
              <a:t>rockstar</a:t>
            </a:r>
            <a:r>
              <a:rPr lang="en-US" baseline="0" dirty="0"/>
              <a:t> qualities and in the spirit of IB, we can learn from each other.</a:t>
            </a:r>
            <a:endParaRPr lang="en-US" dirty="0"/>
          </a:p>
        </p:txBody>
      </p:sp>
      <p:sp>
        <p:nvSpPr>
          <p:cNvPr id="4" name="Slide Number Placeholder 3"/>
          <p:cNvSpPr>
            <a:spLocks noGrp="1"/>
          </p:cNvSpPr>
          <p:nvPr>
            <p:ph type="sldNum" sz="quarter" idx="10"/>
          </p:nvPr>
        </p:nvSpPr>
        <p:spPr/>
        <p:txBody>
          <a:bodyPr/>
          <a:lstStyle/>
          <a:p>
            <a:fld id="{40DFF04E-B098-A340-8DF9-38C8F7EE13F0}" type="slidenum">
              <a:rPr lang="en-US" smtClean="0"/>
              <a:t>4</a:t>
            </a:fld>
            <a:endParaRPr lang="en-US"/>
          </a:p>
        </p:txBody>
      </p:sp>
    </p:spTree>
    <p:extLst>
      <p:ext uri="{BB962C8B-B14F-4D97-AF65-F5344CB8AC3E}">
        <p14:creationId xmlns:p14="http://schemas.microsoft.com/office/powerpoint/2010/main" val="393443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Sheree</a:t>
            </a:r>
            <a:endParaRPr lang="en-US" dirty="0"/>
          </a:p>
        </p:txBody>
      </p:sp>
      <p:sp>
        <p:nvSpPr>
          <p:cNvPr id="4" name="Slide Number Placeholder 3"/>
          <p:cNvSpPr>
            <a:spLocks noGrp="1"/>
          </p:cNvSpPr>
          <p:nvPr>
            <p:ph type="sldNum" sz="quarter" idx="10"/>
          </p:nvPr>
        </p:nvSpPr>
        <p:spPr/>
        <p:txBody>
          <a:bodyPr/>
          <a:lstStyle/>
          <a:p>
            <a:fld id="{40DFF04E-B098-A340-8DF9-38C8F7EE13F0}" type="slidenum">
              <a:rPr lang="en-US" smtClean="0"/>
              <a:t>5</a:t>
            </a:fld>
            <a:endParaRPr lang="en-US"/>
          </a:p>
        </p:txBody>
      </p:sp>
    </p:spTree>
    <p:extLst>
      <p:ext uri="{BB962C8B-B14F-4D97-AF65-F5344CB8AC3E}">
        <p14:creationId xmlns:p14="http://schemas.microsoft.com/office/powerpoint/2010/main" val="393443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Sheree</a:t>
            </a:r>
            <a:r>
              <a:rPr lang="en-US" dirty="0"/>
              <a:t>! Remind participants that they are in a difficult role.</a:t>
            </a:r>
            <a:r>
              <a:rPr lang="en-US" baseline="0" dirty="0"/>
              <a:t>  We are often the lone believers.  How do we gain more groupies, how can we make our band bigger?</a:t>
            </a:r>
            <a:endParaRPr lang="en-US" dirty="0"/>
          </a:p>
        </p:txBody>
      </p:sp>
      <p:sp>
        <p:nvSpPr>
          <p:cNvPr id="4" name="Slide Number Placeholder 3"/>
          <p:cNvSpPr>
            <a:spLocks noGrp="1"/>
          </p:cNvSpPr>
          <p:nvPr>
            <p:ph type="sldNum" sz="quarter" idx="10"/>
          </p:nvPr>
        </p:nvSpPr>
        <p:spPr/>
        <p:txBody>
          <a:bodyPr/>
          <a:lstStyle/>
          <a:p>
            <a:fld id="{40DFF04E-B098-A340-8DF9-38C8F7EE13F0}" type="slidenum">
              <a:rPr lang="en-US" smtClean="0"/>
              <a:t>6</a:t>
            </a:fld>
            <a:endParaRPr lang="en-US"/>
          </a:p>
        </p:txBody>
      </p:sp>
    </p:spTree>
    <p:extLst>
      <p:ext uri="{BB962C8B-B14F-4D97-AF65-F5344CB8AC3E}">
        <p14:creationId xmlns:p14="http://schemas.microsoft.com/office/powerpoint/2010/main" val="21866871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Sheree</a:t>
            </a:r>
            <a:endParaRPr lang="en-US" dirty="0" smtClean="0"/>
          </a:p>
          <a:p>
            <a:endParaRPr lang="en-US" dirty="0"/>
          </a:p>
        </p:txBody>
      </p:sp>
      <p:sp>
        <p:nvSpPr>
          <p:cNvPr id="4" name="Slide Number Placeholder 3"/>
          <p:cNvSpPr>
            <a:spLocks noGrp="1"/>
          </p:cNvSpPr>
          <p:nvPr>
            <p:ph type="sldNum" sz="quarter" idx="10"/>
          </p:nvPr>
        </p:nvSpPr>
        <p:spPr/>
        <p:txBody>
          <a:bodyPr/>
          <a:lstStyle/>
          <a:p>
            <a:fld id="{40DFF04E-B098-A340-8DF9-38C8F7EE13F0}" type="slidenum">
              <a:rPr lang="en-US" smtClean="0"/>
              <a:t>7</a:t>
            </a:fld>
            <a:endParaRPr lang="en-US"/>
          </a:p>
        </p:txBody>
      </p:sp>
    </p:spTree>
    <p:extLst>
      <p:ext uri="{BB962C8B-B14F-4D97-AF65-F5344CB8AC3E}">
        <p14:creationId xmlns:p14="http://schemas.microsoft.com/office/powerpoint/2010/main" val="3934430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Chelsea: Remind </a:t>
            </a:r>
            <a:r>
              <a:rPr lang="en-US" dirty="0"/>
              <a:t>participants that this is a question they could ask every teacher in the school?  How would it help their school?</a:t>
            </a:r>
          </a:p>
        </p:txBody>
      </p:sp>
      <p:sp>
        <p:nvSpPr>
          <p:cNvPr id="4" name="Slide Number Placeholder 3"/>
          <p:cNvSpPr>
            <a:spLocks noGrp="1"/>
          </p:cNvSpPr>
          <p:nvPr>
            <p:ph type="sldNum" sz="quarter" idx="10"/>
          </p:nvPr>
        </p:nvSpPr>
        <p:spPr/>
        <p:txBody>
          <a:bodyPr/>
          <a:lstStyle/>
          <a:p>
            <a:fld id="{40DFF04E-B098-A340-8DF9-38C8F7EE13F0}" type="slidenum">
              <a:rPr lang="en-US" smtClean="0"/>
              <a:t>8</a:t>
            </a:fld>
            <a:endParaRPr lang="en-US"/>
          </a:p>
        </p:txBody>
      </p:sp>
    </p:spTree>
    <p:extLst>
      <p:ext uri="{BB962C8B-B14F-4D97-AF65-F5344CB8AC3E}">
        <p14:creationId xmlns:p14="http://schemas.microsoft.com/office/powerpoint/2010/main" val="393443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BD9FAA89-20CE-454A-BC72-68F31B3B2B50}" type="slidenum">
              <a:rPr lang="en-GB" smtClean="0"/>
              <a:pPr>
                <a:defRPr/>
              </a:pPr>
              <a:t>9</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Sheree</a:t>
            </a:r>
            <a:r>
              <a:rPr lang="en-US" dirty="0" smtClean="0"/>
              <a:t>: One of the things we needed to ROCK THE MISSION was….</a:t>
            </a:r>
            <a:endParaRPr lang="en-US" dirty="0"/>
          </a:p>
        </p:txBody>
      </p:sp>
      <p:sp>
        <p:nvSpPr>
          <p:cNvPr id="4" name="Slide Number Placeholder 3"/>
          <p:cNvSpPr>
            <a:spLocks noGrp="1"/>
          </p:cNvSpPr>
          <p:nvPr>
            <p:ph type="sldNum" sz="quarter" idx="10"/>
          </p:nvPr>
        </p:nvSpPr>
        <p:spPr/>
        <p:txBody>
          <a:bodyPr/>
          <a:lstStyle/>
          <a:p>
            <a:fld id="{40DFF04E-B098-A340-8DF9-38C8F7EE13F0}" type="slidenum">
              <a:rPr lang="en-US" smtClean="0"/>
              <a:t>11</a:t>
            </a:fld>
            <a:endParaRPr lang="en-US"/>
          </a:p>
        </p:txBody>
      </p:sp>
    </p:spTree>
    <p:extLst>
      <p:ext uri="{BB962C8B-B14F-4D97-AF65-F5344CB8AC3E}">
        <p14:creationId xmlns:p14="http://schemas.microsoft.com/office/powerpoint/2010/main" val="1479184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a:xfrm>
            <a:off x="7555646" y="6629930"/>
            <a:ext cx="1068334" cy="228070"/>
          </a:xfrm>
        </p:spPr>
        <p:txBody>
          <a:bodyPr/>
          <a:lstStyle>
            <a:lvl1pPr marL="0" marR="0" indent="0" algn="r" defTabSz="457200" rtl="0" eaLnBrk="1" fontAlgn="auto" latinLnBrk="0" hangingPunct="1">
              <a:lnSpc>
                <a:spcPct val="100000"/>
              </a:lnSpc>
              <a:spcBef>
                <a:spcPts val="0"/>
              </a:spcBef>
              <a:spcAft>
                <a:spcPts val="0"/>
              </a:spcAft>
              <a:buClrTx/>
              <a:buSzTx/>
              <a:buFontTx/>
              <a:buNone/>
              <a:tabLst/>
              <a:defRPr/>
            </a:lvl1pPr>
          </a:lstStyle>
          <a:p>
            <a:fld id="{02C89652-6118-194A-A2A5-0F33353BC73A}" type="datetimeFigureOut">
              <a:rPr lang="en-US" noProof="0" smtClean="0"/>
              <a:pPr/>
              <a:t>7/15/16</a:t>
            </a:fld>
            <a:endParaRPr lang="nl-NL" dirty="0"/>
          </a:p>
          <a:p>
            <a:endParaRPr lang="nl-NL" dirty="0"/>
          </a:p>
        </p:txBody>
      </p:sp>
      <p:sp>
        <p:nvSpPr>
          <p:cNvPr id="6" name="Tijdelijke aanduiding voor dianummer 5"/>
          <p:cNvSpPr>
            <a:spLocks noGrp="1"/>
          </p:cNvSpPr>
          <p:nvPr>
            <p:ph type="sldNum" sz="quarter" idx="12"/>
          </p:nvPr>
        </p:nvSpPr>
        <p:spPr>
          <a:xfrm>
            <a:off x="8623980" y="6629930"/>
            <a:ext cx="406400" cy="228070"/>
          </a:xfrm>
        </p:spPr>
        <p:txBody>
          <a:bodyPr/>
          <a:lstStyle/>
          <a:p>
            <a:fld id="{365E7149-2CBC-7E42-B4F4-E2E7C22F4267}" type="slidenum">
              <a:rPr lang="nl-NL" smtClean="0"/>
              <a:pPr/>
              <a:t>‹#›</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el 1"/>
          <p:cNvSpPr>
            <a:spLocks noGrp="1"/>
          </p:cNvSpPr>
          <p:nvPr>
            <p:ph type="title"/>
          </p:nvPr>
        </p:nvSpPr>
        <p:spPr>
          <a:xfrm>
            <a:off x="1219200" y="1319999"/>
            <a:ext cx="5472000" cy="566738"/>
          </a:xfrm>
        </p:spPr>
        <p:txBody>
          <a:bodyPr anchor="t" anchorCtr="0"/>
          <a:lstStyle>
            <a:lvl1pPr algn="l">
              <a:defRPr sz="2000" b="1"/>
            </a:lvl1pPr>
          </a:lstStyle>
          <a:p>
            <a:r>
              <a:rPr lang="en-US" noProof="0"/>
              <a:t>Click to edit Master title style</a:t>
            </a:r>
          </a:p>
        </p:txBody>
      </p:sp>
      <p:sp>
        <p:nvSpPr>
          <p:cNvPr id="3" name="Tijdelijke aanduiding voor afbeelding 2"/>
          <p:cNvSpPr>
            <a:spLocks noGrp="1"/>
          </p:cNvSpPr>
          <p:nvPr>
            <p:ph type="pic" idx="1"/>
          </p:nvPr>
        </p:nvSpPr>
        <p:spPr>
          <a:xfrm>
            <a:off x="1219200" y="1886737"/>
            <a:ext cx="5472000" cy="4104000"/>
          </a:xfrm>
          <a:solidFill>
            <a:schemeClr val="accent6">
              <a:lumMod val="40000"/>
              <a:lumOff val="60000"/>
            </a:schemeClr>
          </a:solidFill>
        </p:spPr>
        <p:txBody>
          <a:bodyPr tIns="180000">
            <a:normAutofit/>
          </a:bodyPr>
          <a:lstStyle>
            <a:lvl1pPr marL="0" indent="0" algn="ctr">
              <a:buNone/>
              <a:defRPr sz="2000">
                <a:solidFill>
                  <a:schemeClr val="accent6"/>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Drag picture to placeholder or click icon to add</a:t>
            </a:r>
          </a:p>
        </p:txBody>
      </p:sp>
      <p:sp>
        <p:nvSpPr>
          <p:cNvPr id="4" name="Tijdelijke aanduiding voor tekst 3"/>
          <p:cNvSpPr>
            <a:spLocks noGrp="1"/>
          </p:cNvSpPr>
          <p:nvPr>
            <p:ph type="body" sz="half" idx="2"/>
          </p:nvPr>
        </p:nvSpPr>
        <p:spPr>
          <a:xfrm>
            <a:off x="6843599" y="4960136"/>
            <a:ext cx="1843201" cy="1030601"/>
          </a:xfrm>
        </p:spPr>
        <p:txBody>
          <a:bodyPr anchor="b" anchorCtr="0">
            <a:normAutofit/>
          </a:bodyPr>
          <a:lstStyle>
            <a:lvl1pPr marL="0" indent="0">
              <a:lnSpc>
                <a:spcPct val="100000"/>
              </a:lnSpc>
              <a:buNone/>
              <a:defRPr sz="1200" i="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Tijdelijke aanduiding voor datum 4"/>
          <p:cNvSpPr>
            <a:spLocks noGrp="1"/>
          </p:cNvSpPr>
          <p:nvPr>
            <p:ph type="dt" sz="half" idx="10"/>
          </p:nvPr>
        </p:nvSpPr>
        <p:spPr/>
        <p:txBody>
          <a:bodyPr/>
          <a:lstStyle/>
          <a:p>
            <a:fld id="{02C89652-6118-194A-A2A5-0F33353BC73A}" type="datetimeFigureOut">
              <a:rPr lang="en-US" noProof="0" smtClean="0"/>
              <a:pPr/>
              <a:t>7/15/16</a:t>
            </a:fld>
            <a:endParaRPr lang="en-US" noProof="0"/>
          </a:p>
        </p:txBody>
      </p:sp>
      <p:sp>
        <p:nvSpPr>
          <p:cNvPr id="6" name="Tijdelijke aanduiding voor voettekst 5"/>
          <p:cNvSpPr>
            <a:spLocks noGrp="1"/>
          </p:cNvSpPr>
          <p:nvPr>
            <p:ph type="ftr" sz="quarter" idx="11"/>
          </p:nvPr>
        </p:nvSpPr>
        <p:spPr/>
        <p:txBody>
          <a:bodyPr/>
          <a:lstStyle/>
          <a:p>
            <a:endParaRPr lang="en-US" noProof="0"/>
          </a:p>
        </p:txBody>
      </p:sp>
      <p:sp>
        <p:nvSpPr>
          <p:cNvPr id="7" name="Tijdelijke aanduiding voor dianummer 6"/>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540327" y="3203572"/>
            <a:ext cx="8211787" cy="1588561"/>
          </a:xfrm>
        </p:spPr>
        <p:txBody>
          <a:bodyPr/>
          <a:lstStyle>
            <a:lvl1pPr algn="ctr">
              <a:defRPr/>
            </a:lvl1pPr>
          </a:lstStyle>
          <a:p>
            <a:r>
              <a:rPr lang="en-US" noProof="0"/>
              <a:t>Click to edit Master title style</a:t>
            </a:r>
          </a:p>
        </p:txBody>
      </p:sp>
      <p:sp>
        <p:nvSpPr>
          <p:cNvPr id="3" name="Subtitel 2"/>
          <p:cNvSpPr>
            <a:spLocks noGrp="1"/>
          </p:cNvSpPr>
          <p:nvPr>
            <p:ph type="subTitle" idx="1"/>
          </p:nvPr>
        </p:nvSpPr>
        <p:spPr>
          <a:xfrm>
            <a:off x="540327" y="4792134"/>
            <a:ext cx="8211787" cy="872062"/>
          </a:xfrm>
        </p:spPr>
        <p:txBody>
          <a:bodyPr anchor="b" anchorCtr="0">
            <a:normAutofit/>
          </a:bodyPr>
          <a:lstStyle>
            <a:lvl1pPr marL="0" indent="0" algn="ct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p>
        </p:txBody>
      </p:sp>
      <p:sp>
        <p:nvSpPr>
          <p:cNvPr id="4" name="Tijdelijke aanduiding voor datum 3"/>
          <p:cNvSpPr>
            <a:spLocks noGrp="1"/>
          </p:cNvSpPr>
          <p:nvPr>
            <p:ph type="dt" sz="half" idx="10"/>
          </p:nvPr>
        </p:nvSpPr>
        <p:spPr>
          <a:xfrm>
            <a:off x="0" y="6629930"/>
            <a:ext cx="1068334" cy="228070"/>
          </a:xfrm>
        </p:spPr>
        <p:txBody>
          <a:bodyPr/>
          <a:lstStyle/>
          <a:p>
            <a:fld id="{02C89652-6118-194A-A2A5-0F33353BC73A}" type="datetimeFigureOut">
              <a:rPr lang="en-US" noProof="0" smtClean="0"/>
              <a:pPr/>
              <a:t>7/15/16</a:t>
            </a:fld>
            <a:endParaRPr lang="en-US" noProof="0"/>
          </a:p>
        </p:txBody>
      </p:sp>
      <p:sp>
        <p:nvSpPr>
          <p:cNvPr id="6" name="Tijdelijke aanduiding voor dianummer 5"/>
          <p:cNvSpPr>
            <a:spLocks noGrp="1"/>
          </p:cNvSpPr>
          <p:nvPr>
            <p:ph type="sldNum" sz="quarter" idx="12"/>
          </p:nvPr>
        </p:nvSpPr>
        <p:spPr>
          <a:xfrm>
            <a:off x="1068334" y="6629930"/>
            <a:ext cx="406400" cy="228070"/>
          </a:xfrm>
        </p:spPr>
        <p:txBody>
          <a:bodyPr/>
          <a:lstStyle/>
          <a:p>
            <a:fld id="{365E7149-2CBC-7E42-B4F4-E2E7C22F4267}" type="slidenum">
              <a:rPr lang="en-US" noProof="0" smtClean="0"/>
              <a:pPr/>
              <a:t>‹#›</a:t>
            </a:fld>
            <a:endParaRPr lang="en-US" noProof="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a:t>Click to edit Master title style</a:t>
            </a:r>
          </a:p>
        </p:txBody>
      </p:sp>
      <p:sp>
        <p:nvSpPr>
          <p:cNvPr id="3" name="Tijdelijke aanduiding voor inhoud 2"/>
          <p:cNvSpPr>
            <a:spLocks noGrp="1"/>
          </p:cNvSpPr>
          <p:nvPr>
            <p:ph idx="1"/>
          </p:nvPr>
        </p:nvSpPr>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Tijdelijke aanduiding voor datum 3"/>
          <p:cNvSpPr>
            <a:spLocks noGrp="1"/>
          </p:cNvSpPr>
          <p:nvPr>
            <p:ph type="dt" sz="half" idx="10"/>
          </p:nvPr>
        </p:nvSpPr>
        <p:spPr/>
        <p:txBody>
          <a:bodyPr/>
          <a:lstStyle/>
          <a:p>
            <a:fld id="{02C89652-6118-194A-A2A5-0F33353BC73A}" type="datetimeFigureOut">
              <a:rPr lang="en-US" noProof="0" smtClean="0"/>
              <a:pPr/>
              <a:t>7/15/16</a:t>
            </a:fld>
            <a:endParaRPr lang="en-US" noProof="0"/>
          </a:p>
        </p:txBody>
      </p:sp>
      <p:sp>
        <p:nvSpPr>
          <p:cNvPr id="5" name="Tijdelijke aanduiding voor voettekst 4"/>
          <p:cNvSpPr>
            <a:spLocks noGrp="1"/>
          </p:cNvSpPr>
          <p:nvPr>
            <p:ph type="ftr" sz="quarter" idx="11"/>
          </p:nvPr>
        </p:nvSpPr>
        <p:spPr/>
        <p:txBody>
          <a:bodyPr/>
          <a:lstStyle/>
          <a:p>
            <a:endParaRPr lang="en-US" noProof="0"/>
          </a:p>
        </p:txBody>
      </p:sp>
      <p:sp>
        <p:nvSpPr>
          <p:cNvPr id="6" name="Tijdelijke aanduiding voor dianummer 5"/>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el 1"/>
          <p:cNvSpPr>
            <a:spLocks noGrp="1"/>
          </p:cNvSpPr>
          <p:nvPr>
            <p:ph type="title"/>
          </p:nvPr>
        </p:nvSpPr>
        <p:spPr>
          <a:xfrm>
            <a:off x="2239062" y="2184400"/>
            <a:ext cx="6447738" cy="1727200"/>
          </a:xfrm>
        </p:spPr>
        <p:txBody>
          <a:bodyPr anchor="t">
            <a:normAutofit/>
          </a:bodyPr>
          <a:lstStyle>
            <a:lvl1pPr algn="l">
              <a:defRPr sz="3600" b="1" cap="none"/>
            </a:lvl1pPr>
          </a:lstStyle>
          <a:p>
            <a:r>
              <a:rPr lang="en-US" noProof="0"/>
              <a:t>Click to edit Master title style</a:t>
            </a:r>
          </a:p>
        </p:txBody>
      </p:sp>
      <p:sp>
        <p:nvSpPr>
          <p:cNvPr id="3" name="Tijdelijke aanduiding voor tekst 2"/>
          <p:cNvSpPr>
            <a:spLocks noGrp="1"/>
          </p:cNvSpPr>
          <p:nvPr>
            <p:ph type="body" idx="1"/>
          </p:nvPr>
        </p:nvSpPr>
        <p:spPr>
          <a:xfrm>
            <a:off x="2239062" y="3911600"/>
            <a:ext cx="6447738" cy="1500187"/>
          </a:xfrm>
        </p:spPr>
        <p:txBody>
          <a:bodyPr anchor="t" anchorCtr="0">
            <a:normAutofit/>
          </a:bodyPr>
          <a:lstStyle>
            <a:lvl1pPr marL="0" indent="0">
              <a:spcBef>
                <a:spcPts val="0"/>
              </a:spcBef>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Click to edit Master text styles</a:t>
            </a:r>
          </a:p>
        </p:txBody>
      </p:sp>
      <p:sp>
        <p:nvSpPr>
          <p:cNvPr id="4" name="Tijdelijke aanduiding voor datum 3"/>
          <p:cNvSpPr>
            <a:spLocks noGrp="1"/>
          </p:cNvSpPr>
          <p:nvPr>
            <p:ph type="dt" sz="half" idx="10"/>
          </p:nvPr>
        </p:nvSpPr>
        <p:spPr/>
        <p:txBody>
          <a:bodyPr/>
          <a:lstStyle/>
          <a:p>
            <a:fld id="{02C89652-6118-194A-A2A5-0F33353BC73A}" type="datetimeFigureOut">
              <a:rPr lang="en-US" noProof="0" smtClean="0"/>
              <a:pPr/>
              <a:t>7/15/16</a:t>
            </a:fld>
            <a:endParaRPr lang="en-US" noProof="0"/>
          </a:p>
        </p:txBody>
      </p:sp>
      <p:sp>
        <p:nvSpPr>
          <p:cNvPr id="5" name="Tijdelijke aanduiding voor voettekst 4"/>
          <p:cNvSpPr>
            <a:spLocks noGrp="1"/>
          </p:cNvSpPr>
          <p:nvPr>
            <p:ph type="ftr" sz="quarter" idx="11"/>
          </p:nvPr>
        </p:nvSpPr>
        <p:spPr/>
        <p:txBody>
          <a:bodyPr/>
          <a:lstStyle/>
          <a:p>
            <a:endParaRPr lang="en-US" noProof="0"/>
          </a:p>
        </p:txBody>
      </p:sp>
      <p:sp>
        <p:nvSpPr>
          <p:cNvPr id="6" name="Tijdelijke aanduiding voor dianummer 5"/>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a:t>Click to edit Master title style</a:t>
            </a:r>
            <a:endParaRPr lang="en-US" noProof="0" dirty="0"/>
          </a:p>
        </p:txBody>
      </p:sp>
      <p:sp>
        <p:nvSpPr>
          <p:cNvPr id="3" name="Tijdelijke aanduiding voor inhoud 2"/>
          <p:cNvSpPr>
            <a:spLocks noGrp="1"/>
          </p:cNvSpPr>
          <p:nvPr>
            <p:ph sz="half" idx="1"/>
          </p:nvPr>
        </p:nvSpPr>
        <p:spPr>
          <a:xfrm>
            <a:off x="1224962" y="2209799"/>
            <a:ext cx="3677238" cy="39163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4" name="Tijdelijke aanduiding voor inhoud 3"/>
          <p:cNvSpPr>
            <a:spLocks noGrp="1"/>
          </p:cNvSpPr>
          <p:nvPr>
            <p:ph sz="half" idx="2"/>
          </p:nvPr>
        </p:nvSpPr>
        <p:spPr>
          <a:xfrm>
            <a:off x="5011200" y="2209799"/>
            <a:ext cx="3675600" cy="39163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ijdelijke aanduiding voor datum 4"/>
          <p:cNvSpPr>
            <a:spLocks noGrp="1"/>
          </p:cNvSpPr>
          <p:nvPr>
            <p:ph type="dt" sz="half" idx="10"/>
          </p:nvPr>
        </p:nvSpPr>
        <p:spPr/>
        <p:txBody>
          <a:bodyPr/>
          <a:lstStyle/>
          <a:p>
            <a:fld id="{02C89652-6118-194A-A2A5-0F33353BC73A}" type="datetimeFigureOut">
              <a:rPr lang="en-US" noProof="0" smtClean="0"/>
              <a:pPr/>
              <a:t>7/15/16</a:t>
            </a:fld>
            <a:endParaRPr lang="en-US" noProof="0"/>
          </a:p>
        </p:txBody>
      </p:sp>
      <p:sp>
        <p:nvSpPr>
          <p:cNvPr id="6" name="Tijdelijke aanduiding voor voettekst 5"/>
          <p:cNvSpPr>
            <a:spLocks noGrp="1"/>
          </p:cNvSpPr>
          <p:nvPr>
            <p:ph type="ftr" sz="quarter" idx="11"/>
          </p:nvPr>
        </p:nvSpPr>
        <p:spPr/>
        <p:txBody>
          <a:bodyPr/>
          <a:lstStyle/>
          <a:p>
            <a:endParaRPr lang="en-US" noProof="0"/>
          </a:p>
        </p:txBody>
      </p:sp>
      <p:sp>
        <p:nvSpPr>
          <p:cNvPr id="7" name="Tijdelijke aanduiding voor dianummer 6"/>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en-US" noProof="0"/>
              <a:t>Click to edit Master title style</a:t>
            </a:r>
          </a:p>
        </p:txBody>
      </p:sp>
      <p:sp>
        <p:nvSpPr>
          <p:cNvPr id="3" name="Tijdelijke aanduiding voor tekst 2"/>
          <p:cNvSpPr>
            <a:spLocks noGrp="1"/>
          </p:cNvSpPr>
          <p:nvPr>
            <p:ph type="body" idx="1"/>
          </p:nvPr>
        </p:nvSpPr>
        <p:spPr>
          <a:xfrm>
            <a:off x="1224962" y="2209800"/>
            <a:ext cx="3675600" cy="639762"/>
          </a:xfrm>
        </p:spPr>
        <p:txBody>
          <a:bodyPr anchor="t"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Tijdelijke aanduiding voor inhoud 3"/>
          <p:cNvSpPr>
            <a:spLocks noGrp="1"/>
          </p:cNvSpPr>
          <p:nvPr>
            <p:ph sz="half" idx="2"/>
          </p:nvPr>
        </p:nvSpPr>
        <p:spPr>
          <a:xfrm>
            <a:off x="1224962" y="2849561"/>
            <a:ext cx="3675600" cy="3276601"/>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ijdelijke aanduiding voor tekst 4"/>
          <p:cNvSpPr>
            <a:spLocks noGrp="1"/>
          </p:cNvSpPr>
          <p:nvPr>
            <p:ph type="body" sz="quarter" idx="3"/>
          </p:nvPr>
        </p:nvSpPr>
        <p:spPr>
          <a:xfrm>
            <a:off x="5011200" y="2209800"/>
            <a:ext cx="3675600" cy="639762"/>
          </a:xfrm>
        </p:spPr>
        <p:txBody>
          <a:bodyPr anchor="t"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6" name="Tijdelijke aanduiding voor inhoud 5"/>
          <p:cNvSpPr>
            <a:spLocks noGrp="1"/>
          </p:cNvSpPr>
          <p:nvPr>
            <p:ph sz="quarter" idx="4"/>
          </p:nvPr>
        </p:nvSpPr>
        <p:spPr>
          <a:xfrm>
            <a:off x="5011200" y="2849561"/>
            <a:ext cx="3675600" cy="3276602"/>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7" name="Tijdelijke aanduiding voor datum 6"/>
          <p:cNvSpPr>
            <a:spLocks noGrp="1"/>
          </p:cNvSpPr>
          <p:nvPr>
            <p:ph type="dt" sz="half" idx="10"/>
          </p:nvPr>
        </p:nvSpPr>
        <p:spPr/>
        <p:txBody>
          <a:bodyPr/>
          <a:lstStyle/>
          <a:p>
            <a:fld id="{02C89652-6118-194A-A2A5-0F33353BC73A}" type="datetimeFigureOut">
              <a:rPr lang="en-US" noProof="0" smtClean="0"/>
              <a:pPr/>
              <a:t>7/15/16</a:t>
            </a:fld>
            <a:endParaRPr lang="en-US" noProof="0"/>
          </a:p>
        </p:txBody>
      </p:sp>
      <p:sp>
        <p:nvSpPr>
          <p:cNvPr id="8" name="Tijdelijke aanduiding voor voettekst 7"/>
          <p:cNvSpPr>
            <a:spLocks noGrp="1"/>
          </p:cNvSpPr>
          <p:nvPr>
            <p:ph type="ftr" sz="quarter" idx="11"/>
          </p:nvPr>
        </p:nvSpPr>
        <p:spPr/>
        <p:txBody>
          <a:bodyPr/>
          <a:lstStyle/>
          <a:p>
            <a:endParaRPr lang="en-US" noProof="0"/>
          </a:p>
        </p:txBody>
      </p:sp>
      <p:sp>
        <p:nvSpPr>
          <p:cNvPr id="9" name="Tijdelijke aanduiding voor dianummer 8"/>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a:t>Click to edit Master title style</a:t>
            </a:r>
          </a:p>
        </p:txBody>
      </p:sp>
      <p:sp>
        <p:nvSpPr>
          <p:cNvPr id="3" name="Tijdelijke aanduiding voor datum 2"/>
          <p:cNvSpPr>
            <a:spLocks noGrp="1"/>
          </p:cNvSpPr>
          <p:nvPr>
            <p:ph type="dt" sz="half" idx="10"/>
          </p:nvPr>
        </p:nvSpPr>
        <p:spPr/>
        <p:txBody>
          <a:bodyPr/>
          <a:lstStyle/>
          <a:p>
            <a:fld id="{02C89652-6118-194A-A2A5-0F33353BC73A}" type="datetimeFigureOut">
              <a:rPr lang="en-US" noProof="0" smtClean="0"/>
              <a:pPr/>
              <a:t>7/15/16</a:t>
            </a:fld>
            <a:endParaRPr lang="en-US" noProof="0"/>
          </a:p>
        </p:txBody>
      </p:sp>
      <p:sp>
        <p:nvSpPr>
          <p:cNvPr id="4" name="Tijdelijke aanduiding voor voettekst 3"/>
          <p:cNvSpPr>
            <a:spLocks noGrp="1"/>
          </p:cNvSpPr>
          <p:nvPr>
            <p:ph type="ftr" sz="quarter" idx="11"/>
          </p:nvPr>
        </p:nvSpPr>
        <p:spPr/>
        <p:txBody>
          <a:bodyPr/>
          <a:lstStyle/>
          <a:p>
            <a:endParaRPr lang="en-US" noProof="0"/>
          </a:p>
        </p:txBody>
      </p:sp>
      <p:sp>
        <p:nvSpPr>
          <p:cNvPr id="5" name="Tijdelijke aanduiding voor dianummer 4"/>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02C89652-6118-194A-A2A5-0F33353BC73A}" type="datetimeFigureOut">
              <a:rPr lang="en-US" noProof="0" smtClean="0"/>
              <a:pPr/>
              <a:t>7/15/16</a:t>
            </a:fld>
            <a:endParaRPr lang="en-US" noProof="0"/>
          </a:p>
        </p:txBody>
      </p:sp>
      <p:sp>
        <p:nvSpPr>
          <p:cNvPr id="3" name="Tijdelijke aanduiding voor voettekst 2"/>
          <p:cNvSpPr>
            <a:spLocks noGrp="1"/>
          </p:cNvSpPr>
          <p:nvPr>
            <p:ph type="ftr" sz="quarter" idx="11"/>
          </p:nvPr>
        </p:nvSpPr>
        <p:spPr/>
        <p:txBody>
          <a:bodyPr/>
          <a:lstStyle/>
          <a:p>
            <a:endParaRPr lang="en-US" noProof="0"/>
          </a:p>
        </p:txBody>
      </p:sp>
      <p:sp>
        <p:nvSpPr>
          <p:cNvPr id="4" name="Tijdelijke aanduiding voor dianummer 3"/>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el 1"/>
          <p:cNvSpPr>
            <a:spLocks noGrp="1"/>
          </p:cNvSpPr>
          <p:nvPr>
            <p:ph type="title"/>
          </p:nvPr>
        </p:nvSpPr>
        <p:spPr>
          <a:xfrm>
            <a:off x="1219200" y="1283183"/>
            <a:ext cx="3225800" cy="1049336"/>
          </a:xfrm>
        </p:spPr>
        <p:txBody>
          <a:bodyPr anchor="t" anchorCtr="0"/>
          <a:lstStyle>
            <a:lvl1pPr algn="l">
              <a:defRPr sz="2000" b="1"/>
            </a:lvl1pPr>
          </a:lstStyle>
          <a:p>
            <a:r>
              <a:rPr lang="en-US" noProof="0"/>
              <a:t>Click to edit Master title style</a:t>
            </a:r>
          </a:p>
        </p:txBody>
      </p:sp>
      <p:sp>
        <p:nvSpPr>
          <p:cNvPr id="3" name="Tijdelijke aanduiding voor inhoud 2"/>
          <p:cNvSpPr>
            <a:spLocks noGrp="1"/>
          </p:cNvSpPr>
          <p:nvPr>
            <p:ph idx="1"/>
          </p:nvPr>
        </p:nvSpPr>
        <p:spPr>
          <a:xfrm>
            <a:off x="4572000" y="1283183"/>
            <a:ext cx="4114800" cy="4965700"/>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Tijdelijke aanduiding voor tekst 3"/>
          <p:cNvSpPr>
            <a:spLocks noGrp="1"/>
          </p:cNvSpPr>
          <p:nvPr>
            <p:ph type="body" sz="half" idx="2"/>
          </p:nvPr>
        </p:nvSpPr>
        <p:spPr>
          <a:xfrm>
            <a:off x="1219200" y="2332519"/>
            <a:ext cx="3225800" cy="3916363"/>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Tijdelijke aanduiding voor datum 4"/>
          <p:cNvSpPr>
            <a:spLocks noGrp="1"/>
          </p:cNvSpPr>
          <p:nvPr>
            <p:ph type="dt" sz="half" idx="10"/>
          </p:nvPr>
        </p:nvSpPr>
        <p:spPr/>
        <p:txBody>
          <a:bodyPr/>
          <a:lstStyle/>
          <a:p>
            <a:fld id="{02C89652-6118-194A-A2A5-0F33353BC73A}" type="datetimeFigureOut">
              <a:rPr lang="en-US" noProof="0" smtClean="0"/>
              <a:pPr/>
              <a:t>7/15/16</a:t>
            </a:fld>
            <a:endParaRPr lang="en-US" noProof="0"/>
          </a:p>
        </p:txBody>
      </p:sp>
      <p:sp>
        <p:nvSpPr>
          <p:cNvPr id="6" name="Tijdelijke aanduiding voor voettekst 5"/>
          <p:cNvSpPr>
            <a:spLocks noGrp="1"/>
          </p:cNvSpPr>
          <p:nvPr>
            <p:ph type="ftr" sz="quarter" idx="11"/>
          </p:nvPr>
        </p:nvSpPr>
        <p:spPr/>
        <p:txBody>
          <a:bodyPr/>
          <a:lstStyle/>
          <a:p>
            <a:endParaRPr lang="en-US" noProof="0"/>
          </a:p>
        </p:txBody>
      </p:sp>
      <p:sp>
        <p:nvSpPr>
          <p:cNvPr id="7" name="Tijdelijke aanduiding voor dianummer 6"/>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224962" y="1238390"/>
            <a:ext cx="7461838" cy="968841"/>
          </a:xfrm>
          <a:prstGeom prst="rect">
            <a:avLst/>
          </a:prstGeom>
        </p:spPr>
        <p:txBody>
          <a:bodyPr vert="horz" lIns="0" tIns="0" rIns="0" bIns="0" rtlCol="0" anchor="t" anchorCtr="0">
            <a:normAutofit/>
          </a:bodyPr>
          <a:lstStyle/>
          <a:p>
            <a:r>
              <a:rPr lang="en-US" noProof="0"/>
              <a:t>Click to edit Master title style</a:t>
            </a:r>
            <a:endParaRPr lang="en-US" noProof="0" dirty="0"/>
          </a:p>
        </p:txBody>
      </p:sp>
      <p:sp>
        <p:nvSpPr>
          <p:cNvPr id="3" name="Tijdelijke aanduiding voor tekst 2"/>
          <p:cNvSpPr>
            <a:spLocks noGrp="1"/>
          </p:cNvSpPr>
          <p:nvPr>
            <p:ph type="body" idx="1"/>
          </p:nvPr>
        </p:nvSpPr>
        <p:spPr>
          <a:xfrm>
            <a:off x="1224962" y="2289481"/>
            <a:ext cx="7461838" cy="3901845"/>
          </a:xfrm>
          <a:prstGeom prst="rect">
            <a:avLst/>
          </a:prstGeom>
        </p:spPr>
        <p:txBody>
          <a:bodyPr vert="horz" lIns="0" tIns="0" rIns="0" bIns="0" rtlCol="0" anchor="t" anchorCtr="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Tijdelijke aanduiding voor datum 3"/>
          <p:cNvSpPr>
            <a:spLocks noGrp="1"/>
          </p:cNvSpPr>
          <p:nvPr>
            <p:ph type="dt" sz="half" idx="2"/>
          </p:nvPr>
        </p:nvSpPr>
        <p:spPr>
          <a:xfrm>
            <a:off x="7212066" y="576264"/>
            <a:ext cx="1068334" cy="228070"/>
          </a:xfrm>
          <a:prstGeom prst="rect">
            <a:avLst/>
          </a:prstGeom>
        </p:spPr>
        <p:txBody>
          <a:bodyPr vert="horz" lIns="0" tIns="0" rIns="0" bIns="0" rtlCol="0" anchor="t" anchorCtr="0"/>
          <a:lstStyle>
            <a:lvl1pPr algn="r">
              <a:defRPr sz="1000">
                <a:solidFill>
                  <a:schemeClr val="accent6"/>
                </a:solidFill>
              </a:defRPr>
            </a:lvl1pPr>
          </a:lstStyle>
          <a:p>
            <a:fld id="{02C89652-6118-194A-A2A5-0F33353BC73A}" type="datetimeFigureOut">
              <a:rPr lang="en-US" noProof="0" smtClean="0"/>
              <a:pPr/>
              <a:t>7/15/16</a:t>
            </a:fld>
            <a:endParaRPr lang="en-US" noProof="0"/>
          </a:p>
        </p:txBody>
      </p:sp>
      <p:sp>
        <p:nvSpPr>
          <p:cNvPr id="5" name="Tijdelijke aanduiding voor voettekst 4"/>
          <p:cNvSpPr>
            <a:spLocks noGrp="1"/>
          </p:cNvSpPr>
          <p:nvPr>
            <p:ph type="ftr" sz="quarter" idx="3"/>
          </p:nvPr>
        </p:nvSpPr>
        <p:spPr>
          <a:xfrm>
            <a:off x="2239062" y="6475941"/>
            <a:ext cx="3611401" cy="239183"/>
          </a:xfrm>
          <a:prstGeom prst="rect">
            <a:avLst/>
          </a:prstGeom>
        </p:spPr>
        <p:txBody>
          <a:bodyPr vert="horz" lIns="0" tIns="0" rIns="0" bIns="0" rtlCol="0" anchor="t" anchorCtr="0"/>
          <a:lstStyle>
            <a:lvl1pPr algn="l">
              <a:defRPr sz="1000">
                <a:solidFill>
                  <a:schemeClr val="accent6"/>
                </a:solidFill>
              </a:defRPr>
            </a:lvl1pPr>
          </a:lstStyle>
          <a:p>
            <a:endParaRPr lang="en-US" noProof="0"/>
          </a:p>
        </p:txBody>
      </p:sp>
      <p:sp>
        <p:nvSpPr>
          <p:cNvPr id="6" name="Tijdelijke aanduiding voor dianummer 5"/>
          <p:cNvSpPr>
            <a:spLocks noGrp="1"/>
          </p:cNvSpPr>
          <p:nvPr>
            <p:ph type="sldNum" sz="quarter" idx="4"/>
          </p:nvPr>
        </p:nvSpPr>
        <p:spPr>
          <a:xfrm>
            <a:off x="8280400" y="576264"/>
            <a:ext cx="406400" cy="228070"/>
          </a:xfrm>
          <a:prstGeom prst="rect">
            <a:avLst/>
          </a:prstGeom>
        </p:spPr>
        <p:txBody>
          <a:bodyPr vert="horz" lIns="0" tIns="0" rIns="0" bIns="0" rtlCol="0" anchor="t" anchorCtr="0"/>
          <a:lstStyle>
            <a:lvl1pPr algn="r">
              <a:defRPr sz="1000">
                <a:solidFill>
                  <a:schemeClr val="accent6"/>
                </a:solidFill>
              </a:defRPr>
            </a:lvl1pPr>
          </a:lstStyle>
          <a:p>
            <a:fld id="{365E7149-2CBC-7E42-B4F4-E2E7C22F4267}" type="slidenum">
              <a:rPr lang="en-US" noProof="0" smtClean="0"/>
              <a:pPr/>
              <a:t>‹#›</a:t>
            </a:fld>
            <a:endParaRPr lang="en-US" noProof="0"/>
          </a:p>
        </p:txBody>
      </p:sp>
    </p:spTree>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xStyles>
    <p:titleStyle>
      <a:lvl1pPr algn="l" defTabSz="457200" rtl="0" eaLnBrk="1" latinLnBrk="0" hangingPunct="1">
        <a:lnSpc>
          <a:spcPct val="90000"/>
        </a:lnSpc>
        <a:spcBef>
          <a:spcPct val="0"/>
        </a:spcBef>
        <a:buNone/>
        <a:defRPr sz="3600" b="1" kern="1200">
          <a:solidFill>
            <a:srgbClr val="1AB7EA"/>
          </a:solidFill>
          <a:latin typeface="Myriad Pro"/>
          <a:ea typeface="+mj-ea"/>
          <a:cs typeface="Myriad Pro"/>
        </a:defRPr>
      </a:lvl1pPr>
    </p:titleStyle>
    <p:bodyStyle>
      <a:lvl1pPr marL="288000" indent="-288000" algn="l" defTabSz="457200" rtl="0" eaLnBrk="1" latinLnBrk="0" hangingPunct="1">
        <a:lnSpc>
          <a:spcPct val="90000"/>
        </a:lnSpc>
        <a:spcBef>
          <a:spcPts val="400"/>
        </a:spcBef>
        <a:buClr>
          <a:schemeClr val="accent1"/>
        </a:buClr>
        <a:buSzPct val="140000"/>
        <a:buFont typeface="Arial"/>
        <a:buChar char="•"/>
        <a:defRPr sz="2000" kern="1200">
          <a:solidFill>
            <a:schemeClr val="tx1"/>
          </a:solidFill>
          <a:latin typeface="Myriad Pro"/>
          <a:ea typeface="+mn-ea"/>
          <a:cs typeface="Myriad Pro"/>
        </a:defRPr>
      </a:lvl1pPr>
      <a:lvl2pPr marL="576000" indent="-288000" algn="l" defTabSz="457200" rtl="0" eaLnBrk="1" latinLnBrk="0" hangingPunct="1">
        <a:lnSpc>
          <a:spcPct val="90000"/>
        </a:lnSpc>
        <a:spcBef>
          <a:spcPts val="400"/>
        </a:spcBef>
        <a:buClr>
          <a:schemeClr val="tx1"/>
        </a:buClr>
        <a:buSzPct val="140000"/>
        <a:buFont typeface="Arial"/>
        <a:buChar char="•"/>
        <a:defRPr sz="2000" kern="1200">
          <a:solidFill>
            <a:schemeClr val="tx1"/>
          </a:solidFill>
          <a:latin typeface="Myriad Pro"/>
          <a:ea typeface="+mn-ea"/>
          <a:cs typeface="Myriad Pro"/>
        </a:defRPr>
      </a:lvl2pPr>
      <a:lvl3pPr marL="864000" indent="-288000" algn="l" defTabSz="457200" rtl="0" eaLnBrk="1" latinLnBrk="0" hangingPunct="1">
        <a:lnSpc>
          <a:spcPct val="90000"/>
        </a:lnSpc>
        <a:spcBef>
          <a:spcPts val="400"/>
        </a:spcBef>
        <a:buClr>
          <a:schemeClr val="accent1"/>
        </a:buClr>
        <a:buSzPct val="140000"/>
        <a:buFont typeface="Arial"/>
        <a:buChar char="•"/>
        <a:defRPr sz="2000" kern="1200">
          <a:solidFill>
            <a:schemeClr val="tx1"/>
          </a:solidFill>
          <a:latin typeface="Myriad Pro"/>
          <a:ea typeface="+mn-ea"/>
          <a:cs typeface="Myriad Pro"/>
        </a:defRPr>
      </a:lvl3pPr>
      <a:lvl4pPr marL="1152000" indent="-288000" algn="l" defTabSz="457200" rtl="0" eaLnBrk="1" latinLnBrk="0" hangingPunct="1">
        <a:lnSpc>
          <a:spcPct val="90000"/>
        </a:lnSpc>
        <a:spcBef>
          <a:spcPts val="400"/>
        </a:spcBef>
        <a:buFont typeface="Lucida Grande"/>
        <a:buChar char="–"/>
        <a:defRPr sz="2000" kern="1200">
          <a:solidFill>
            <a:schemeClr val="tx1"/>
          </a:solidFill>
          <a:latin typeface="Myriad Pro"/>
          <a:ea typeface="+mn-ea"/>
          <a:cs typeface="Myriad Pro"/>
        </a:defRPr>
      </a:lvl4pPr>
      <a:lvl5pPr marL="1440000" indent="-288000" algn="l" defTabSz="457200" rtl="0" eaLnBrk="1" latinLnBrk="0" hangingPunct="1">
        <a:lnSpc>
          <a:spcPct val="90000"/>
        </a:lnSpc>
        <a:spcBef>
          <a:spcPts val="400"/>
        </a:spcBef>
        <a:buFont typeface="Lucida Grande"/>
        <a:buChar char="–"/>
        <a:defRPr sz="2000" kern="1200">
          <a:solidFill>
            <a:schemeClr val="tx1"/>
          </a:solidFill>
          <a:latin typeface="Myriad Pro"/>
          <a:ea typeface="+mn-ea"/>
          <a:cs typeface="Myriad Pr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7.jpg"/></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4" Type="http://schemas.openxmlformats.org/officeDocument/2006/relationships/image" Target="../media/image9.jpg"/><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1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3.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g"/><Relationship Id="rId4" Type="http://schemas.openxmlformats.org/officeDocument/2006/relationships/image" Target="../media/image15.jpg"/><Relationship Id="rId5" Type="http://schemas.openxmlformats.org/officeDocument/2006/relationships/image" Target="../media/image16.jpg"/><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7.JPG"/></Relationships>
</file>

<file path=ppt/slides/_rels/slide27.xml.rels><?xml version="1.0" encoding="UTF-8" standalone="yes"?>
<Relationships xmlns="http://schemas.openxmlformats.org/package/2006/relationships"><Relationship Id="rId3" Type="http://schemas.openxmlformats.org/officeDocument/2006/relationships/image" Target="../media/image18.JPG"/><Relationship Id="rId4" Type="http://schemas.openxmlformats.org/officeDocument/2006/relationships/image" Target="../media/image19.JPG"/><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0.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2.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23.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2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2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9.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0.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1.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32.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3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34.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43263" y="2305616"/>
            <a:ext cx="6777790" cy="3108544"/>
          </a:xfrm>
          <a:prstGeom prst="rect">
            <a:avLst/>
          </a:prstGeom>
        </p:spPr>
        <p:txBody>
          <a:bodyPr wrap="square">
            <a:spAutoFit/>
          </a:bodyPr>
          <a:lstStyle/>
          <a:p>
            <a:pPr marL="288000" lvl="1">
              <a:buClr>
                <a:schemeClr val="accent1"/>
              </a:buClr>
            </a:pPr>
            <a:r>
              <a:rPr lang="en-US" sz="2800" dirty="0"/>
              <a:t>If you had to write a song about the most important values of your school, what would your song be titled</a:t>
            </a:r>
            <a:r>
              <a:rPr lang="en-US" sz="2800" dirty="0" smtClean="0"/>
              <a:t>?</a:t>
            </a:r>
          </a:p>
          <a:p>
            <a:pPr marL="288000" lvl="1">
              <a:buClr>
                <a:schemeClr val="accent1"/>
              </a:buClr>
            </a:pPr>
            <a:endParaRPr lang="en-US" sz="2800" dirty="0"/>
          </a:p>
          <a:p>
            <a:pPr marL="288000" lvl="1">
              <a:buClr>
                <a:schemeClr val="accent1"/>
              </a:buClr>
            </a:pPr>
            <a:r>
              <a:rPr lang="en-US" sz="2800" dirty="0" smtClean="0"/>
              <a:t>Jot it down</a:t>
            </a:r>
          </a:p>
          <a:p>
            <a:pPr marL="288000" lvl="1">
              <a:buClr>
                <a:schemeClr val="accent1"/>
              </a:buClr>
            </a:pPr>
            <a:endParaRPr lang="en-US" sz="2800" dirty="0"/>
          </a:p>
          <a:p>
            <a:pPr marL="288000" lvl="1">
              <a:buClr>
                <a:schemeClr val="accent1"/>
              </a:buClr>
            </a:pPr>
            <a:r>
              <a:rPr lang="en-US" sz="2800" dirty="0" smtClean="0"/>
              <a:t>Then share</a:t>
            </a:r>
            <a:endParaRPr lang="en-US" sz="2800" dirty="0"/>
          </a:p>
        </p:txBody>
      </p:sp>
      <p:sp>
        <p:nvSpPr>
          <p:cNvPr id="3" name="Titel 3"/>
          <p:cNvSpPr txBox="1">
            <a:spLocks/>
          </p:cNvSpPr>
          <p:nvPr/>
        </p:nvSpPr>
        <p:spPr>
          <a:xfrm>
            <a:off x="917488" y="1253200"/>
            <a:ext cx="7461838" cy="968841"/>
          </a:xfrm>
          <a:prstGeom prst="rect">
            <a:avLst/>
          </a:prstGeom>
        </p:spPr>
        <p:txBody>
          <a:bodyPr/>
          <a:lstStyle>
            <a:lvl1pPr algn="l" defTabSz="457200" rtl="0" eaLnBrk="1" latinLnBrk="0" hangingPunct="1">
              <a:lnSpc>
                <a:spcPct val="90000"/>
              </a:lnSpc>
              <a:spcBef>
                <a:spcPct val="0"/>
              </a:spcBef>
              <a:buNone/>
              <a:defRPr sz="3600" b="1" kern="1200">
                <a:solidFill>
                  <a:srgbClr val="1AB7EA"/>
                </a:solidFill>
                <a:latin typeface="Myriad Pro"/>
                <a:ea typeface="+mj-ea"/>
                <a:cs typeface="Myriad Pro"/>
              </a:defRPr>
            </a:lvl1pPr>
          </a:lstStyle>
          <a:p>
            <a:r>
              <a:rPr lang="en-US" dirty="0" smtClean="0"/>
              <a:t>Thinking about the IB mission…</a:t>
            </a:r>
            <a:endParaRPr lang="en-US" dirty="0"/>
          </a:p>
        </p:txBody>
      </p:sp>
    </p:spTree>
    <p:extLst>
      <p:ext uri="{BB962C8B-B14F-4D97-AF65-F5344CB8AC3E}">
        <p14:creationId xmlns:p14="http://schemas.microsoft.com/office/powerpoint/2010/main" val="70299361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720" y="1716024"/>
            <a:ext cx="7071360" cy="4242816"/>
          </a:xfrm>
          <a:prstGeom prst="rect">
            <a:avLst/>
          </a:prstGeom>
        </p:spPr>
      </p:pic>
    </p:spTree>
    <p:extLst>
      <p:ext uri="{BB962C8B-B14F-4D97-AF65-F5344CB8AC3E}">
        <p14:creationId xmlns:p14="http://schemas.microsoft.com/office/powerpoint/2010/main" val="241907615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US" noProof="0" dirty="0"/>
              <a:t>Why are you here?</a:t>
            </a:r>
          </a:p>
        </p:txBody>
      </p:sp>
      <p:sp>
        <p:nvSpPr>
          <p:cNvPr id="5" name="Tijdelijke aanduiding voor inhoud 4"/>
          <p:cNvSpPr>
            <a:spLocks noGrp="1"/>
          </p:cNvSpPr>
          <p:nvPr>
            <p:ph idx="1"/>
          </p:nvPr>
        </p:nvSpPr>
        <p:spPr/>
        <p:txBody>
          <a:bodyPr>
            <a:normAutofit/>
          </a:bodyPr>
          <a:lstStyle/>
          <a:p>
            <a:pPr>
              <a:lnSpc>
                <a:spcPct val="100000"/>
              </a:lnSpc>
            </a:pPr>
            <a:r>
              <a:rPr lang="en-US" sz="2800" dirty="0"/>
              <a:t>Dare greatly with us!  What is your IBC philosophy?</a:t>
            </a:r>
          </a:p>
          <a:p>
            <a:pPr marL="0" indent="0">
              <a:lnSpc>
                <a:spcPct val="100000"/>
              </a:lnSpc>
              <a:buNone/>
            </a:pPr>
            <a:endParaRPr lang="en-US" sz="2800" dirty="0"/>
          </a:p>
          <a:p>
            <a:pPr>
              <a:lnSpc>
                <a:spcPct val="100000"/>
              </a:lnSpc>
            </a:pPr>
            <a:r>
              <a:rPr lang="en-US" sz="2800" dirty="0"/>
              <a:t>Use this starter:</a:t>
            </a:r>
          </a:p>
          <a:p>
            <a:pPr marL="0" indent="0">
              <a:lnSpc>
                <a:spcPct val="100000"/>
              </a:lnSpc>
              <a:buNone/>
            </a:pPr>
            <a:r>
              <a:rPr lang="en-US" sz="2800" dirty="0"/>
              <a:t>		</a:t>
            </a:r>
            <a:r>
              <a:rPr lang="en-US" sz="4800" dirty="0"/>
              <a:t>I am IB because…</a:t>
            </a:r>
          </a:p>
        </p:txBody>
      </p:sp>
    </p:spTree>
    <p:extLst>
      <p:ext uri="{BB962C8B-B14F-4D97-AF65-F5344CB8AC3E}">
        <p14:creationId xmlns:p14="http://schemas.microsoft.com/office/powerpoint/2010/main" val="402493117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fontScale="90000"/>
          </a:bodyPr>
          <a:lstStyle/>
          <a:p>
            <a:r>
              <a:rPr lang="en-US" dirty="0"/>
              <a:t>With s</a:t>
            </a:r>
            <a:r>
              <a:rPr lang="en-US" noProof="0" dirty="0"/>
              <a:t>o many things to do, w</a:t>
            </a:r>
            <a:r>
              <a:rPr lang="en-US" dirty="0"/>
              <a:t>here do you start?</a:t>
            </a:r>
            <a:endParaRPr lang="en-US" noProof="0"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043119119"/>
              </p:ext>
            </p:extLst>
          </p:nvPr>
        </p:nvGraphicFramePr>
        <p:xfrm>
          <a:off x="1225550" y="2289175"/>
          <a:ext cx="7461249" cy="4576247"/>
        </p:xfrm>
        <a:graphic>
          <a:graphicData uri="http://schemas.openxmlformats.org/drawingml/2006/table">
            <a:tbl>
              <a:tblPr firstRow="1" bandRow="1">
                <a:tableStyleId>{5C22544A-7EE6-4342-B048-85BDC9FD1C3A}</a:tableStyleId>
              </a:tblPr>
              <a:tblGrid>
                <a:gridCol w="2487083">
                  <a:extLst>
                    <a:ext uri="{9D8B030D-6E8A-4147-A177-3AD203B41FA5}">
                      <a16:colId xmlns="" xmlns:a16="http://schemas.microsoft.com/office/drawing/2014/main" val="20000"/>
                    </a:ext>
                  </a:extLst>
                </a:gridCol>
                <a:gridCol w="2487083">
                  <a:extLst>
                    <a:ext uri="{9D8B030D-6E8A-4147-A177-3AD203B41FA5}">
                      <a16:colId xmlns="" xmlns:a16="http://schemas.microsoft.com/office/drawing/2014/main" val="20001"/>
                    </a:ext>
                  </a:extLst>
                </a:gridCol>
                <a:gridCol w="2487083">
                  <a:extLst>
                    <a:ext uri="{9D8B030D-6E8A-4147-A177-3AD203B41FA5}">
                      <a16:colId xmlns="" xmlns:a16="http://schemas.microsoft.com/office/drawing/2014/main" val="20002"/>
                    </a:ext>
                  </a:extLst>
                </a:gridCol>
              </a:tblGrid>
              <a:tr h="352229">
                <a:tc>
                  <a:txBody>
                    <a:bodyPr/>
                    <a:lstStyle/>
                    <a:p>
                      <a:r>
                        <a:rPr lang="en-US" dirty="0"/>
                        <a:t>PYP</a:t>
                      </a:r>
                    </a:p>
                  </a:txBody>
                  <a:tcPr/>
                </a:tc>
                <a:tc>
                  <a:txBody>
                    <a:bodyPr/>
                    <a:lstStyle/>
                    <a:p>
                      <a:r>
                        <a:rPr lang="en-US" dirty="0"/>
                        <a:t>MYP</a:t>
                      </a:r>
                    </a:p>
                  </a:txBody>
                  <a:tcPr/>
                </a:tc>
                <a:tc>
                  <a:txBody>
                    <a:bodyPr/>
                    <a:lstStyle/>
                    <a:p>
                      <a:r>
                        <a:rPr lang="en-US" dirty="0"/>
                        <a:t>DP/CP</a:t>
                      </a:r>
                    </a:p>
                  </a:txBody>
                  <a:tcPr/>
                </a:tc>
                <a:extLst>
                  <a:ext uri="{0D108BD9-81ED-4DB2-BD59-A6C34878D82A}">
                    <a16:rowId xmlns="" xmlns:a16="http://schemas.microsoft.com/office/drawing/2014/main" val="10000"/>
                  </a:ext>
                </a:extLst>
              </a:tr>
              <a:tr h="243182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err="1"/>
                        <a:t>Programme</a:t>
                      </a:r>
                      <a:r>
                        <a:rPr lang="en-US" baseline="0" dirty="0"/>
                        <a:t> of Inquiry o</a:t>
                      </a:r>
                      <a:r>
                        <a:rPr lang="en-US" dirty="0"/>
                        <a:t>rganization</a:t>
                      </a:r>
                      <a:r>
                        <a:rPr lang="en-US" baseline="0" dirty="0"/>
                        <a:t> &amp; cross-walking</a:t>
                      </a:r>
                    </a:p>
                    <a:p>
                      <a:r>
                        <a:rPr lang="en-US" baseline="0" dirty="0"/>
                        <a:t>Inquiry, research, and </a:t>
                      </a:r>
                    </a:p>
                    <a:p>
                      <a:r>
                        <a:rPr lang="en-US" baseline="0" dirty="0"/>
                        <a:t>summative assessments for young children</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IB Portfolios</a:t>
                      </a:r>
                    </a:p>
                    <a:p>
                      <a:r>
                        <a:rPr lang="en-US" dirty="0"/>
                        <a:t>Exhibition</a:t>
                      </a:r>
                    </a:p>
                  </a:txBody>
                  <a:tcPr/>
                </a:tc>
                <a:tc>
                  <a:txBody>
                    <a:bodyPr/>
                    <a:lstStyle/>
                    <a:p>
                      <a:r>
                        <a:rPr lang="en-US" dirty="0"/>
                        <a:t>Projects CP</a:t>
                      </a:r>
                      <a:r>
                        <a:rPr lang="en-US" baseline="0" dirty="0"/>
                        <a:t> or PP</a:t>
                      </a:r>
                    </a:p>
                    <a:p>
                      <a:r>
                        <a:rPr lang="en-US" baseline="0" dirty="0"/>
                        <a:t>Sending in units for building quality curriculum</a:t>
                      </a:r>
                    </a:p>
                    <a:p>
                      <a:r>
                        <a:rPr lang="en-US" baseline="0" dirty="0"/>
                        <a:t>E-assessments</a:t>
                      </a:r>
                    </a:p>
                    <a:p>
                      <a:r>
                        <a:rPr lang="en-US" baseline="0" dirty="0"/>
                        <a:t>portfolios</a:t>
                      </a:r>
                      <a:endParaRPr lang="en-US" dirty="0"/>
                    </a:p>
                  </a:txBody>
                  <a:tcPr/>
                </a:tc>
                <a:tc>
                  <a:txBody>
                    <a:bodyPr/>
                    <a:lstStyle/>
                    <a:p>
                      <a:r>
                        <a:rPr lang="en-US" dirty="0"/>
                        <a:t>Internal assessments</a:t>
                      </a:r>
                    </a:p>
                    <a:p>
                      <a:r>
                        <a:rPr lang="en-US" dirty="0"/>
                        <a:t>CAS</a:t>
                      </a:r>
                    </a:p>
                    <a:p>
                      <a:r>
                        <a:rPr lang="en-US" dirty="0"/>
                        <a:t>Extended Essay</a:t>
                      </a:r>
                    </a:p>
                    <a:p>
                      <a:r>
                        <a:rPr lang="en-US" dirty="0"/>
                        <a:t>Registering for exams</a:t>
                      </a:r>
                    </a:p>
                    <a:p>
                      <a:r>
                        <a:rPr lang="en-US" dirty="0"/>
                        <a:t>Leveraging a sense of community</a:t>
                      </a:r>
                    </a:p>
                  </a:txBody>
                  <a:tcPr/>
                </a:tc>
                <a:extLst>
                  <a:ext uri="{0D108BD9-81ED-4DB2-BD59-A6C34878D82A}">
                    <a16:rowId xmlns="" xmlns:a16="http://schemas.microsoft.com/office/drawing/2014/main" val="10001"/>
                  </a:ext>
                </a:extLst>
              </a:tr>
              <a:tr h="1650167">
                <a:tc gridSpan="3">
                  <a:txBody>
                    <a:bodyPr/>
                    <a:lstStyle/>
                    <a:p>
                      <a:pPr algn="ctr"/>
                      <a:r>
                        <a:rPr lang="en-US" sz="1800" dirty="0"/>
                        <a:t>Writing unit planners</a:t>
                      </a:r>
                    </a:p>
                    <a:p>
                      <a:pPr algn="ctr"/>
                      <a:r>
                        <a:rPr lang="en-US" sz="1800" dirty="0"/>
                        <a:t>Trainings</a:t>
                      </a:r>
                    </a:p>
                    <a:p>
                      <a:pPr algn="ctr"/>
                      <a:r>
                        <a:rPr lang="en-US" sz="1800" dirty="0"/>
                        <a:t>Vertical articulation</a:t>
                      </a:r>
                    </a:p>
                    <a:p>
                      <a:pPr algn="ctr"/>
                      <a:r>
                        <a:rPr lang="en-US" sz="1800" dirty="0"/>
                        <a:t>Collaboration</a:t>
                      </a:r>
                    </a:p>
                    <a:p>
                      <a:pPr algn="ctr"/>
                      <a:r>
                        <a:rPr lang="en-US" sz="1800" dirty="0"/>
                        <a:t>Self-</a:t>
                      </a:r>
                      <a:r>
                        <a:rPr lang="en-US" sz="1800" dirty="0" smtClean="0"/>
                        <a:t>study</a:t>
                      </a:r>
                      <a:endParaRPr lang="en-US" sz="1800" dirty="0"/>
                    </a:p>
                  </a:txBody>
                  <a:tcPr/>
                </a:tc>
                <a:tc hMerge="1">
                  <a:txBody>
                    <a:bodyPr/>
                    <a:lstStyle/>
                    <a:p>
                      <a:endParaRPr lang="en-US" dirty="0"/>
                    </a:p>
                  </a:txBody>
                  <a:tcPr/>
                </a:tc>
                <a:tc hMerge="1">
                  <a:txBody>
                    <a:bodyPr/>
                    <a:lstStyle/>
                    <a:p>
                      <a:endParaRPr lang="en-US"/>
                    </a:p>
                  </a:txBody>
                  <a:tcP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58379877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9106" y="1238390"/>
            <a:ext cx="5768600" cy="968841"/>
          </a:xfrm>
        </p:spPr>
        <p:txBody>
          <a:bodyPr>
            <a:normAutofit fontScale="90000"/>
          </a:bodyPr>
          <a:lstStyle/>
          <a:p>
            <a:r>
              <a:rPr lang="en-US" dirty="0"/>
              <a:t>How do you make sure you’re not a one hit wonder?</a:t>
            </a:r>
          </a:p>
        </p:txBody>
      </p:sp>
      <p:sp>
        <p:nvSpPr>
          <p:cNvPr id="3" name="Content Placeholder 2"/>
          <p:cNvSpPr>
            <a:spLocks noGrp="1"/>
          </p:cNvSpPr>
          <p:nvPr>
            <p:ph idx="1"/>
          </p:nvPr>
        </p:nvSpPr>
        <p:spPr/>
        <p:txBody>
          <a:bodyPr/>
          <a:lstStyle/>
          <a:p>
            <a:r>
              <a:rPr lang="en-US" dirty="0"/>
              <a:t>Know your history – What works? What doesn’t?</a:t>
            </a:r>
          </a:p>
          <a:p>
            <a:r>
              <a:rPr lang="en-US" dirty="0"/>
              <a:t>Learn from a master</a:t>
            </a:r>
          </a:p>
          <a:p>
            <a:r>
              <a:rPr lang="en-US" dirty="0"/>
              <a:t>Practice makes perfect</a:t>
            </a:r>
          </a:p>
          <a:p>
            <a:r>
              <a:rPr lang="en-US" dirty="0"/>
              <a:t>…BUT change is constant…be flexible</a:t>
            </a:r>
          </a:p>
          <a:p>
            <a:endParaRPr lang="en-US" dirty="0"/>
          </a:p>
          <a:p>
            <a:r>
              <a:rPr lang="en-US" dirty="0"/>
              <a:t>Experience is an excellent teacher – Choose, Act, Reflect</a:t>
            </a:r>
          </a:p>
          <a:p>
            <a:pPr marL="0" indent="0">
              <a:buNone/>
            </a:pPr>
            <a:endParaRPr lang="en-US" dirty="0"/>
          </a:p>
          <a:p>
            <a:r>
              <a:rPr lang="en-US" dirty="0"/>
              <a:t>We all have struggles. What are yours?</a:t>
            </a:r>
          </a:p>
          <a:p>
            <a:r>
              <a:rPr lang="en-US" dirty="0"/>
              <a:t>As we share our own struggles and solutions, what “strikes a chord” with you?</a:t>
            </a:r>
          </a:p>
        </p:txBody>
      </p:sp>
      <p:pic>
        <p:nvPicPr>
          <p:cNvPr id="4" name="Picture 3" descr="one hit wonde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8065" y="579749"/>
            <a:ext cx="1627482" cy="1627482"/>
          </a:xfrm>
          <a:prstGeom prst="rect">
            <a:avLst/>
          </a:prstGeom>
        </p:spPr>
      </p:pic>
    </p:spTree>
    <p:extLst>
      <p:ext uri="{BB962C8B-B14F-4D97-AF65-F5344CB8AC3E}">
        <p14:creationId xmlns:p14="http://schemas.microsoft.com/office/powerpoint/2010/main" val="374462216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Tips and tricks</a:t>
            </a:r>
          </a:p>
        </p:txBody>
      </p:sp>
      <p:sp>
        <p:nvSpPr>
          <p:cNvPr id="3" name="Content Placeholder 2"/>
          <p:cNvSpPr>
            <a:spLocks noGrp="1"/>
          </p:cNvSpPr>
          <p:nvPr>
            <p:ph idx="1"/>
          </p:nvPr>
        </p:nvSpPr>
        <p:spPr/>
        <p:txBody>
          <a:bodyPr/>
          <a:lstStyle/>
          <a:p>
            <a:r>
              <a:rPr lang="en-US" dirty="0"/>
              <a:t>Some will be golden oldies</a:t>
            </a:r>
          </a:p>
          <a:p>
            <a:endParaRPr lang="en-US" dirty="0"/>
          </a:p>
          <a:p>
            <a:r>
              <a:rPr lang="en-US" dirty="0"/>
              <a:t>Others will be today’s hits</a:t>
            </a:r>
          </a:p>
        </p:txBody>
      </p:sp>
      <p:pic>
        <p:nvPicPr>
          <p:cNvPr id="4" name="Picture 3" descr="top-40-hits-homelight-201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8285" y="359736"/>
            <a:ext cx="2825372" cy="2825372"/>
          </a:xfrm>
          <a:prstGeom prst="rect">
            <a:avLst/>
          </a:prstGeom>
        </p:spPr>
      </p:pic>
      <p:pic>
        <p:nvPicPr>
          <p:cNvPr id="5" name="Picture 4" descr="golden oldies.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3569" y="3185108"/>
            <a:ext cx="2840088" cy="2840088"/>
          </a:xfrm>
          <a:prstGeom prst="rect">
            <a:avLst/>
          </a:prstGeom>
        </p:spPr>
      </p:pic>
    </p:spTree>
    <p:extLst>
      <p:ext uri="{BB962C8B-B14F-4D97-AF65-F5344CB8AC3E}">
        <p14:creationId xmlns:p14="http://schemas.microsoft.com/office/powerpoint/2010/main" val="88436645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947871" y="1390791"/>
            <a:ext cx="6888029" cy="645828"/>
          </a:xfrm>
          <a:prstGeom prst="rect">
            <a:avLst/>
          </a:prstGeom>
        </p:spPr>
        <p:txBody>
          <a:bodyPr vert="horz" lIns="0" tIns="0" rIns="0" bIns="0" rtlCol="0" anchor="t" anchorCtr="0">
            <a:normAutofit fontScale="77500" lnSpcReduction="20000"/>
          </a:bodyPr>
          <a:lstStyle>
            <a:lvl1pPr algn="l" defTabSz="457200" rtl="0" eaLnBrk="1" latinLnBrk="0" hangingPunct="1">
              <a:lnSpc>
                <a:spcPct val="90000"/>
              </a:lnSpc>
              <a:spcBef>
                <a:spcPct val="0"/>
              </a:spcBef>
              <a:buNone/>
              <a:defRPr sz="3600" b="1" kern="1200">
                <a:solidFill>
                  <a:srgbClr val="1AB7EA"/>
                </a:solidFill>
                <a:latin typeface="Myriad Pro"/>
                <a:ea typeface="+mj-ea"/>
                <a:cs typeface="Myriad Pro"/>
              </a:defRPr>
            </a:lvl1pPr>
          </a:lstStyle>
          <a:p>
            <a:r>
              <a:rPr lang="en-US" dirty="0"/>
              <a:t>They’re Golden Oldies for a reason…</a:t>
            </a:r>
          </a:p>
        </p:txBody>
      </p:sp>
      <p:sp>
        <p:nvSpPr>
          <p:cNvPr id="5" name="Content Placeholder 2"/>
          <p:cNvSpPr txBox="1">
            <a:spLocks/>
          </p:cNvSpPr>
          <p:nvPr/>
        </p:nvSpPr>
        <p:spPr>
          <a:xfrm>
            <a:off x="782770" y="2036619"/>
            <a:ext cx="7383330" cy="3843481"/>
          </a:xfrm>
          <a:prstGeom prst="rect">
            <a:avLst/>
          </a:prstGeom>
        </p:spPr>
        <p:txBody>
          <a:bodyPr vert="horz" lIns="0" tIns="0" rIns="0" bIns="0" rtlCol="0" anchor="t" anchorCtr="0">
            <a:normAutofit/>
          </a:bodyPr>
          <a:lstStyle>
            <a:lvl1pPr marL="288000" indent="-288000" algn="l" defTabSz="457200" rtl="0" eaLnBrk="1" latinLnBrk="0" hangingPunct="1">
              <a:lnSpc>
                <a:spcPct val="90000"/>
              </a:lnSpc>
              <a:spcBef>
                <a:spcPts val="400"/>
              </a:spcBef>
              <a:buClr>
                <a:schemeClr val="accent1"/>
              </a:buClr>
              <a:buSzPct val="140000"/>
              <a:buFont typeface="Arial"/>
              <a:buChar char="•"/>
              <a:defRPr sz="2000" kern="1200">
                <a:solidFill>
                  <a:schemeClr val="tx1"/>
                </a:solidFill>
                <a:latin typeface="Myriad Pro"/>
                <a:ea typeface="+mn-ea"/>
                <a:cs typeface="Myriad Pro"/>
              </a:defRPr>
            </a:lvl1pPr>
            <a:lvl2pPr marL="576000" indent="-288000" algn="l" defTabSz="457200" rtl="0" eaLnBrk="1" latinLnBrk="0" hangingPunct="1">
              <a:lnSpc>
                <a:spcPct val="90000"/>
              </a:lnSpc>
              <a:spcBef>
                <a:spcPts val="400"/>
              </a:spcBef>
              <a:buClr>
                <a:schemeClr val="tx1"/>
              </a:buClr>
              <a:buSzPct val="140000"/>
              <a:buFont typeface="Arial"/>
              <a:buChar char="•"/>
              <a:defRPr sz="2000" kern="1200">
                <a:solidFill>
                  <a:schemeClr val="tx1"/>
                </a:solidFill>
                <a:latin typeface="Myriad Pro"/>
                <a:ea typeface="+mn-ea"/>
                <a:cs typeface="Myriad Pro"/>
              </a:defRPr>
            </a:lvl2pPr>
            <a:lvl3pPr marL="864000" indent="-288000" algn="l" defTabSz="457200" rtl="0" eaLnBrk="1" latinLnBrk="0" hangingPunct="1">
              <a:lnSpc>
                <a:spcPct val="90000"/>
              </a:lnSpc>
              <a:spcBef>
                <a:spcPts val="400"/>
              </a:spcBef>
              <a:buClr>
                <a:schemeClr val="accent1"/>
              </a:buClr>
              <a:buSzPct val="140000"/>
              <a:buFont typeface="Arial"/>
              <a:buChar char="•"/>
              <a:defRPr sz="2000" kern="1200">
                <a:solidFill>
                  <a:schemeClr val="tx1"/>
                </a:solidFill>
                <a:latin typeface="Myriad Pro"/>
                <a:ea typeface="+mn-ea"/>
                <a:cs typeface="Myriad Pro"/>
              </a:defRPr>
            </a:lvl3pPr>
            <a:lvl4pPr marL="1152000" indent="-288000" algn="l" defTabSz="457200" rtl="0" eaLnBrk="1" latinLnBrk="0" hangingPunct="1">
              <a:lnSpc>
                <a:spcPct val="90000"/>
              </a:lnSpc>
              <a:spcBef>
                <a:spcPts val="400"/>
              </a:spcBef>
              <a:buFont typeface="Lucida Grande"/>
              <a:buChar char="–"/>
              <a:defRPr sz="2000" kern="1200">
                <a:solidFill>
                  <a:schemeClr val="tx1"/>
                </a:solidFill>
                <a:latin typeface="Myriad Pro"/>
                <a:ea typeface="+mn-ea"/>
                <a:cs typeface="Myriad Pro"/>
              </a:defRPr>
            </a:lvl4pPr>
            <a:lvl5pPr marL="1440000" indent="-288000" algn="l" defTabSz="457200" rtl="0" eaLnBrk="1" latinLnBrk="0" hangingPunct="1">
              <a:lnSpc>
                <a:spcPct val="90000"/>
              </a:lnSpc>
              <a:spcBef>
                <a:spcPts val="400"/>
              </a:spcBef>
              <a:buFont typeface="Lucida Grande"/>
              <a:buChar char="–"/>
              <a:defRPr sz="2000" kern="1200">
                <a:solidFill>
                  <a:schemeClr val="tx1"/>
                </a:solidFill>
                <a:latin typeface="Myriad Pro"/>
                <a:ea typeface="+mn-ea"/>
                <a:cs typeface="Myriad Pr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a:t>Backward by Design </a:t>
            </a:r>
          </a:p>
          <a:p>
            <a:r>
              <a:rPr lang="en-US" sz="2400" dirty="0"/>
              <a:t>Inquiry-driven instruction </a:t>
            </a:r>
          </a:p>
          <a:p>
            <a:r>
              <a:rPr lang="en-US" sz="2400" dirty="0"/>
              <a:t>Consistent collaboration and hard work </a:t>
            </a:r>
          </a:p>
          <a:p>
            <a:r>
              <a:rPr lang="en-US" sz="2400" dirty="0"/>
              <a:t>Student-centered and flexible – let feedback and inquiry guide you</a:t>
            </a:r>
          </a:p>
          <a:p>
            <a:r>
              <a:rPr lang="en-US" sz="2400" dirty="0"/>
              <a:t>Vertical and Horizontal Articulation </a:t>
            </a:r>
          </a:p>
          <a:p>
            <a:r>
              <a:rPr lang="en-US" sz="2400" dirty="0"/>
              <a:t>Action Cycle - Try it and see! </a:t>
            </a:r>
          </a:p>
        </p:txBody>
      </p:sp>
    </p:spTree>
    <p:extLst>
      <p:ext uri="{BB962C8B-B14F-4D97-AF65-F5344CB8AC3E}">
        <p14:creationId xmlns:p14="http://schemas.microsoft.com/office/powerpoint/2010/main" val="71345562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2200" y="1409982"/>
            <a:ext cx="7187057" cy="645828"/>
          </a:xfrm>
        </p:spPr>
        <p:txBody>
          <a:bodyPr/>
          <a:lstStyle/>
          <a:p>
            <a:r>
              <a:rPr lang="en-US" dirty="0"/>
              <a:t>Today’s Hits</a:t>
            </a:r>
          </a:p>
        </p:txBody>
      </p:sp>
      <p:sp>
        <p:nvSpPr>
          <p:cNvPr id="3" name="Content Placeholder 2"/>
          <p:cNvSpPr>
            <a:spLocks noGrp="1"/>
          </p:cNvSpPr>
          <p:nvPr>
            <p:ph idx="1"/>
          </p:nvPr>
        </p:nvSpPr>
        <p:spPr>
          <a:xfrm>
            <a:off x="1092201" y="2036619"/>
            <a:ext cx="7035800" cy="3901845"/>
          </a:xfrm>
        </p:spPr>
        <p:txBody>
          <a:bodyPr>
            <a:normAutofit/>
          </a:bodyPr>
          <a:lstStyle/>
          <a:p>
            <a:r>
              <a:rPr lang="en-US" sz="2400" dirty="0"/>
              <a:t>Technology </a:t>
            </a:r>
          </a:p>
          <a:p>
            <a:r>
              <a:rPr lang="en-US" sz="2400" dirty="0"/>
              <a:t>21</a:t>
            </a:r>
            <a:r>
              <a:rPr lang="en-US" sz="2400" baseline="30000" dirty="0"/>
              <a:t>st</a:t>
            </a:r>
            <a:r>
              <a:rPr lang="en-US" sz="2400" dirty="0"/>
              <a:t> Century skills</a:t>
            </a:r>
          </a:p>
          <a:p>
            <a:r>
              <a:rPr lang="en-US" sz="2400" dirty="0" smtClean="0"/>
              <a:t>Streamlining</a:t>
            </a:r>
            <a:endParaRPr lang="en-US" sz="2400" dirty="0"/>
          </a:p>
          <a:p>
            <a:r>
              <a:rPr lang="en-US" sz="2400" dirty="0"/>
              <a:t>Tips and Tricks from the field</a:t>
            </a:r>
          </a:p>
        </p:txBody>
      </p:sp>
    </p:spTree>
    <p:extLst>
      <p:ext uri="{BB962C8B-B14F-4D97-AF65-F5344CB8AC3E}">
        <p14:creationId xmlns:p14="http://schemas.microsoft.com/office/powerpoint/2010/main" val="54629296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PYP struggles</a:t>
            </a:r>
          </a:p>
        </p:txBody>
      </p:sp>
      <p:pic>
        <p:nvPicPr>
          <p:cNvPr id="5" name="Content Placeholder 4" descr="struggle 2.jpg"/>
          <p:cNvPicPr>
            <a:picLocks noGrp="1" noChangeAspect="1"/>
          </p:cNvPicPr>
          <p:nvPr>
            <p:ph idx="1"/>
          </p:nvPr>
        </p:nvPicPr>
        <p:blipFill rotWithShape="1">
          <a:blip r:embed="rId2">
            <a:extLst>
              <a:ext uri="{28A0092B-C50C-407E-A947-70E740481C1C}">
                <a14:useLocalDpi xmlns:a14="http://schemas.microsoft.com/office/drawing/2010/main" val="0"/>
              </a:ext>
            </a:extLst>
          </a:blip>
          <a:srcRect t="160" b="-95"/>
          <a:stretch/>
        </p:blipFill>
        <p:spPr>
          <a:xfrm>
            <a:off x="1488870" y="1855923"/>
            <a:ext cx="5785094" cy="43354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p:cNvSpPr txBox="1"/>
          <p:nvPr/>
        </p:nvSpPr>
        <p:spPr>
          <a:xfrm rot="5400000">
            <a:off x="4814900" y="4492879"/>
            <a:ext cx="5674022" cy="400110"/>
          </a:xfrm>
          <a:prstGeom prst="rect">
            <a:avLst/>
          </a:prstGeom>
          <a:noFill/>
        </p:spPr>
        <p:txBody>
          <a:bodyPr wrap="square" rtlCol="0">
            <a:spAutoFit/>
          </a:bodyPr>
          <a:lstStyle/>
          <a:p>
            <a:r>
              <a:rPr lang="fr-FR" sz="1000" dirty="0"/>
              <a:t>http://static1.squarespace.com/</a:t>
            </a:r>
            <a:r>
              <a:rPr lang="fr-FR" sz="1000" dirty="0" err="1"/>
              <a:t>static</a:t>
            </a:r>
            <a:r>
              <a:rPr lang="fr-FR" sz="1000" dirty="0"/>
              <a:t>/525dafc8e4b038a108be9a38/</a:t>
            </a:r>
            <a:r>
              <a:rPr lang="fr-FR" sz="1000" dirty="0" err="1"/>
              <a:t>t</a:t>
            </a:r>
            <a:r>
              <a:rPr lang="fr-FR" sz="1000" dirty="0"/>
              <a:t>/5622349ae4b02346886557ba/1445082267573/</a:t>
            </a:r>
            <a:endParaRPr lang="en-US" sz="1000" dirty="0"/>
          </a:p>
        </p:txBody>
      </p:sp>
    </p:spTree>
    <p:extLst>
      <p:ext uri="{BB962C8B-B14F-4D97-AF65-F5344CB8AC3E}">
        <p14:creationId xmlns:p14="http://schemas.microsoft.com/office/powerpoint/2010/main" val="141647314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fontScale="90000"/>
          </a:bodyPr>
          <a:lstStyle/>
          <a:p>
            <a:r>
              <a:rPr lang="en-US" dirty="0"/>
              <a:t>PYP Standards &amp; Practices - we struggled with…</a:t>
            </a:r>
            <a:endParaRPr lang="en-US" noProof="0" dirty="0"/>
          </a:p>
        </p:txBody>
      </p:sp>
      <p:sp>
        <p:nvSpPr>
          <p:cNvPr id="5" name="Tijdelijke aanduiding voor inhoud 4"/>
          <p:cNvSpPr>
            <a:spLocks noGrp="1"/>
          </p:cNvSpPr>
          <p:nvPr>
            <p:ph sz="half" idx="1"/>
          </p:nvPr>
        </p:nvSpPr>
        <p:spPr>
          <a:xfrm>
            <a:off x="1224962" y="2209799"/>
            <a:ext cx="6966538" cy="3916363"/>
          </a:xfrm>
        </p:spPr>
        <p:txBody>
          <a:bodyPr>
            <a:normAutofit lnSpcReduction="10000"/>
          </a:bodyPr>
          <a:lstStyle/>
          <a:p>
            <a:r>
              <a:rPr lang="nl-NL" b="1" dirty="0"/>
              <a:t>C1 Collaborative Planning</a:t>
            </a:r>
          </a:p>
          <a:p>
            <a:pPr lvl="1"/>
            <a:r>
              <a:rPr lang="nl-NL" dirty="0"/>
              <a:t>Vertical and horizontal (</a:t>
            </a:r>
            <a:r>
              <a:rPr lang="nl-NL" i="1" dirty="0"/>
              <a:t>classroom – specialists</a:t>
            </a:r>
            <a:r>
              <a:rPr lang="nl-NL" dirty="0"/>
              <a:t>)</a:t>
            </a:r>
          </a:p>
          <a:p>
            <a:pPr lvl="1"/>
            <a:r>
              <a:rPr lang="nl-NL" dirty="0"/>
              <a:t>All teachers have an overview of learning experiences</a:t>
            </a:r>
          </a:p>
          <a:p>
            <a:r>
              <a:rPr lang="nl-NL" b="1" dirty="0"/>
              <a:t>C2 Written Curriculum</a:t>
            </a:r>
          </a:p>
          <a:p>
            <a:pPr lvl="1"/>
            <a:r>
              <a:rPr lang="nl-NL" dirty="0"/>
              <a:t>Builds on previous learning</a:t>
            </a:r>
          </a:p>
          <a:p>
            <a:pPr lvl="1"/>
            <a:r>
              <a:rPr lang="nl-NL" dirty="0"/>
              <a:t>Knowledge, Concepts, Skills, Attitudes developed over time</a:t>
            </a:r>
          </a:p>
          <a:p>
            <a:r>
              <a:rPr lang="nl-NL" b="1" dirty="0"/>
              <a:t>C3 Teaching and Learning</a:t>
            </a:r>
          </a:p>
          <a:p>
            <a:pPr lvl="1"/>
            <a:r>
              <a:rPr lang="nl-NL" dirty="0"/>
              <a:t>Students reflect on how, what, and why they are learning</a:t>
            </a:r>
          </a:p>
          <a:p>
            <a:r>
              <a:rPr lang="nl-NL" b="1" dirty="0"/>
              <a:t>C4 Assessment</a:t>
            </a:r>
          </a:p>
          <a:p>
            <a:pPr lvl="1"/>
            <a:r>
              <a:rPr lang="nl-NL" dirty="0"/>
              <a:t>Students participate in and reflect on assessment of work</a:t>
            </a:r>
          </a:p>
          <a:p>
            <a:pPr lvl="1"/>
            <a:r>
              <a:rPr lang="nl-NL" dirty="0"/>
              <a:t>Students demonstrate learning...through PYP Exhibition</a:t>
            </a:r>
          </a:p>
          <a:p>
            <a:pPr lvl="1"/>
            <a:endParaRPr lang="nl-NL" dirty="0"/>
          </a:p>
          <a:p>
            <a:pPr lvl="1"/>
            <a:endParaRPr lang="nl-NL" dirty="0"/>
          </a:p>
          <a:p>
            <a:endParaRPr lang="nl-NL" dirty="0"/>
          </a:p>
        </p:txBody>
      </p:sp>
    </p:spTree>
    <p:extLst>
      <p:ext uri="{BB962C8B-B14F-4D97-AF65-F5344CB8AC3E}">
        <p14:creationId xmlns:p14="http://schemas.microsoft.com/office/powerpoint/2010/main" val="184789511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p:txBody>
          <a:bodyPr/>
          <a:lstStyle/>
          <a:p>
            <a:r>
              <a:rPr lang="en-US" dirty="0"/>
              <a:t>The Quest to Become a </a:t>
            </a:r>
            <a:br>
              <a:rPr lang="en-US" dirty="0"/>
            </a:br>
            <a:r>
              <a:rPr lang="en-US" sz="5400" dirty="0" err="1"/>
              <a:t>Rockstar</a:t>
            </a:r>
            <a:r>
              <a:rPr lang="en-US" sz="5400" dirty="0"/>
              <a:t> Coordinator</a:t>
            </a:r>
          </a:p>
        </p:txBody>
      </p:sp>
      <p:sp>
        <p:nvSpPr>
          <p:cNvPr id="5" name="Subtitel 4"/>
          <p:cNvSpPr>
            <a:spLocks noGrp="1"/>
          </p:cNvSpPr>
          <p:nvPr>
            <p:ph type="subTitle" idx="1"/>
          </p:nvPr>
        </p:nvSpPr>
        <p:spPr>
          <a:xfrm>
            <a:off x="540327" y="4792134"/>
            <a:ext cx="8211787" cy="1338710"/>
          </a:xfrm>
        </p:spPr>
        <p:txBody>
          <a:bodyPr>
            <a:normAutofit/>
          </a:bodyPr>
          <a:lstStyle/>
          <a:p>
            <a:pPr>
              <a:lnSpc>
                <a:spcPct val="100000"/>
              </a:lnSpc>
            </a:pPr>
            <a:r>
              <a:rPr lang="en-GB" sz="2400" dirty="0"/>
              <a:t>Chelsea East, Shawn Reed Parsons, </a:t>
            </a:r>
            <a:r>
              <a:rPr lang="en-GB" sz="2400" dirty="0" err="1"/>
              <a:t>Sheree</a:t>
            </a:r>
            <a:r>
              <a:rPr lang="en-GB" sz="2400" dirty="0"/>
              <a:t> Lynn </a:t>
            </a:r>
          </a:p>
          <a:p>
            <a:pPr>
              <a:lnSpc>
                <a:spcPct val="100000"/>
              </a:lnSpc>
            </a:pPr>
            <a:r>
              <a:rPr lang="en-GB" sz="2400" dirty="0"/>
              <a:t>PYP, MYP, and DP Coordinators </a:t>
            </a:r>
          </a:p>
          <a:p>
            <a:pPr>
              <a:lnSpc>
                <a:spcPct val="100000"/>
              </a:lnSpc>
            </a:pPr>
            <a:r>
              <a:rPr lang="en-GB" sz="2400" dirty="0"/>
              <a:t>from Academy District 20 in Colorado</a:t>
            </a:r>
          </a:p>
          <a:p>
            <a:endParaRPr lang="nl-NL"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Struggle - How the IB terms can feel to an elementary student… </a:t>
            </a:r>
            <a:r>
              <a:rPr lang="en-US" b="0" dirty="0"/>
              <a:t>(or teacher)</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49007" y="2229349"/>
            <a:ext cx="6172748" cy="3998603"/>
          </a:xfrm>
        </p:spPr>
      </p:pic>
      <p:sp>
        <p:nvSpPr>
          <p:cNvPr id="5" name="TextBox 4"/>
          <p:cNvSpPr txBox="1"/>
          <p:nvPr/>
        </p:nvSpPr>
        <p:spPr>
          <a:xfrm>
            <a:off x="3530600" y="6286500"/>
            <a:ext cx="1460500" cy="369332"/>
          </a:xfrm>
          <a:prstGeom prst="rect">
            <a:avLst/>
          </a:prstGeom>
          <a:noFill/>
        </p:spPr>
        <p:txBody>
          <a:bodyPr wrap="square" rtlCol="0">
            <a:spAutoFit/>
          </a:bodyPr>
          <a:lstStyle/>
          <a:p>
            <a:r>
              <a:rPr lang="en-US" dirty="0">
                <a:solidFill>
                  <a:schemeClr val="accent5">
                    <a:lumMod val="60000"/>
                    <a:lumOff val="40000"/>
                  </a:schemeClr>
                </a:solidFill>
              </a:rPr>
              <a:t>Wordle.com</a:t>
            </a:r>
          </a:p>
        </p:txBody>
      </p:sp>
    </p:spTree>
    <p:extLst>
      <p:ext uri="{BB962C8B-B14F-4D97-AF65-F5344CB8AC3E}">
        <p14:creationId xmlns:p14="http://schemas.microsoft.com/office/powerpoint/2010/main" val="2038760920"/>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224962" y="1238391"/>
            <a:ext cx="7461838" cy="701246"/>
          </a:xfrm>
        </p:spPr>
        <p:txBody>
          <a:bodyPr>
            <a:normAutofit/>
          </a:bodyPr>
          <a:lstStyle/>
          <a:p>
            <a:r>
              <a:rPr lang="en-US" dirty="0"/>
              <a:t>Balance of LP and 5 EEs– solved!</a:t>
            </a:r>
            <a:endParaRPr lang="en-US" noProof="0" dirty="0"/>
          </a:p>
        </p:txBody>
      </p:sp>
      <p:pic>
        <p:nvPicPr>
          <p:cNvPr id="3" name="Content Placeholder 2"/>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247900" y="1939637"/>
            <a:ext cx="4298517" cy="4663667"/>
          </a:xfrm>
        </p:spPr>
      </p:pic>
    </p:spTree>
    <p:extLst>
      <p:ext uri="{BB962C8B-B14F-4D97-AF65-F5344CB8AC3E}">
        <p14:creationId xmlns:p14="http://schemas.microsoft.com/office/powerpoint/2010/main" val="63870778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200" y="1238390"/>
            <a:ext cx="3911600" cy="695185"/>
          </a:xfrm>
        </p:spPr>
        <p:txBody>
          <a:bodyPr>
            <a:normAutofit fontScale="90000"/>
          </a:bodyPr>
          <a:lstStyle/>
          <a:p>
            <a:r>
              <a:rPr lang="en-US" dirty="0"/>
              <a:t>Solution – the PCD</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82801" y="1770577"/>
            <a:ext cx="3822699" cy="4947024"/>
          </a:xfrm>
          <a:ln>
            <a:solidFill>
              <a:schemeClr val="tx1"/>
            </a:solidFill>
          </a:ln>
        </p:spPr>
      </p:pic>
      <p:sp>
        <p:nvSpPr>
          <p:cNvPr id="7" name="TextBox 6"/>
          <p:cNvSpPr txBox="1"/>
          <p:nvPr/>
        </p:nvSpPr>
        <p:spPr>
          <a:xfrm>
            <a:off x="4622800" y="1312244"/>
            <a:ext cx="4343400" cy="400110"/>
          </a:xfrm>
          <a:prstGeom prst="rect">
            <a:avLst/>
          </a:prstGeom>
          <a:noFill/>
        </p:spPr>
        <p:txBody>
          <a:bodyPr wrap="square" rtlCol="0">
            <a:spAutoFit/>
          </a:bodyPr>
          <a:lstStyle/>
          <a:p>
            <a:r>
              <a:rPr lang="en-US" sz="2000" dirty="0"/>
              <a:t>Parent Communication Document</a:t>
            </a:r>
          </a:p>
        </p:txBody>
      </p:sp>
      <p:sp>
        <p:nvSpPr>
          <p:cNvPr id="15" name="TextBox 14"/>
          <p:cNvSpPr txBox="1"/>
          <p:nvPr/>
        </p:nvSpPr>
        <p:spPr>
          <a:xfrm>
            <a:off x="6235700" y="2101850"/>
            <a:ext cx="2235200" cy="3416320"/>
          </a:xfrm>
          <a:prstGeom prst="rect">
            <a:avLst/>
          </a:prstGeom>
          <a:noFill/>
        </p:spPr>
        <p:txBody>
          <a:bodyPr wrap="square" rtlCol="0">
            <a:spAutoFit/>
          </a:bodyPr>
          <a:lstStyle/>
          <a:p>
            <a:pPr marL="342900" indent="-342900">
              <a:buFont typeface="Arial" panose="020B0604020202020204" pitchFamily="34" charset="0"/>
              <a:buChar char="•"/>
            </a:pPr>
            <a:r>
              <a:rPr lang="en-US" dirty="0"/>
              <a:t>Created as a “one-page newsletter” for each unit of inquiry</a:t>
            </a:r>
          </a:p>
          <a:p>
            <a:endParaRPr lang="en-US" dirty="0"/>
          </a:p>
          <a:p>
            <a:pPr marL="342900" indent="-342900">
              <a:buFont typeface="Arial" panose="020B0604020202020204" pitchFamily="34" charset="0"/>
              <a:buChar char="•"/>
            </a:pPr>
            <a:r>
              <a:rPr lang="en-US" dirty="0"/>
              <a:t>Sent home at the beginning of each unit </a:t>
            </a:r>
            <a:r>
              <a:rPr lang="en-US" i="1" dirty="0"/>
              <a:t>(Essential Agreement at AIES)</a:t>
            </a:r>
          </a:p>
        </p:txBody>
      </p:sp>
    </p:spTree>
    <p:extLst>
      <p:ext uri="{BB962C8B-B14F-4D97-AF65-F5344CB8AC3E}">
        <p14:creationId xmlns:p14="http://schemas.microsoft.com/office/powerpoint/2010/main" val="502220418"/>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224962" y="1238391"/>
            <a:ext cx="7461838" cy="701246"/>
          </a:xfrm>
        </p:spPr>
        <p:txBody>
          <a:bodyPr>
            <a:normAutofit/>
          </a:bodyPr>
          <a:lstStyle/>
          <a:p>
            <a:r>
              <a:rPr lang="en-US" dirty="0"/>
              <a:t>PYP struggle - Exhibition</a:t>
            </a:r>
            <a:endParaRPr lang="en-US" noProof="0" dirty="0"/>
          </a:p>
        </p:txBody>
      </p:sp>
      <p:sp>
        <p:nvSpPr>
          <p:cNvPr id="5" name="Tijdelijke aanduiding voor inhoud 4"/>
          <p:cNvSpPr>
            <a:spLocks noGrp="1"/>
          </p:cNvSpPr>
          <p:nvPr>
            <p:ph sz="half" idx="1"/>
          </p:nvPr>
        </p:nvSpPr>
        <p:spPr>
          <a:xfrm>
            <a:off x="1224962" y="2209799"/>
            <a:ext cx="6534738" cy="3916363"/>
          </a:xfrm>
        </p:spPr>
        <p:txBody>
          <a:bodyPr/>
          <a:lstStyle/>
          <a:p>
            <a:r>
              <a:rPr lang="nl-NL" b="1" dirty="0"/>
              <a:t>Each student will record their Exhibition process as a planner document</a:t>
            </a:r>
          </a:p>
          <a:p>
            <a:r>
              <a:rPr lang="nl-NL" dirty="0"/>
              <a:t>Need solid knowledge of the IB terms in preparation for Exhibition</a:t>
            </a:r>
          </a:p>
          <a:p>
            <a:r>
              <a:rPr lang="nl-NL" dirty="0"/>
              <a:t>Need TIME to understand and complete the planner document</a:t>
            </a:r>
          </a:p>
        </p:txBody>
      </p:sp>
    </p:spTree>
    <p:extLst>
      <p:ext uri="{BB962C8B-B14F-4D97-AF65-F5344CB8AC3E}">
        <p14:creationId xmlns:p14="http://schemas.microsoft.com/office/powerpoint/2010/main" val="415286578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200" y="1238390"/>
            <a:ext cx="6527800" cy="695185"/>
          </a:xfrm>
        </p:spPr>
        <p:txBody>
          <a:bodyPr>
            <a:normAutofit/>
          </a:bodyPr>
          <a:lstStyle/>
          <a:p>
            <a:r>
              <a:rPr lang="en-US" dirty="0"/>
              <a:t>Solution - Exhibition Packet</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950" y="1935678"/>
            <a:ext cx="2940013" cy="3804722"/>
          </a:xfr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76153" y="1933575"/>
            <a:ext cx="2941638" cy="3806825"/>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17791" y="1933575"/>
            <a:ext cx="2937958" cy="3802063"/>
          </a:xfrm>
          <a:prstGeom prst="rect">
            <a:avLst/>
          </a:prstGeom>
        </p:spPr>
      </p:pic>
      <p:sp>
        <p:nvSpPr>
          <p:cNvPr id="5" name="TextBox 4"/>
          <p:cNvSpPr txBox="1"/>
          <p:nvPr/>
        </p:nvSpPr>
        <p:spPr>
          <a:xfrm>
            <a:off x="3650022" y="6153160"/>
            <a:ext cx="1993900" cy="461665"/>
          </a:xfrm>
          <a:prstGeom prst="rect">
            <a:avLst/>
          </a:prstGeom>
          <a:noFill/>
        </p:spPr>
        <p:txBody>
          <a:bodyPr wrap="square" rtlCol="0">
            <a:spAutoFit/>
          </a:bodyPr>
          <a:lstStyle/>
          <a:p>
            <a:r>
              <a:rPr lang="en-US" sz="1200" dirty="0"/>
              <a:t>3 pages from the packet</a:t>
            </a:r>
          </a:p>
          <a:p>
            <a:r>
              <a:rPr lang="en-US" sz="1200" dirty="0"/>
              <a:t>Graphic from a TPT item</a:t>
            </a:r>
          </a:p>
        </p:txBody>
      </p:sp>
    </p:spTree>
    <p:extLst>
      <p:ext uri="{BB962C8B-B14F-4D97-AF65-F5344CB8AC3E}">
        <p14:creationId xmlns:p14="http://schemas.microsoft.com/office/powerpoint/2010/main" val="2079857321"/>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224962" y="1412728"/>
            <a:ext cx="7461838" cy="733572"/>
          </a:xfrm>
        </p:spPr>
        <p:txBody>
          <a:bodyPr>
            <a:normAutofit fontScale="90000"/>
          </a:bodyPr>
          <a:lstStyle/>
          <a:p>
            <a:r>
              <a:rPr lang="en-US" dirty="0"/>
              <a:t>PYP struggles </a:t>
            </a:r>
            <a:r>
              <a:rPr lang="en-US" sz="2400" dirty="0"/>
              <a:t>– I’m an IBC and a Specialist too</a:t>
            </a:r>
            <a:endParaRPr lang="en-US" sz="2400" noProof="0" dirty="0"/>
          </a:p>
        </p:txBody>
      </p:sp>
      <p:sp>
        <p:nvSpPr>
          <p:cNvPr id="6" name="Tijdelijke aanduiding voor inhoud 5"/>
          <p:cNvSpPr>
            <a:spLocks noGrp="1"/>
          </p:cNvSpPr>
          <p:nvPr>
            <p:ph sz="half" idx="2"/>
          </p:nvPr>
        </p:nvSpPr>
        <p:spPr>
          <a:xfrm>
            <a:off x="1003300" y="2286000"/>
            <a:ext cx="7683500" cy="3840162"/>
          </a:xfrm>
        </p:spPr>
        <p:txBody>
          <a:bodyPr>
            <a:normAutofit/>
          </a:bodyPr>
          <a:lstStyle/>
          <a:p>
            <a:pPr marL="0" indent="0">
              <a:buNone/>
            </a:pPr>
            <a:r>
              <a:rPr lang="nl-NL" b="1" dirty="0"/>
              <a:t>I teach a class called “Connections”</a:t>
            </a:r>
          </a:p>
          <a:p>
            <a:pPr marL="0" indent="0">
              <a:buNone/>
            </a:pPr>
            <a:r>
              <a:rPr lang="nl-NL" b="1" dirty="0"/>
              <a:t>Fun</a:t>
            </a:r>
          </a:p>
          <a:p>
            <a:r>
              <a:rPr lang="nl-NL" dirty="0"/>
              <a:t>Create own curriculum</a:t>
            </a:r>
          </a:p>
          <a:p>
            <a:r>
              <a:rPr lang="nl-NL" dirty="0"/>
              <a:t>Connect to units of inquiry studied</a:t>
            </a:r>
          </a:p>
          <a:p>
            <a:r>
              <a:rPr lang="nl-NL" dirty="0"/>
              <a:t>Help document growth in the IB Portfolios</a:t>
            </a:r>
          </a:p>
          <a:p>
            <a:r>
              <a:rPr lang="nl-NL" dirty="0"/>
              <a:t>Bonus – get to connect to Junior UN as well</a:t>
            </a:r>
          </a:p>
          <a:p>
            <a:pPr marL="0" indent="0">
              <a:buNone/>
            </a:pPr>
            <a:endParaRPr lang="nl-NL" b="1" dirty="0"/>
          </a:p>
          <a:p>
            <a:pPr marL="0" indent="0">
              <a:buNone/>
            </a:pPr>
            <a:r>
              <a:rPr lang="nl-NL" b="1" dirty="0"/>
              <a:t>Hard</a:t>
            </a:r>
          </a:p>
          <a:p>
            <a:r>
              <a:rPr lang="nl-NL" dirty="0"/>
              <a:t>Teach and reinforce IB terms and concepts</a:t>
            </a:r>
          </a:p>
          <a:p>
            <a:r>
              <a:rPr lang="nl-NL" dirty="0"/>
              <a:t>Help students complete Exhibition</a:t>
            </a:r>
          </a:p>
          <a:p>
            <a:r>
              <a:rPr lang="nl-NL" dirty="0"/>
              <a:t>Class management – 6 grades, 24 classes, 600 kids, teach from a cart</a:t>
            </a:r>
          </a:p>
        </p:txBody>
      </p:sp>
    </p:spTree>
    <p:extLst>
      <p:ext uri="{BB962C8B-B14F-4D97-AF65-F5344CB8AC3E}">
        <p14:creationId xmlns:p14="http://schemas.microsoft.com/office/powerpoint/2010/main" val="93879800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200" y="1238390"/>
            <a:ext cx="5232400" cy="695185"/>
          </a:xfrm>
        </p:spPr>
        <p:txBody>
          <a:bodyPr>
            <a:normAutofit/>
          </a:bodyPr>
          <a:lstStyle/>
          <a:p>
            <a:r>
              <a:rPr lang="en-US" dirty="0"/>
              <a:t>Solution - Class Dojo</a:t>
            </a: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61932" y="1933575"/>
            <a:ext cx="5283285" cy="3902075"/>
          </a:xfrm>
        </p:spPr>
      </p:pic>
      <p:sp>
        <p:nvSpPr>
          <p:cNvPr id="7" name="TextBox 6"/>
          <p:cNvSpPr txBox="1"/>
          <p:nvPr/>
        </p:nvSpPr>
        <p:spPr>
          <a:xfrm>
            <a:off x="5845217" y="2371051"/>
            <a:ext cx="3184483" cy="1631216"/>
          </a:xfrm>
          <a:prstGeom prst="rect">
            <a:avLst/>
          </a:prstGeom>
          <a:noFill/>
        </p:spPr>
        <p:txBody>
          <a:bodyPr wrap="square" rtlCol="0">
            <a:spAutoFit/>
          </a:bodyPr>
          <a:lstStyle/>
          <a:p>
            <a:r>
              <a:rPr lang="en-US" sz="2000" dirty="0"/>
              <a:t>Classroom (management) </a:t>
            </a:r>
          </a:p>
          <a:p>
            <a:endParaRPr lang="en-US" sz="2000" dirty="0"/>
          </a:p>
          <a:p>
            <a:r>
              <a:rPr lang="en-US" sz="2000" dirty="0"/>
              <a:t>Class Story (Facebook)</a:t>
            </a:r>
          </a:p>
          <a:p>
            <a:endParaRPr lang="en-US" sz="2000" dirty="0"/>
          </a:p>
          <a:p>
            <a:r>
              <a:rPr lang="en-US" sz="2000" dirty="0"/>
              <a:t>Messages (texting)</a:t>
            </a:r>
          </a:p>
        </p:txBody>
      </p:sp>
      <p:sp>
        <p:nvSpPr>
          <p:cNvPr id="8" name="TextBox 7"/>
          <p:cNvSpPr txBox="1"/>
          <p:nvPr/>
        </p:nvSpPr>
        <p:spPr>
          <a:xfrm>
            <a:off x="2794000" y="5949950"/>
            <a:ext cx="2565400" cy="369332"/>
          </a:xfrm>
          <a:prstGeom prst="rect">
            <a:avLst/>
          </a:prstGeom>
          <a:noFill/>
        </p:spPr>
        <p:txBody>
          <a:bodyPr wrap="square" rtlCol="0">
            <a:spAutoFit/>
          </a:bodyPr>
          <a:lstStyle/>
          <a:p>
            <a:r>
              <a:rPr lang="en-US" dirty="0">
                <a:solidFill>
                  <a:schemeClr val="accent5">
                    <a:lumMod val="60000"/>
                    <a:lumOff val="40000"/>
                  </a:schemeClr>
                </a:solidFill>
              </a:rPr>
              <a:t>www.classdojo.com</a:t>
            </a:r>
          </a:p>
        </p:txBody>
      </p:sp>
    </p:spTree>
    <p:extLst>
      <p:ext uri="{BB962C8B-B14F-4D97-AF65-F5344CB8AC3E}">
        <p14:creationId xmlns:p14="http://schemas.microsoft.com/office/powerpoint/2010/main" val="321864660"/>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4962" y="1257582"/>
            <a:ext cx="4540838" cy="740594"/>
          </a:xfrm>
        </p:spPr>
        <p:txBody>
          <a:bodyPr>
            <a:normAutofit/>
          </a:bodyPr>
          <a:lstStyle/>
          <a:p>
            <a:r>
              <a:rPr lang="en-US" dirty="0"/>
              <a:t>Class Dojo for me…</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4800" y="1826096"/>
            <a:ext cx="5219699" cy="4572045"/>
          </a:xfr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89413" y="2917247"/>
            <a:ext cx="3742304" cy="3619500"/>
          </a:xfrm>
          <a:prstGeom prst="rect">
            <a:avLst/>
          </a:prstGeom>
        </p:spPr>
      </p:pic>
      <p:sp>
        <p:nvSpPr>
          <p:cNvPr id="5" name="TextBox 4"/>
          <p:cNvSpPr txBox="1"/>
          <p:nvPr/>
        </p:nvSpPr>
        <p:spPr>
          <a:xfrm>
            <a:off x="5765800" y="722839"/>
            <a:ext cx="3022600" cy="2031325"/>
          </a:xfrm>
          <a:prstGeom prst="rect">
            <a:avLst/>
          </a:prstGeom>
          <a:noFill/>
        </p:spPr>
        <p:txBody>
          <a:bodyPr wrap="square" rtlCol="0">
            <a:spAutoFit/>
          </a:bodyPr>
          <a:lstStyle/>
          <a:p>
            <a:pPr marL="285750" indent="-285750">
              <a:buFont typeface="Arial" panose="020B0604020202020204" pitchFamily="34" charset="0"/>
              <a:buChar char="•"/>
            </a:pPr>
            <a:r>
              <a:rPr lang="en-US" dirty="0"/>
              <a:t>IB terms for the points awarded</a:t>
            </a:r>
          </a:p>
          <a:p>
            <a:pPr marL="285750" indent="-285750">
              <a:buFont typeface="Arial" panose="020B0604020202020204" pitchFamily="34" charset="0"/>
              <a:buChar char="•"/>
            </a:pPr>
            <a:r>
              <a:rPr lang="en-US" dirty="0"/>
              <a:t>Explicit instruction on IB terms</a:t>
            </a:r>
          </a:p>
          <a:p>
            <a:pPr marL="285750" indent="-285750">
              <a:buFont typeface="Arial" panose="020B0604020202020204" pitchFamily="34" charset="0"/>
              <a:buChar char="•"/>
            </a:pPr>
            <a:r>
              <a:rPr lang="en-US" dirty="0"/>
              <a:t>Motivate students</a:t>
            </a:r>
          </a:p>
          <a:p>
            <a:pPr marL="285750" indent="-285750">
              <a:buFont typeface="Arial" panose="020B0604020202020204" pitchFamily="34" charset="0"/>
              <a:buChar char="•"/>
            </a:pPr>
            <a:r>
              <a:rPr lang="en-US" dirty="0"/>
              <a:t>Student reflection</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711151416"/>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4962" y="1238390"/>
            <a:ext cx="4871038" cy="488811"/>
          </a:xfrm>
        </p:spPr>
        <p:txBody>
          <a:bodyPr>
            <a:normAutofit fontScale="90000"/>
          </a:bodyPr>
          <a:lstStyle/>
          <a:p>
            <a:r>
              <a:rPr lang="en-US" dirty="0"/>
              <a:t>Helpful Tool</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7551" y="1727201"/>
            <a:ext cx="5857350" cy="4326061"/>
          </a:xfrm>
        </p:spPr>
      </p:pic>
      <p:sp>
        <p:nvSpPr>
          <p:cNvPr id="3" name="TextBox 2"/>
          <p:cNvSpPr txBox="1"/>
          <p:nvPr/>
        </p:nvSpPr>
        <p:spPr>
          <a:xfrm>
            <a:off x="6426200" y="1727201"/>
            <a:ext cx="2349500" cy="2554545"/>
          </a:xfrm>
          <a:prstGeom prst="rect">
            <a:avLst/>
          </a:prstGeom>
          <a:noFill/>
        </p:spPr>
        <p:txBody>
          <a:bodyPr wrap="square" rtlCol="0">
            <a:spAutoFit/>
          </a:bodyPr>
          <a:lstStyle/>
          <a:p>
            <a:r>
              <a:rPr lang="en-US" dirty="0"/>
              <a:t>Manage whole class &amp; individual student behavior  </a:t>
            </a:r>
          </a:p>
          <a:p>
            <a:endParaRPr lang="en-US" dirty="0"/>
          </a:p>
          <a:p>
            <a:r>
              <a:rPr lang="en-US" dirty="0"/>
              <a:t>Can have and share multiple classes</a:t>
            </a:r>
          </a:p>
          <a:p>
            <a:r>
              <a:rPr lang="en-US" dirty="0"/>
              <a:t>	</a:t>
            </a:r>
            <a:r>
              <a:rPr lang="en-US" sz="1600" dirty="0"/>
              <a:t>Specialists</a:t>
            </a:r>
          </a:p>
          <a:p>
            <a:r>
              <a:rPr lang="en-US" sz="1600" dirty="0"/>
              <a:t>	Support/Resource</a:t>
            </a:r>
          </a:p>
          <a:p>
            <a:endParaRPr lang="en-US" dirty="0"/>
          </a:p>
        </p:txBody>
      </p:sp>
    </p:spTree>
    <p:extLst>
      <p:ext uri="{BB962C8B-B14F-4D97-AF65-F5344CB8AC3E}">
        <p14:creationId xmlns:p14="http://schemas.microsoft.com/office/powerpoint/2010/main" val="3712326037"/>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Student Reports</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1976" y="1806376"/>
            <a:ext cx="5002523" cy="4387755"/>
          </a:xfrm>
        </p:spPr>
      </p:pic>
      <p:sp>
        <p:nvSpPr>
          <p:cNvPr id="7" name="TextBox 6"/>
          <p:cNvSpPr txBox="1"/>
          <p:nvPr/>
        </p:nvSpPr>
        <p:spPr>
          <a:xfrm>
            <a:off x="5759450" y="1523208"/>
            <a:ext cx="3117850" cy="1323439"/>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rgbClr val="0070C0"/>
                </a:solidFill>
              </a:rPr>
              <a:t>Student reflection</a:t>
            </a:r>
          </a:p>
          <a:p>
            <a:pPr marL="342900" indent="-342900">
              <a:buFont typeface="Arial" panose="020B0604020202020204" pitchFamily="34" charset="0"/>
              <a:buChar char="•"/>
            </a:pPr>
            <a:r>
              <a:rPr lang="en-US" sz="2000" dirty="0">
                <a:solidFill>
                  <a:srgbClr val="0070C0"/>
                </a:solidFill>
              </a:rPr>
              <a:t>Growth in the Learner Profile</a:t>
            </a:r>
          </a:p>
          <a:p>
            <a:pPr marL="342900" indent="-342900">
              <a:buFont typeface="Arial" panose="020B0604020202020204" pitchFamily="34" charset="0"/>
              <a:buChar char="•"/>
            </a:pPr>
            <a:r>
              <a:rPr lang="en-US" sz="2000" dirty="0">
                <a:solidFill>
                  <a:srgbClr val="0070C0"/>
                </a:solidFill>
              </a:rPr>
              <a:t>IB Portfolio</a:t>
            </a:r>
          </a:p>
        </p:txBody>
      </p:sp>
      <p:sp>
        <p:nvSpPr>
          <p:cNvPr id="5" name="TextBox 4"/>
          <p:cNvSpPr txBox="1"/>
          <p:nvPr/>
        </p:nvSpPr>
        <p:spPr>
          <a:xfrm>
            <a:off x="5876925" y="3223165"/>
            <a:ext cx="2679700" cy="830997"/>
          </a:xfrm>
          <a:prstGeom prst="rect">
            <a:avLst/>
          </a:prstGeom>
          <a:noFill/>
        </p:spPr>
        <p:txBody>
          <a:bodyPr wrap="square" rtlCol="0">
            <a:spAutoFit/>
          </a:bodyPr>
          <a:lstStyle/>
          <a:p>
            <a:r>
              <a:rPr lang="en-US" sz="2400" dirty="0">
                <a:solidFill>
                  <a:srgbClr val="FF0000"/>
                </a:solidFill>
              </a:rPr>
              <a:t>Coming soon…</a:t>
            </a:r>
          </a:p>
          <a:p>
            <a:r>
              <a:rPr lang="en-US" sz="2400" dirty="0">
                <a:solidFill>
                  <a:srgbClr val="FF0000"/>
                </a:solidFill>
              </a:rPr>
              <a:t>Portfolio option</a:t>
            </a:r>
          </a:p>
        </p:txBody>
      </p:sp>
      <p:sp>
        <p:nvSpPr>
          <p:cNvPr id="8" name="TextBox 7"/>
          <p:cNvSpPr txBox="1"/>
          <p:nvPr/>
        </p:nvSpPr>
        <p:spPr>
          <a:xfrm>
            <a:off x="5759450" y="4425476"/>
            <a:ext cx="3251200" cy="1200329"/>
          </a:xfrm>
          <a:prstGeom prst="rect">
            <a:avLst/>
          </a:prstGeom>
          <a:noFill/>
        </p:spPr>
        <p:txBody>
          <a:bodyPr wrap="square" rtlCol="0">
            <a:spAutoFit/>
          </a:bodyPr>
          <a:lstStyle/>
          <a:p>
            <a:r>
              <a:rPr lang="en-US" sz="2400" dirty="0">
                <a:solidFill>
                  <a:schemeClr val="accent5">
                    <a:lumMod val="60000"/>
                    <a:lumOff val="40000"/>
                  </a:schemeClr>
                </a:solidFill>
              </a:rPr>
              <a:t>Et </a:t>
            </a:r>
            <a:r>
              <a:rPr lang="en-US" sz="2400" dirty="0" err="1">
                <a:solidFill>
                  <a:schemeClr val="accent5">
                    <a:lumMod val="60000"/>
                    <a:lumOff val="40000"/>
                  </a:schemeClr>
                </a:solidFill>
              </a:rPr>
              <a:t>vous</a:t>
            </a:r>
            <a:r>
              <a:rPr lang="en-US" sz="2400" dirty="0">
                <a:solidFill>
                  <a:schemeClr val="accent5">
                    <a:lumMod val="60000"/>
                    <a:lumOff val="40000"/>
                  </a:schemeClr>
                </a:solidFill>
              </a:rPr>
              <a:t>? ¿Y </a:t>
            </a:r>
            <a:r>
              <a:rPr lang="en-US" sz="2400" dirty="0" err="1">
                <a:solidFill>
                  <a:schemeClr val="accent5">
                    <a:lumMod val="60000"/>
                    <a:lumOff val="40000"/>
                  </a:schemeClr>
                </a:solidFill>
              </a:rPr>
              <a:t>ustedes</a:t>
            </a:r>
            <a:r>
              <a:rPr lang="en-US" sz="2400" dirty="0">
                <a:solidFill>
                  <a:schemeClr val="accent5">
                    <a:lumMod val="60000"/>
                    <a:lumOff val="40000"/>
                  </a:schemeClr>
                </a:solidFill>
              </a:rPr>
              <a:t>? </a:t>
            </a:r>
            <a:r>
              <a:rPr lang="en-US" sz="2400" b="1" dirty="0">
                <a:solidFill>
                  <a:schemeClr val="accent5">
                    <a:lumMod val="60000"/>
                    <a:lumOff val="40000"/>
                  </a:schemeClr>
                </a:solidFill>
              </a:rPr>
              <a:t>How could you use a site like this?</a:t>
            </a:r>
          </a:p>
        </p:txBody>
      </p:sp>
    </p:spTree>
    <p:extLst>
      <p:ext uri="{BB962C8B-B14F-4D97-AF65-F5344CB8AC3E}">
        <p14:creationId xmlns:p14="http://schemas.microsoft.com/office/powerpoint/2010/main" val="363267580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US" noProof="0" dirty="0"/>
              <a:t>Who is in the room?</a:t>
            </a:r>
          </a:p>
        </p:txBody>
      </p:sp>
      <p:sp>
        <p:nvSpPr>
          <p:cNvPr id="5" name="Tijdelijke aanduiding voor inhoud 4"/>
          <p:cNvSpPr>
            <a:spLocks noGrp="1"/>
          </p:cNvSpPr>
          <p:nvPr>
            <p:ph idx="1"/>
          </p:nvPr>
        </p:nvSpPr>
        <p:spPr>
          <a:xfrm>
            <a:off x="1224962" y="2042056"/>
            <a:ext cx="2123371" cy="3901845"/>
          </a:xfrm>
        </p:spPr>
        <p:txBody>
          <a:bodyPr>
            <a:normAutofit/>
          </a:bodyPr>
          <a:lstStyle/>
          <a:p>
            <a:pPr>
              <a:lnSpc>
                <a:spcPct val="100000"/>
              </a:lnSpc>
            </a:pPr>
            <a:r>
              <a:rPr lang="en-US" sz="2800" dirty="0"/>
              <a:t>Get your phones ready to answer some questions using </a:t>
            </a:r>
            <a:r>
              <a:rPr lang="en-US" sz="2800" dirty="0" err="1"/>
              <a:t>Kahoot</a:t>
            </a:r>
            <a:endParaRPr lang="en-US" sz="2800" dirty="0"/>
          </a:p>
        </p:txBody>
      </p:sp>
      <p:sp>
        <p:nvSpPr>
          <p:cNvPr id="2" name="TextBox 1"/>
          <p:cNvSpPr txBox="1"/>
          <p:nvPr/>
        </p:nvSpPr>
        <p:spPr>
          <a:xfrm rot="5400000">
            <a:off x="7289036" y="3468684"/>
            <a:ext cx="3282356" cy="400110"/>
          </a:xfrm>
          <a:prstGeom prst="rect">
            <a:avLst/>
          </a:prstGeom>
          <a:noFill/>
        </p:spPr>
        <p:txBody>
          <a:bodyPr wrap="square" rtlCol="0">
            <a:spAutoFit/>
          </a:bodyPr>
          <a:lstStyle/>
          <a:p>
            <a:r>
              <a:rPr lang="en-US" sz="1000" dirty="0"/>
              <a:t>http://</a:t>
            </a:r>
            <a:r>
              <a:rPr lang="en-US" sz="1000" dirty="0" err="1"/>
              <a:t>blog.do.com</a:t>
            </a:r>
            <a:r>
              <a:rPr lang="en-US" sz="1000" dirty="0"/>
              <a:t>/post/97581227109/the-3-elephants-in-your-conference-room</a:t>
            </a:r>
          </a:p>
        </p:txBody>
      </p:sp>
      <p:pic>
        <p:nvPicPr>
          <p:cNvPr id="3" name="Picture 2" descr="in the roo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9335" y="2058776"/>
            <a:ext cx="5281797" cy="4112311"/>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MYP struggles</a:t>
            </a:r>
          </a:p>
        </p:txBody>
      </p:sp>
      <p:pic>
        <p:nvPicPr>
          <p:cNvPr id="6" name="Content Placeholder 5" descr="struggles one.jpg"/>
          <p:cNvPicPr>
            <a:picLocks noGrp="1" noChangeAspect="1"/>
          </p:cNvPicPr>
          <p:nvPr>
            <p:ph idx="1"/>
          </p:nvPr>
        </p:nvPicPr>
        <p:blipFill rotWithShape="1">
          <a:blip r:embed="rId2">
            <a:extLst>
              <a:ext uri="{28A0092B-C50C-407E-A947-70E740481C1C}">
                <a14:useLocalDpi xmlns:a14="http://schemas.microsoft.com/office/drawing/2010/main" val="0"/>
              </a:ext>
            </a:extLst>
          </a:blip>
          <a:srcRect t="-100" b="276"/>
          <a:stretch/>
        </p:blipFill>
        <p:spPr>
          <a:xfrm>
            <a:off x="1472376" y="1979711"/>
            <a:ext cx="6329405" cy="42116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p:cNvSpPr txBox="1"/>
          <p:nvPr/>
        </p:nvSpPr>
        <p:spPr>
          <a:xfrm rot="5400000">
            <a:off x="6195572" y="3453877"/>
            <a:ext cx="5228677" cy="246221"/>
          </a:xfrm>
          <a:prstGeom prst="rect">
            <a:avLst/>
          </a:prstGeom>
          <a:noFill/>
        </p:spPr>
        <p:txBody>
          <a:bodyPr wrap="square" rtlCol="0">
            <a:spAutoFit/>
          </a:bodyPr>
          <a:lstStyle/>
          <a:p>
            <a:r>
              <a:rPr lang="en-US" sz="1000" dirty="0"/>
              <a:t>http://</a:t>
            </a:r>
            <a:r>
              <a:rPr lang="en-US" sz="1000" dirty="0" err="1"/>
              <a:t>assets.bwbx.io</a:t>
            </a:r>
            <a:r>
              <a:rPr lang="en-US" sz="1000" dirty="0"/>
              <a:t>/images/users/</a:t>
            </a:r>
            <a:r>
              <a:rPr lang="en-US" sz="1000" dirty="0" err="1"/>
              <a:t>iqjWHBFdfxIU</a:t>
            </a:r>
            <a:r>
              <a:rPr lang="en-US" sz="1000" dirty="0"/>
              <a:t>/iaxctu3TVVLo/v1/-1x-1.jpg</a:t>
            </a:r>
          </a:p>
        </p:txBody>
      </p:sp>
    </p:spTree>
    <p:extLst>
      <p:ext uri="{BB962C8B-B14F-4D97-AF65-F5344CB8AC3E}">
        <p14:creationId xmlns:p14="http://schemas.microsoft.com/office/powerpoint/2010/main" val="1801553535"/>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B: Organization</a:t>
            </a:r>
            <a:br>
              <a:rPr lang="en-US" dirty="0"/>
            </a:br>
            <a:r>
              <a:rPr lang="en-US" dirty="0"/>
              <a:t>Leadership and Structure</a:t>
            </a:r>
            <a:endParaRPr lang="en-US" noProof="0" dirty="0"/>
          </a:p>
        </p:txBody>
      </p:sp>
      <p:sp>
        <p:nvSpPr>
          <p:cNvPr id="3" name="Tijdelijke aanduiding voor inhoud 2"/>
          <p:cNvSpPr>
            <a:spLocks noGrp="1"/>
          </p:cNvSpPr>
          <p:nvPr>
            <p:ph idx="1"/>
          </p:nvPr>
        </p:nvSpPr>
        <p:spPr>
          <a:xfrm>
            <a:off x="4572000" y="2332519"/>
            <a:ext cx="4114800" cy="4965700"/>
          </a:xfrm>
        </p:spPr>
        <p:txBody>
          <a:bodyPr/>
          <a:lstStyle/>
          <a:p>
            <a:r>
              <a:rPr lang="nl-NL" dirty="0"/>
              <a:t>IB </a:t>
            </a:r>
            <a:r>
              <a:rPr lang="nl-NL" dirty="0" err="1"/>
              <a:t>Vertical</a:t>
            </a:r>
            <a:r>
              <a:rPr lang="nl-NL" dirty="0"/>
              <a:t> </a:t>
            </a:r>
            <a:r>
              <a:rPr lang="nl-NL" dirty="0" err="1"/>
              <a:t>Articulation</a:t>
            </a:r>
            <a:r>
              <a:rPr lang="nl-NL" dirty="0"/>
              <a:t> meetings</a:t>
            </a:r>
          </a:p>
          <a:p>
            <a:endParaRPr lang="nl-NL" dirty="0"/>
          </a:p>
          <a:p>
            <a:r>
              <a:rPr lang="nl-NL" dirty="0" err="1"/>
              <a:t>Quarterly</a:t>
            </a:r>
            <a:endParaRPr lang="nl-NL" dirty="0"/>
          </a:p>
          <a:p>
            <a:endParaRPr lang="nl-NL" dirty="0"/>
          </a:p>
          <a:p>
            <a:r>
              <a:rPr lang="nl-NL" dirty="0"/>
              <a:t>Share best </a:t>
            </a:r>
            <a:r>
              <a:rPr lang="nl-NL" dirty="0" err="1" smtClean="0"/>
              <a:t>practices</a:t>
            </a:r>
            <a:endParaRPr lang="nl-NL" dirty="0" smtClean="0"/>
          </a:p>
          <a:p>
            <a:endParaRPr lang="nl-NL" dirty="0"/>
          </a:p>
          <a:p>
            <a:r>
              <a:rPr lang="nl-NL" dirty="0" smtClean="0"/>
              <a:t>Board </a:t>
            </a:r>
            <a:r>
              <a:rPr lang="nl-NL" dirty="0" err="1" smtClean="0"/>
              <a:t>highlights</a:t>
            </a:r>
            <a:endParaRPr lang="nl-NL" dirty="0"/>
          </a:p>
          <a:p>
            <a:endParaRPr lang="nl-NL" dirty="0"/>
          </a:p>
          <a:p>
            <a:endParaRPr lang="nl-NL" dirty="0"/>
          </a:p>
        </p:txBody>
      </p:sp>
      <p:sp>
        <p:nvSpPr>
          <p:cNvPr id="4" name="Tijdelijke aanduiding voor tekst 3"/>
          <p:cNvSpPr>
            <a:spLocks noGrp="1"/>
          </p:cNvSpPr>
          <p:nvPr>
            <p:ph type="body" sz="half" idx="2"/>
          </p:nvPr>
        </p:nvSpPr>
        <p:spPr/>
        <p:txBody>
          <a:bodyPr/>
          <a:lstStyle/>
          <a:p>
            <a:r>
              <a:rPr lang="en-US" dirty="0"/>
              <a:t>B1.1: The school has developed systems to keep</a:t>
            </a:r>
            <a:br>
              <a:rPr lang="en-US" dirty="0"/>
            </a:br>
            <a:r>
              <a:rPr lang="en-US" dirty="0"/>
              <a:t>the governing</a:t>
            </a:r>
            <a:br>
              <a:rPr lang="en-US" dirty="0"/>
            </a:br>
            <a:r>
              <a:rPr lang="en-US" dirty="0"/>
              <a:t>body informed about the ongoing implementation and development of the </a:t>
            </a:r>
            <a:r>
              <a:rPr lang="en-US" dirty="0" err="1"/>
              <a:t>programme</a:t>
            </a:r>
            <a:r>
              <a:rPr lang="en-US" dirty="0"/>
              <a:t>(s). </a:t>
            </a:r>
          </a:p>
          <a:p>
            <a:endParaRPr lang="nl-NL" dirty="0"/>
          </a:p>
        </p:txBody>
      </p:sp>
    </p:spTree>
    <p:extLst>
      <p:ext uri="{BB962C8B-B14F-4D97-AF65-F5344CB8AC3E}">
        <p14:creationId xmlns:p14="http://schemas.microsoft.com/office/powerpoint/2010/main" val="1470762202"/>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B: Organization</a:t>
            </a:r>
            <a:br>
              <a:rPr lang="en-US" dirty="0"/>
            </a:br>
            <a:r>
              <a:rPr lang="en-US" dirty="0"/>
              <a:t>Leadership and Structure</a:t>
            </a:r>
            <a:br>
              <a:rPr lang="en-US" dirty="0"/>
            </a:br>
            <a:endParaRPr lang="en-US" noProof="0" dirty="0"/>
          </a:p>
        </p:txBody>
      </p:sp>
      <p:sp>
        <p:nvSpPr>
          <p:cNvPr id="3" name="Tijdelijke aanduiding voor inhoud 2"/>
          <p:cNvSpPr>
            <a:spLocks noGrp="1"/>
          </p:cNvSpPr>
          <p:nvPr>
            <p:ph idx="1"/>
          </p:nvPr>
        </p:nvSpPr>
        <p:spPr>
          <a:xfrm>
            <a:off x="4445000" y="2332519"/>
            <a:ext cx="4114800" cy="4965700"/>
          </a:xfrm>
        </p:spPr>
        <p:txBody>
          <a:bodyPr/>
          <a:lstStyle/>
          <a:p>
            <a:r>
              <a:rPr lang="nl-NL" dirty="0"/>
              <a:t>Policy starters</a:t>
            </a:r>
          </a:p>
          <a:p>
            <a:endParaRPr lang="nl-NL" dirty="0"/>
          </a:p>
          <a:p>
            <a:endParaRPr lang="nl-NL" dirty="0"/>
          </a:p>
        </p:txBody>
      </p:sp>
      <p:sp>
        <p:nvSpPr>
          <p:cNvPr id="4" name="Tijdelijke aanduiding voor tekst 3"/>
          <p:cNvSpPr>
            <a:spLocks noGrp="1"/>
          </p:cNvSpPr>
          <p:nvPr>
            <p:ph type="body" sz="half" idx="2"/>
          </p:nvPr>
        </p:nvSpPr>
        <p:spPr/>
        <p:txBody>
          <a:bodyPr/>
          <a:lstStyle/>
          <a:p>
            <a:r>
              <a:rPr lang="en-US" dirty="0"/>
              <a:t>B1.5: The school develops and implements policies and procedures that support the </a:t>
            </a:r>
            <a:r>
              <a:rPr lang="en-US" dirty="0" err="1"/>
              <a:t>programme</a:t>
            </a:r>
            <a:r>
              <a:rPr lang="en-US" dirty="0"/>
              <a:t>(s). </a:t>
            </a:r>
          </a:p>
          <a:p>
            <a:r>
              <a:rPr lang="en-US" dirty="0"/>
              <a:t> </a:t>
            </a:r>
          </a:p>
          <a:p>
            <a:endParaRPr lang="nl-NL" dirty="0"/>
          </a:p>
        </p:txBody>
      </p:sp>
    </p:spTree>
    <p:extLst>
      <p:ext uri="{BB962C8B-B14F-4D97-AF65-F5344CB8AC3E}">
        <p14:creationId xmlns:p14="http://schemas.microsoft.com/office/powerpoint/2010/main" val="2326732751"/>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C1: Collaborative Planning </a:t>
            </a:r>
            <a:endParaRPr lang="en-US" noProof="0" dirty="0"/>
          </a:p>
        </p:txBody>
      </p:sp>
      <p:sp>
        <p:nvSpPr>
          <p:cNvPr id="3" name="Tijdelijke aanduiding voor inhoud 2"/>
          <p:cNvSpPr>
            <a:spLocks noGrp="1"/>
          </p:cNvSpPr>
          <p:nvPr>
            <p:ph idx="1"/>
          </p:nvPr>
        </p:nvSpPr>
        <p:spPr>
          <a:xfrm>
            <a:off x="4572000" y="2332519"/>
            <a:ext cx="4114800" cy="4965700"/>
          </a:xfrm>
        </p:spPr>
        <p:txBody>
          <a:bodyPr/>
          <a:lstStyle/>
          <a:p>
            <a:r>
              <a:rPr lang="nl-NL" dirty="0"/>
              <a:t>SALSA: Support </a:t>
            </a:r>
            <a:r>
              <a:rPr lang="nl-NL" dirty="0" err="1"/>
              <a:t>and</a:t>
            </a:r>
            <a:r>
              <a:rPr lang="nl-NL" dirty="0"/>
              <a:t> </a:t>
            </a:r>
            <a:r>
              <a:rPr lang="nl-NL" dirty="0" err="1"/>
              <a:t>Leadership</a:t>
            </a:r>
            <a:r>
              <a:rPr lang="nl-NL" dirty="0"/>
              <a:t> </a:t>
            </a:r>
            <a:r>
              <a:rPr lang="nl-NL" dirty="0" err="1"/>
              <a:t>for</a:t>
            </a:r>
            <a:r>
              <a:rPr lang="nl-NL" dirty="0"/>
              <a:t> Student </a:t>
            </a:r>
            <a:r>
              <a:rPr lang="nl-NL" dirty="0" err="1"/>
              <a:t>Achievement</a:t>
            </a:r>
            <a:endParaRPr lang="nl-NL" dirty="0"/>
          </a:p>
          <a:p>
            <a:endParaRPr lang="nl-NL" dirty="0"/>
          </a:p>
          <a:p>
            <a:endParaRPr lang="nl-NL" dirty="0"/>
          </a:p>
        </p:txBody>
      </p:sp>
      <p:sp>
        <p:nvSpPr>
          <p:cNvPr id="4" name="Tijdelijke aanduiding voor tekst 3"/>
          <p:cNvSpPr>
            <a:spLocks noGrp="1"/>
          </p:cNvSpPr>
          <p:nvPr>
            <p:ph type="body" sz="half" idx="2"/>
          </p:nvPr>
        </p:nvSpPr>
        <p:spPr/>
        <p:txBody>
          <a:bodyPr/>
          <a:lstStyle/>
          <a:p>
            <a:r>
              <a:rPr lang="en-US" dirty="0"/>
              <a:t>1a: The school has</a:t>
            </a:r>
            <a:br>
              <a:rPr lang="en-US" dirty="0"/>
            </a:br>
            <a:r>
              <a:rPr lang="en-US" dirty="0"/>
              <a:t>an approach to curriculum planning that involves all MYP teachers. </a:t>
            </a:r>
          </a:p>
          <a:p>
            <a:r>
              <a:rPr lang="en-US" dirty="0"/>
              <a:t> </a:t>
            </a:r>
          </a:p>
          <a:p>
            <a:endParaRPr lang="nl-NL" dirty="0"/>
          </a:p>
        </p:txBody>
      </p:sp>
      <p:sp>
        <p:nvSpPr>
          <p:cNvPr id="5" name="Rectangle 4"/>
          <p:cNvSpPr/>
          <p:nvPr/>
        </p:nvSpPr>
        <p:spPr>
          <a:xfrm rot="5400000">
            <a:off x="6277689" y="5026399"/>
            <a:ext cx="4572000" cy="246221"/>
          </a:xfrm>
          <a:prstGeom prst="rect">
            <a:avLst/>
          </a:prstGeom>
        </p:spPr>
        <p:txBody>
          <a:bodyPr>
            <a:spAutoFit/>
          </a:bodyPr>
          <a:lstStyle/>
          <a:p>
            <a:r>
              <a:rPr lang="en-US" sz="1000" dirty="0"/>
              <a:t>http://</a:t>
            </a:r>
            <a:r>
              <a:rPr lang="en-US" sz="1000" dirty="0" err="1"/>
              <a:t>www.eatbydate.com</a:t>
            </a:r>
            <a:r>
              <a:rPr lang="en-US" sz="1000" dirty="0"/>
              <a:t>/</a:t>
            </a:r>
            <a:r>
              <a:rPr lang="en-US" sz="1000" dirty="0" err="1"/>
              <a:t>wp</a:t>
            </a:r>
            <a:r>
              <a:rPr lang="en-US" sz="1000" dirty="0"/>
              <a:t>-content/uploads/salsa1.jpg</a:t>
            </a:r>
          </a:p>
        </p:txBody>
      </p:sp>
      <p:pic>
        <p:nvPicPr>
          <p:cNvPr id="6" name="Picture 5" descr="salsa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5870" y="3129821"/>
            <a:ext cx="3488060" cy="2616045"/>
          </a:xfrm>
          <a:prstGeom prst="rect">
            <a:avLst/>
          </a:prstGeom>
        </p:spPr>
      </p:pic>
    </p:spTree>
    <p:extLst>
      <p:ext uri="{BB962C8B-B14F-4D97-AF65-F5344CB8AC3E}">
        <p14:creationId xmlns:p14="http://schemas.microsoft.com/office/powerpoint/2010/main" val="3906762852"/>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C4: Assessment </a:t>
            </a:r>
            <a:endParaRPr lang="en-US" noProof="0" dirty="0"/>
          </a:p>
        </p:txBody>
      </p:sp>
      <p:sp>
        <p:nvSpPr>
          <p:cNvPr id="3" name="Tijdelijke aanduiding voor inhoud 2"/>
          <p:cNvSpPr>
            <a:spLocks noGrp="1"/>
          </p:cNvSpPr>
          <p:nvPr>
            <p:ph idx="1"/>
          </p:nvPr>
        </p:nvSpPr>
        <p:spPr>
          <a:xfrm>
            <a:off x="4572000" y="2332519"/>
            <a:ext cx="4114800" cy="4965700"/>
          </a:xfrm>
        </p:spPr>
        <p:txBody>
          <a:bodyPr/>
          <a:lstStyle/>
          <a:p>
            <a:pPr marL="0" indent="0">
              <a:buNone/>
            </a:pPr>
            <a:endParaRPr lang="nl-NL" dirty="0"/>
          </a:p>
          <a:p>
            <a:endParaRPr lang="nl-NL" dirty="0"/>
          </a:p>
        </p:txBody>
      </p:sp>
      <p:sp>
        <p:nvSpPr>
          <p:cNvPr id="4" name="Tijdelijke aanduiding voor tekst 3"/>
          <p:cNvSpPr>
            <a:spLocks noGrp="1"/>
          </p:cNvSpPr>
          <p:nvPr>
            <p:ph type="body" sz="half" idx="2"/>
          </p:nvPr>
        </p:nvSpPr>
        <p:spPr/>
        <p:txBody>
          <a:bodyPr/>
          <a:lstStyle/>
          <a:p>
            <a:r>
              <a:rPr lang="en-US" dirty="0" smtClean="0"/>
              <a:t>1A: The </a:t>
            </a:r>
            <a:r>
              <a:rPr lang="en-US" dirty="0"/>
              <a:t>school uses</a:t>
            </a:r>
            <a:br>
              <a:rPr lang="en-US" dirty="0"/>
            </a:br>
            <a:r>
              <a:rPr lang="en-US" dirty="0"/>
              <a:t>the prescribed assessment criteria for each subject group in each year of the </a:t>
            </a:r>
            <a:r>
              <a:rPr lang="en-US" dirty="0" err="1"/>
              <a:t>programme</a:t>
            </a:r>
            <a:r>
              <a:rPr lang="en-US" dirty="0"/>
              <a:t>. </a:t>
            </a:r>
            <a:endParaRPr lang="en-US" dirty="0" smtClean="0"/>
          </a:p>
          <a:p>
            <a:endParaRPr lang="en-US" dirty="0"/>
          </a:p>
          <a:p>
            <a:r>
              <a:rPr lang="en-US" dirty="0" smtClean="0"/>
              <a:t>5: The </a:t>
            </a:r>
            <a:r>
              <a:rPr lang="en-US" dirty="0"/>
              <a:t>school has systems for recording student progress aligned with the assessment philosophy of the </a:t>
            </a:r>
            <a:r>
              <a:rPr lang="en-US" dirty="0" err="1"/>
              <a:t>programme</a:t>
            </a:r>
            <a:r>
              <a:rPr lang="en-US" dirty="0"/>
              <a:t>(s). </a:t>
            </a:r>
          </a:p>
          <a:p>
            <a:endParaRPr lang="en-US" dirty="0"/>
          </a:p>
          <a:p>
            <a:r>
              <a:rPr lang="en-US" dirty="0" smtClean="0"/>
              <a:t> </a:t>
            </a:r>
            <a:endParaRPr lang="en-US" dirty="0"/>
          </a:p>
          <a:p>
            <a:endParaRPr lang="nl-NL" dirty="0"/>
          </a:p>
        </p:txBody>
      </p:sp>
      <p:pic>
        <p:nvPicPr>
          <p:cNvPr id="7" name="Picture 6" descr="Screen Shot 2016-07-15 at 9.29.45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5376" y="1311424"/>
            <a:ext cx="4708624" cy="5550211"/>
          </a:xfrm>
          <a:prstGeom prst="rect">
            <a:avLst/>
          </a:prstGeom>
        </p:spPr>
      </p:pic>
      <p:sp>
        <p:nvSpPr>
          <p:cNvPr id="8" name="Rectangle 7"/>
          <p:cNvSpPr/>
          <p:nvPr/>
        </p:nvSpPr>
        <p:spPr>
          <a:xfrm>
            <a:off x="4517990" y="777060"/>
            <a:ext cx="3416432" cy="369332"/>
          </a:xfrm>
          <a:prstGeom prst="rect">
            <a:avLst/>
          </a:prstGeom>
        </p:spPr>
        <p:txBody>
          <a:bodyPr wrap="none">
            <a:spAutoFit/>
          </a:bodyPr>
          <a:lstStyle/>
          <a:p>
            <a:r>
              <a:rPr lang="nl-NL" b="1" dirty="0" smtClean="0"/>
              <a:t>Action: </a:t>
            </a:r>
            <a:r>
              <a:rPr lang="nl-NL" b="1" dirty="0" err="1" smtClean="0"/>
              <a:t>multi-function</a:t>
            </a:r>
            <a:r>
              <a:rPr lang="nl-NL" b="1" dirty="0" smtClean="0"/>
              <a:t> </a:t>
            </a:r>
            <a:r>
              <a:rPr lang="nl-NL" b="1" dirty="0" err="1" smtClean="0"/>
              <a:t>tracker</a:t>
            </a:r>
            <a:endParaRPr lang="nl-NL" b="1" dirty="0"/>
          </a:p>
        </p:txBody>
      </p:sp>
    </p:spTree>
    <p:extLst>
      <p:ext uri="{BB962C8B-B14F-4D97-AF65-F5344CB8AC3E}">
        <p14:creationId xmlns:p14="http://schemas.microsoft.com/office/powerpoint/2010/main" val="1567433766"/>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C4 Assessment</a:t>
            </a:r>
            <a:endParaRPr lang="en-US" noProof="0" dirty="0"/>
          </a:p>
        </p:txBody>
      </p:sp>
      <p:sp>
        <p:nvSpPr>
          <p:cNvPr id="3" name="Tijdelijke aanduiding voor inhoud 2"/>
          <p:cNvSpPr>
            <a:spLocks noGrp="1"/>
          </p:cNvSpPr>
          <p:nvPr>
            <p:ph idx="1"/>
          </p:nvPr>
        </p:nvSpPr>
        <p:spPr>
          <a:xfrm>
            <a:off x="4572000" y="1850700"/>
            <a:ext cx="4114800" cy="4965700"/>
          </a:xfrm>
        </p:spPr>
        <p:txBody>
          <a:bodyPr/>
          <a:lstStyle/>
          <a:p>
            <a:pPr marL="0" indent="0">
              <a:buNone/>
            </a:pPr>
            <a:r>
              <a:rPr lang="nl-NL" b="1" dirty="0"/>
              <a:t>Action</a:t>
            </a:r>
          </a:p>
          <a:p>
            <a:r>
              <a:rPr lang="nl-NL" dirty="0"/>
              <a:t>Personal project kick-off</a:t>
            </a:r>
          </a:p>
          <a:p>
            <a:endParaRPr lang="nl-NL" dirty="0"/>
          </a:p>
          <a:p>
            <a:endParaRPr lang="nl-NL" dirty="0"/>
          </a:p>
        </p:txBody>
      </p:sp>
      <p:sp>
        <p:nvSpPr>
          <p:cNvPr id="4" name="Tijdelijke aanduiding voor tekst 3"/>
          <p:cNvSpPr>
            <a:spLocks noGrp="1"/>
          </p:cNvSpPr>
          <p:nvPr>
            <p:ph type="body" sz="half" idx="2"/>
          </p:nvPr>
        </p:nvSpPr>
        <p:spPr>
          <a:xfrm>
            <a:off x="1219200" y="1821174"/>
            <a:ext cx="3225800" cy="3916363"/>
          </a:xfrm>
        </p:spPr>
        <p:txBody>
          <a:bodyPr/>
          <a:lstStyle/>
          <a:p>
            <a:r>
              <a:rPr lang="en-US" b="1" dirty="0"/>
              <a:t>Practice: </a:t>
            </a:r>
          </a:p>
          <a:p>
            <a:r>
              <a:rPr lang="en-US" dirty="0"/>
              <a:t>9: The school has systems in place</a:t>
            </a:r>
            <a:br>
              <a:rPr lang="en-US" dirty="0"/>
            </a:br>
            <a:r>
              <a:rPr lang="en-US" dirty="0"/>
              <a:t>to ensure that</a:t>
            </a:r>
            <a:br>
              <a:rPr lang="en-US" dirty="0"/>
            </a:br>
            <a:r>
              <a:rPr lang="en-US" dirty="0"/>
              <a:t>all students can demonstrate a consolidation of their learning through the completion of the MYP personal project.</a:t>
            </a:r>
          </a:p>
          <a:p>
            <a:pPr>
              <a:lnSpc>
                <a:spcPct val="80000"/>
              </a:lnSpc>
            </a:pPr>
            <a:endParaRPr lang="en-US" dirty="0"/>
          </a:p>
          <a:p>
            <a:pPr>
              <a:lnSpc>
                <a:spcPct val="80000"/>
              </a:lnSpc>
            </a:pPr>
            <a:endParaRPr lang="en-US" dirty="0"/>
          </a:p>
          <a:p>
            <a:pPr>
              <a:lnSpc>
                <a:spcPct val="80000"/>
              </a:lnSpc>
            </a:pPr>
            <a:endParaRPr lang="en-US" dirty="0"/>
          </a:p>
          <a:p>
            <a:pPr>
              <a:lnSpc>
                <a:spcPct val="80000"/>
              </a:lnSpc>
            </a:pPr>
            <a:r>
              <a:rPr lang="en-US" dirty="0"/>
              <a:t> </a:t>
            </a:r>
          </a:p>
          <a:p>
            <a:endParaRPr lang="nl-NL" dirty="0"/>
          </a:p>
        </p:txBody>
      </p:sp>
      <p:pic>
        <p:nvPicPr>
          <p:cNvPr id="6" name="Picture 5" descr="personal-project-cycle-draf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9855" y="2871430"/>
            <a:ext cx="4402283" cy="3377452"/>
          </a:xfrm>
          <a:prstGeom prst="rect">
            <a:avLst/>
          </a:prstGeom>
        </p:spPr>
      </p:pic>
      <p:sp>
        <p:nvSpPr>
          <p:cNvPr id="5" name="Rectangle 4"/>
          <p:cNvSpPr/>
          <p:nvPr/>
        </p:nvSpPr>
        <p:spPr>
          <a:xfrm rot="5400000">
            <a:off x="7542262" y="4590409"/>
            <a:ext cx="2718815" cy="400110"/>
          </a:xfrm>
          <a:prstGeom prst="rect">
            <a:avLst/>
          </a:prstGeom>
        </p:spPr>
        <p:txBody>
          <a:bodyPr wrap="square">
            <a:spAutoFit/>
          </a:bodyPr>
          <a:lstStyle/>
          <a:p>
            <a:r>
              <a:rPr lang="en-US" sz="1000" dirty="0"/>
              <a:t>https://</a:t>
            </a:r>
            <a:r>
              <a:rPr lang="en-US" sz="1000" dirty="0" err="1"/>
              <a:t>ibiologystephen.files.wordpress.com</a:t>
            </a:r>
            <a:r>
              <a:rPr lang="en-US" sz="1000" dirty="0"/>
              <a:t>/2015/03/personal-project-cycle-</a:t>
            </a:r>
            <a:r>
              <a:rPr lang="en-US" sz="1000" dirty="0" err="1"/>
              <a:t>draft.png</a:t>
            </a:r>
            <a:endParaRPr lang="en-US" sz="1000" dirty="0"/>
          </a:p>
        </p:txBody>
      </p:sp>
    </p:spTree>
    <p:extLst>
      <p:ext uri="{BB962C8B-B14F-4D97-AF65-F5344CB8AC3E}">
        <p14:creationId xmlns:p14="http://schemas.microsoft.com/office/powerpoint/2010/main" val="2871096230"/>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
            </a:r>
            <a:r>
              <a:rPr lang="en-US" dirty="0" smtClean="0"/>
              <a:t>P </a:t>
            </a:r>
            <a:r>
              <a:rPr lang="en-US" dirty="0"/>
              <a:t>struggles</a:t>
            </a:r>
          </a:p>
        </p:txBody>
      </p:sp>
      <p:pic>
        <p:nvPicPr>
          <p:cNvPr id="5" name="Content Placeholder 4" descr="struggle 2.jpg"/>
          <p:cNvPicPr>
            <a:picLocks noGrp="1" noChangeAspect="1"/>
          </p:cNvPicPr>
          <p:nvPr>
            <p:ph idx="1"/>
          </p:nvPr>
        </p:nvPicPr>
        <p:blipFill rotWithShape="1">
          <a:blip r:embed="rId2">
            <a:extLst>
              <a:ext uri="{28A0092B-C50C-407E-A947-70E740481C1C}">
                <a14:useLocalDpi xmlns:a14="http://schemas.microsoft.com/office/drawing/2010/main" val="0"/>
              </a:ext>
            </a:extLst>
          </a:blip>
          <a:srcRect t="160" b="-95"/>
          <a:stretch/>
        </p:blipFill>
        <p:spPr>
          <a:xfrm>
            <a:off x="1488870" y="1855923"/>
            <a:ext cx="5785094" cy="43354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p:cNvSpPr txBox="1"/>
          <p:nvPr/>
        </p:nvSpPr>
        <p:spPr>
          <a:xfrm rot="5400000">
            <a:off x="4814900" y="4492879"/>
            <a:ext cx="5674022" cy="400110"/>
          </a:xfrm>
          <a:prstGeom prst="rect">
            <a:avLst/>
          </a:prstGeom>
          <a:noFill/>
        </p:spPr>
        <p:txBody>
          <a:bodyPr wrap="square" rtlCol="0">
            <a:spAutoFit/>
          </a:bodyPr>
          <a:lstStyle/>
          <a:p>
            <a:r>
              <a:rPr lang="fr-FR" sz="1000" dirty="0"/>
              <a:t>http://static1.squarespace.com/</a:t>
            </a:r>
            <a:r>
              <a:rPr lang="fr-FR" sz="1000" dirty="0" err="1"/>
              <a:t>static</a:t>
            </a:r>
            <a:r>
              <a:rPr lang="fr-FR" sz="1000" dirty="0"/>
              <a:t>/525dafc8e4b038a108be9a38/</a:t>
            </a:r>
            <a:r>
              <a:rPr lang="fr-FR" sz="1000" dirty="0" err="1"/>
              <a:t>t</a:t>
            </a:r>
            <a:r>
              <a:rPr lang="fr-FR" sz="1000" dirty="0"/>
              <a:t>/5622349ae4b02346886557ba/1445082267573/</a:t>
            </a:r>
            <a:endParaRPr lang="en-US" sz="1000" dirty="0"/>
          </a:p>
        </p:txBody>
      </p:sp>
    </p:spTree>
    <p:extLst>
      <p:ext uri="{BB962C8B-B14F-4D97-AF65-F5344CB8AC3E}">
        <p14:creationId xmlns:p14="http://schemas.microsoft.com/office/powerpoint/2010/main" val="1096916467"/>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DP struggles</a:t>
            </a:r>
          </a:p>
        </p:txBody>
      </p:sp>
      <p:sp>
        <p:nvSpPr>
          <p:cNvPr id="3" name="Content Placeholder 2"/>
          <p:cNvSpPr>
            <a:spLocks noGrp="1"/>
          </p:cNvSpPr>
          <p:nvPr>
            <p:ph idx="1"/>
          </p:nvPr>
        </p:nvSpPr>
        <p:spPr/>
        <p:txBody>
          <a:bodyPr/>
          <a:lstStyle/>
          <a:p>
            <a:r>
              <a:rPr lang="en-US" dirty="0"/>
              <a:t>Students can be taking 7 college level classes without a college schedule</a:t>
            </a:r>
          </a:p>
          <a:p>
            <a:r>
              <a:rPr lang="en-US" dirty="0"/>
              <a:t>Plus CAS, EE</a:t>
            </a:r>
          </a:p>
          <a:p>
            <a:r>
              <a:rPr lang="en-US" dirty="0"/>
              <a:t>Plus college applications</a:t>
            </a:r>
          </a:p>
          <a:p>
            <a:r>
              <a:rPr lang="en-US" dirty="0"/>
              <a:t>How do you support teachers and kids?</a:t>
            </a:r>
          </a:p>
          <a:p>
            <a:r>
              <a:rPr lang="en-US" dirty="0"/>
              <a:t>How do you spread out that schedule and give everything enough time?</a:t>
            </a:r>
          </a:p>
          <a:p>
            <a:r>
              <a:rPr lang="en-US" dirty="0"/>
              <a:t>How do you handle all the details?</a:t>
            </a:r>
          </a:p>
          <a:p>
            <a:r>
              <a:rPr lang="en-US" dirty="0"/>
              <a:t>How do you remain faithful to all S &amp; P?</a:t>
            </a:r>
          </a:p>
          <a:p>
            <a:r>
              <a:rPr lang="en-US" dirty="0"/>
              <a:t>How do you fix everything?</a:t>
            </a:r>
          </a:p>
        </p:txBody>
      </p:sp>
    </p:spTree>
    <p:extLst>
      <p:ext uri="{BB962C8B-B14F-4D97-AF65-F5344CB8AC3E}">
        <p14:creationId xmlns:p14="http://schemas.microsoft.com/office/powerpoint/2010/main" val="2287206617"/>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fontScale="90000"/>
          </a:bodyPr>
          <a:lstStyle/>
          <a:p>
            <a:r>
              <a:rPr lang="en-US" dirty="0"/>
              <a:t>Self-study, Evaluation, Action Plan, and the S &amp; P</a:t>
            </a:r>
            <a:endParaRPr lang="en-US" noProof="0" dirty="0"/>
          </a:p>
        </p:txBody>
      </p:sp>
      <p:sp>
        <p:nvSpPr>
          <p:cNvPr id="5" name="Tijdelijke aanduiding voor inhoud 4"/>
          <p:cNvSpPr>
            <a:spLocks noGrp="1"/>
          </p:cNvSpPr>
          <p:nvPr>
            <p:ph sz="half" idx="1"/>
          </p:nvPr>
        </p:nvSpPr>
        <p:spPr/>
        <p:txBody>
          <a:bodyPr/>
          <a:lstStyle/>
          <a:p>
            <a:pPr marL="0" indent="0">
              <a:buNone/>
            </a:pPr>
            <a:r>
              <a:rPr lang="nl-NL" b="1" dirty="0"/>
              <a:t>Practice</a:t>
            </a:r>
          </a:p>
          <a:p>
            <a:r>
              <a:rPr lang="nl-NL" dirty="0"/>
              <a:t>Learner Profile “authentically”</a:t>
            </a:r>
          </a:p>
          <a:p>
            <a:endParaRPr lang="nl-NL" dirty="0"/>
          </a:p>
          <a:p>
            <a:r>
              <a:rPr lang="nl-NL" dirty="0"/>
              <a:t>Community shows a commitment to the DP</a:t>
            </a:r>
          </a:p>
        </p:txBody>
      </p:sp>
      <p:sp>
        <p:nvSpPr>
          <p:cNvPr id="6" name="Tijdelijke aanduiding voor inhoud 5"/>
          <p:cNvSpPr>
            <a:spLocks noGrp="1"/>
          </p:cNvSpPr>
          <p:nvPr>
            <p:ph sz="half" idx="2"/>
          </p:nvPr>
        </p:nvSpPr>
        <p:spPr/>
        <p:txBody>
          <a:bodyPr/>
          <a:lstStyle/>
          <a:p>
            <a:pPr marL="0" indent="0">
              <a:buNone/>
            </a:pPr>
            <a:r>
              <a:rPr lang="nl-NL" b="1" dirty="0"/>
              <a:t>Action</a:t>
            </a:r>
          </a:p>
          <a:p>
            <a:r>
              <a:rPr lang="nl-NL" dirty="0"/>
              <a:t>Student driven posters</a:t>
            </a:r>
          </a:p>
          <a:p>
            <a:endParaRPr lang="nl-NL" dirty="0"/>
          </a:p>
          <a:p>
            <a:r>
              <a:rPr lang="nl-NL" dirty="0"/>
              <a:t>IB Ambassadors</a:t>
            </a:r>
          </a:p>
          <a:p>
            <a:pPr lvl="1"/>
            <a:r>
              <a:rPr lang="nl-NL" dirty="0"/>
              <a:t>Personal Project</a:t>
            </a:r>
          </a:p>
          <a:p>
            <a:pPr lvl="1"/>
            <a:r>
              <a:rPr lang="nl-NL" dirty="0"/>
              <a:t>Articulation w/MYP</a:t>
            </a:r>
          </a:p>
          <a:p>
            <a:pPr lvl="1"/>
            <a:r>
              <a:rPr lang="nl-NL" dirty="0"/>
              <a:t>Peer to Peer Tutoring</a:t>
            </a:r>
          </a:p>
          <a:p>
            <a:pPr lvl="1"/>
            <a:r>
              <a:rPr lang="nl-NL" dirty="0"/>
              <a:t>Parent communication</a:t>
            </a:r>
          </a:p>
        </p:txBody>
      </p:sp>
      <p:pic>
        <p:nvPicPr>
          <p:cNvPr id="2" name="Picture 1"/>
          <p:cNvPicPr>
            <a:picLocks noChangeAspect="1"/>
          </p:cNvPicPr>
          <p:nvPr/>
        </p:nvPicPr>
        <p:blipFill>
          <a:blip r:embed="rId2"/>
          <a:stretch>
            <a:fillRect/>
          </a:stretch>
        </p:blipFill>
        <p:spPr>
          <a:xfrm>
            <a:off x="1080224" y="3998480"/>
            <a:ext cx="3930976" cy="2359273"/>
          </a:xfrm>
          <a:prstGeom prst="rect">
            <a:avLst/>
          </a:prstGeom>
        </p:spPr>
      </p:pic>
    </p:spTree>
    <p:extLst>
      <p:ext uri="{BB962C8B-B14F-4D97-AF65-F5344CB8AC3E}">
        <p14:creationId xmlns:p14="http://schemas.microsoft.com/office/powerpoint/2010/main" val="2575474317"/>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fontScale="90000"/>
          </a:bodyPr>
          <a:lstStyle/>
          <a:p>
            <a:r>
              <a:rPr lang="en-US" dirty="0"/>
              <a:t>Self-study, Evaluation, Action Plan, and the S &amp; P</a:t>
            </a:r>
            <a:endParaRPr lang="en-US" noProof="0" dirty="0"/>
          </a:p>
        </p:txBody>
      </p:sp>
      <p:sp>
        <p:nvSpPr>
          <p:cNvPr id="5" name="Tijdelijke aanduiding voor inhoud 4"/>
          <p:cNvSpPr>
            <a:spLocks noGrp="1"/>
          </p:cNvSpPr>
          <p:nvPr>
            <p:ph sz="half" idx="1"/>
          </p:nvPr>
        </p:nvSpPr>
        <p:spPr/>
        <p:txBody>
          <a:bodyPr/>
          <a:lstStyle/>
          <a:p>
            <a:pPr marL="0" indent="0">
              <a:buNone/>
            </a:pPr>
            <a:r>
              <a:rPr lang="nl-NL" b="1" dirty="0"/>
              <a:t>Practice</a:t>
            </a:r>
          </a:p>
          <a:p>
            <a:r>
              <a:rPr lang="nl-NL" dirty="0"/>
              <a:t>Collaboration in written, taught, learned and assessed curriculum</a:t>
            </a:r>
          </a:p>
          <a:p>
            <a:endParaRPr lang="nl-NL" dirty="0"/>
          </a:p>
          <a:p>
            <a:endParaRPr lang="nl-NL" dirty="0"/>
          </a:p>
          <a:p>
            <a:r>
              <a:rPr lang="nl-NL" dirty="0"/>
              <a:t>Required hours for SL courses</a:t>
            </a:r>
          </a:p>
        </p:txBody>
      </p:sp>
      <p:sp>
        <p:nvSpPr>
          <p:cNvPr id="6" name="Tijdelijke aanduiding voor inhoud 5"/>
          <p:cNvSpPr>
            <a:spLocks noGrp="1"/>
          </p:cNvSpPr>
          <p:nvPr>
            <p:ph sz="half" idx="2"/>
          </p:nvPr>
        </p:nvSpPr>
        <p:spPr/>
        <p:txBody>
          <a:bodyPr/>
          <a:lstStyle/>
          <a:p>
            <a:pPr marL="0" indent="0">
              <a:buNone/>
            </a:pPr>
            <a:r>
              <a:rPr lang="nl-NL" b="1" dirty="0"/>
              <a:t>Action</a:t>
            </a:r>
          </a:p>
          <a:p>
            <a:r>
              <a:rPr lang="nl-NL" dirty="0"/>
              <a:t>Intentional scheduling of Internal Assessments</a:t>
            </a:r>
          </a:p>
          <a:p>
            <a:r>
              <a:rPr lang="nl-NL" dirty="0"/>
              <a:t>ATL and “intentional overlap map”</a:t>
            </a:r>
          </a:p>
          <a:p>
            <a:endParaRPr lang="nl-NL" dirty="0"/>
          </a:p>
          <a:p>
            <a:r>
              <a:rPr lang="nl-NL" dirty="0"/>
              <a:t>Offer SL over 3 semesters</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07922" y="4441622"/>
            <a:ext cx="3852960" cy="2311776"/>
          </a:xfrm>
          <a:prstGeom prst="rect">
            <a:avLst/>
          </a:prstGeom>
        </p:spPr>
      </p:pic>
    </p:spTree>
    <p:extLst>
      <p:ext uri="{BB962C8B-B14F-4D97-AF65-F5344CB8AC3E}">
        <p14:creationId xmlns:p14="http://schemas.microsoft.com/office/powerpoint/2010/main" val="57429217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US" noProof="0" dirty="0"/>
              <a:t>Why are WE here?</a:t>
            </a:r>
          </a:p>
        </p:txBody>
      </p:sp>
      <p:sp>
        <p:nvSpPr>
          <p:cNvPr id="5" name="Tijdelijke aanduiding voor inhoud 4"/>
          <p:cNvSpPr>
            <a:spLocks noGrp="1"/>
          </p:cNvSpPr>
          <p:nvPr>
            <p:ph idx="1"/>
          </p:nvPr>
        </p:nvSpPr>
        <p:spPr/>
        <p:txBody>
          <a:bodyPr>
            <a:normAutofit/>
          </a:bodyPr>
          <a:lstStyle/>
          <a:p>
            <a:pPr>
              <a:lnSpc>
                <a:spcPct val="100000"/>
              </a:lnSpc>
            </a:pPr>
            <a:r>
              <a:rPr lang="en-US" sz="2800" dirty="0"/>
              <a:t>Inspiration</a:t>
            </a:r>
          </a:p>
          <a:p>
            <a:pPr>
              <a:lnSpc>
                <a:spcPct val="100000"/>
              </a:lnSpc>
            </a:pPr>
            <a:r>
              <a:rPr lang="en-US" sz="2800" dirty="0"/>
              <a:t>Organization</a:t>
            </a:r>
          </a:p>
          <a:p>
            <a:pPr>
              <a:lnSpc>
                <a:spcPct val="100000"/>
              </a:lnSpc>
            </a:pPr>
            <a:r>
              <a:rPr lang="en-US" sz="2800" dirty="0"/>
              <a:t>Collaboration</a:t>
            </a:r>
          </a:p>
        </p:txBody>
      </p:sp>
    </p:spTree>
    <p:extLst>
      <p:ext uri="{BB962C8B-B14F-4D97-AF65-F5344CB8AC3E}">
        <p14:creationId xmlns:p14="http://schemas.microsoft.com/office/powerpoint/2010/main" val="418194411"/>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fontScale="90000"/>
          </a:bodyPr>
          <a:lstStyle/>
          <a:p>
            <a:r>
              <a:rPr lang="en-US" dirty="0"/>
              <a:t>Self-study, Evaluation, Action Plan, and the S &amp; P</a:t>
            </a:r>
            <a:endParaRPr lang="en-US" noProof="0" dirty="0"/>
          </a:p>
        </p:txBody>
      </p:sp>
      <p:sp>
        <p:nvSpPr>
          <p:cNvPr id="5" name="Tijdelijke aanduiding voor inhoud 4"/>
          <p:cNvSpPr>
            <a:spLocks noGrp="1"/>
          </p:cNvSpPr>
          <p:nvPr>
            <p:ph sz="half" idx="1"/>
          </p:nvPr>
        </p:nvSpPr>
        <p:spPr/>
        <p:txBody>
          <a:bodyPr/>
          <a:lstStyle/>
          <a:p>
            <a:pPr marL="0" indent="0">
              <a:buNone/>
            </a:pPr>
            <a:r>
              <a:rPr lang="nl-NL" b="1" dirty="0"/>
              <a:t>Practice</a:t>
            </a:r>
          </a:p>
          <a:p>
            <a:r>
              <a:rPr lang="nl-NL" dirty="0"/>
              <a:t>Responsible action</a:t>
            </a:r>
          </a:p>
          <a:p>
            <a:endParaRPr lang="nl-NL" dirty="0"/>
          </a:p>
          <a:p>
            <a:endParaRPr lang="nl-NL" dirty="0"/>
          </a:p>
          <a:p>
            <a:pPr marL="0" indent="0">
              <a:buNone/>
            </a:pPr>
            <a:endParaRPr lang="nl-NL" dirty="0"/>
          </a:p>
          <a:p>
            <a:r>
              <a:rPr lang="nl-NL" dirty="0"/>
              <a:t>International-mindedness</a:t>
            </a:r>
          </a:p>
        </p:txBody>
      </p:sp>
      <p:sp>
        <p:nvSpPr>
          <p:cNvPr id="6" name="Tijdelijke aanduiding voor inhoud 5"/>
          <p:cNvSpPr>
            <a:spLocks noGrp="1"/>
          </p:cNvSpPr>
          <p:nvPr>
            <p:ph sz="half" idx="2"/>
          </p:nvPr>
        </p:nvSpPr>
        <p:spPr/>
        <p:txBody>
          <a:bodyPr/>
          <a:lstStyle/>
          <a:p>
            <a:pPr marL="0" indent="0">
              <a:buNone/>
            </a:pPr>
            <a:r>
              <a:rPr lang="nl-NL" b="1" dirty="0"/>
              <a:t>Action</a:t>
            </a:r>
          </a:p>
          <a:p>
            <a:r>
              <a:rPr lang="nl-NL" dirty="0"/>
              <a:t>Bald for Bucks Fundraiser</a:t>
            </a:r>
          </a:p>
          <a:p>
            <a:r>
              <a:rPr lang="nl-NL" dirty="0"/>
              <a:t>CAStle</a:t>
            </a:r>
          </a:p>
          <a:p>
            <a:r>
              <a:rPr lang="nl-NL" dirty="0"/>
              <a:t>Clear CAS policy</a:t>
            </a:r>
          </a:p>
          <a:p>
            <a:endParaRPr lang="nl-NL" dirty="0"/>
          </a:p>
          <a:p>
            <a:r>
              <a:rPr lang="nl-NL" dirty="0"/>
              <a:t>International Service Trip</a:t>
            </a:r>
          </a:p>
          <a:p>
            <a:r>
              <a:rPr lang="nl-NL" dirty="0"/>
              <a:t>Multi-cultural show </a:t>
            </a:r>
          </a:p>
          <a:p>
            <a:r>
              <a:rPr lang="nl-NL" dirty="0"/>
              <a:t>No Place for Hate</a:t>
            </a:r>
          </a:p>
          <a:p>
            <a:r>
              <a:rPr lang="nl-NL" dirty="0"/>
              <a:t>Voices from Around the World – Student Lecture Series</a:t>
            </a:r>
          </a:p>
          <a:p>
            <a:endParaRPr lang="nl-NL" dirty="0"/>
          </a:p>
        </p:txBody>
      </p:sp>
      <p:pic>
        <p:nvPicPr>
          <p:cNvPr id="2" name="Picture 1"/>
          <p:cNvPicPr>
            <a:picLocks noChangeAspect="1"/>
          </p:cNvPicPr>
          <p:nvPr/>
        </p:nvPicPr>
        <p:blipFill>
          <a:blip r:embed="rId2"/>
          <a:stretch>
            <a:fillRect/>
          </a:stretch>
        </p:blipFill>
        <p:spPr>
          <a:xfrm>
            <a:off x="1571035" y="4167981"/>
            <a:ext cx="3384846" cy="2253602"/>
          </a:xfrm>
          <a:prstGeom prst="rect">
            <a:avLst/>
          </a:prstGeom>
        </p:spPr>
      </p:pic>
    </p:spTree>
    <p:extLst>
      <p:ext uri="{BB962C8B-B14F-4D97-AF65-F5344CB8AC3E}">
        <p14:creationId xmlns:p14="http://schemas.microsoft.com/office/powerpoint/2010/main" val="3297706635"/>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fontScale="90000"/>
          </a:bodyPr>
          <a:lstStyle/>
          <a:p>
            <a:r>
              <a:rPr lang="en-US" dirty="0"/>
              <a:t>Self-study, Evaluation, Action Plan, and the S &amp; P</a:t>
            </a:r>
            <a:endParaRPr lang="en-US" noProof="0" dirty="0"/>
          </a:p>
        </p:txBody>
      </p:sp>
      <p:sp>
        <p:nvSpPr>
          <p:cNvPr id="5" name="Tijdelijke aanduiding voor inhoud 4"/>
          <p:cNvSpPr>
            <a:spLocks noGrp="1"/>
          </p:cNvSpPr>
          <p:nvPr>
            <p:ph sz="half" idx="1"/>
          </p:nvPr>
        </p:nvSpPr>
        <p:spPr/>
        <p:txBody>
          <a:bodyPr/>
          <a:lstStyle/>
          <a:p>
            <a:pPr marL="0" indent="0">
              <a:buNone/>
            </a:pPr>
            <a:r>
              <a:rPr lang="nl-NL" b="1" dirty="0"/>
              <a:t>Practice</a:t>
            </a:r>
          </a:p>
          <a:p>
            <a:r>
              <a:rPr lang="nl-NL" dirty="0"/>
              <a:t>Balanced curriculum</a:t>
            </a:r>
          </a:p>
          <a:p>
            <a:endParaRPr lang="nl-NL" dirty="0"/>
          </a:p>
          <a:p>
            <a:r>
              <a:rPr lang="nl-NL" dirty="0"/>
              <a:t>Community expertise</a:t>
            </a:r>
          </a:p>
          <a:p>
            <a:endParaRPr lang="nl-NL" dirty="0"/>
          </a:p>
          <a:p>
            <a:endParaRPr lang="nl-NL" dirty="0"/>
          </a:p>
          <a:p>
            <a:endParaRPr lang="nl-NL" dirty="0"/>
          </a:p>
          <a:p>
            <a:endParaRPr lang="nl-NL" dirty="0"/>
          </a:p>
        </p:txBody>
      </p:sp>
      <p:sp>
        <p:nvSpPr>
          <p:cNvPr id="6" name="Tijdelijke aanduiding voor inhoud 5"/>
          <p:cNvSpPr>
            <a:spLocks noGrp="1"/>
          </p:cNvSpPr>
          <p:nvPr>
            <p:ph sz="half" idx="2"/>
          </p:nvPr>
        </p:nvSpPr>
        <p:spPr/>
        <p:txBody>
          <a:bodyPr/>
          <a:lstStyle/>
          <a:p>
            <a:pPr marL="0" indent="0">
              <a:buNone/>
            </a:pPr>
            <a:r>
              <a:rPr lang="nl-NL" b="1" dirty="0"/>
              <a:t>Action</a:t>
            </a:r>
          </a:p>
          <a:p>
            <a:r>
              <a:rPr lang="nl-NL" dirty="0"/>
              <a:t>Class offerings</a:t>
            </a:r>
          </a:p>
          <a:p>
            <a:endParaRPr lang="nl-NL" dirty="0"/>
          </a:p>
          <a:p>
            <a:r>
              <a:rPr lang="nl-NL" dirty="0"/>
              <a:t>Skype with Doctors Without Borders</a:t>
            </a:r>
          </a:p>
          <a:p>
            <a:r>
              <a:rPr lang="nl-NL" dirty="0"/>
              <a:t>Expeditionary Learning</a:t>
            </a:r>
          </a:p>
          <a:p>
            <a:pPr lvl="1"/>
            <a:r>
              <a:rPr lang="nl-NL" dirty="0"/>
              <a:t>University – Group 4</a:t>
            </a:r>
          </a:p>
          <a:p>
            <a:pPr lvl="1"/>
            <a:r>
              <a:rPr lang="nl-NL" dirty="0"/>
              <a:t>Art Museums</a:t>
            </a:r>
          </a:p>
          <a:p>
            <a:pPr lvl="1"/>
            <a:r>
              <a:rPr lang="nl-NL" dirty="0"/>
              <a:t>Field Trips</a:t>
            </a:r>
          </a:p>
          <a:p>
            <a:pPr lvl="1"/>
            <a:r>
              <a:rPr lang="nl-NL" dirty="0"/>
              <a:t>Putting Robert E. Lee on trial</a:t>
            </a:r>
          </a:p>
          <a:p>
            <a:endParaRPr lang="nl-NL" dirty="0"/>
          </a:p>
          <a:p>
            <a:endParaRPr lang="nl-NL"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5431" y="3764101"/>
            <a:ext cx="3936769" cy="2362061"/>
          </a:xfrm>
          <a:prstGeom prst="rect">
            <a:avLst/>
          </a:prstGeom>
        </p:spPr>
      </p:pic>
    </p:spTree>
    <p:extLst>
      <p:ext uri="{BB962C8B-B14F-4D97-AF65-F5344CB8AC3E}">
        <p14:creationId xmlns:p14="http://schemas.microsoft.com/office/powerpoint/2010/main" val="3225583912"/>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fontScale="90000"/>
          </a:bodyPr>
          <a:lstStyle/>
          <a:p>
            <a:r>
              <a:rPr lang="en-US" dirty="0"/>
              <a:t>Self-study, Evaluation, Action Plan, and the S &amp; P</a:t>
            </a:r>
            <a:endParaRPr lang="en-US" noProof="0" dirty="0"/>
          </a:p>
        </p:txBody>
      </p:sp>
      <p:sp>
        <p:nvSpPr>
          <p:cNvPr id="5" name="Tijdelijke aanduiding voor inhoud 4"/>
          <p:cNvSpPr>
            <a:spLocks noGrp="1"/>
          </p:cNvSpPr>
          <p:nvPr>
            <p:ph sz="half" idx="1"/>
          </p:nvPr>
        </p:nvSpPr>
        <p:spPr/>
        <p:txBody>
          <a:bodyPr/>
          <a:lstStyle/>
          <a:p>
            <a:pPr marL="0" indent="0">
              <a:buNone/>
            </a:pPr>
            <a:r>
              <a:rPr lang="nl-NL" b="1" dirty="0"/>
              <a:t>Practice</a:t>
            </a:r>
          </a:p>
          <a:p>
            <a:r>
              <a:rPr lang="nl-NL" dirty="0"/>
              <a:t>Global issues and diverse perspectives</a:t>
            </a:r>
          </a:p>
          <a:p>
            <a:endParaRPr lang="nl-NL" dirty="0"/>
          </a:p>
          <a:p>
            <a:endParaRPr lang="nl-NL" dirty="0"/>
          </a:p>
          <a:p>
            <a:endParaRPr lang="nl-NL" dirty="0"/>
          </a:p>
          <a:p>
            <a:r>
              <a:rPr lang="nl-NL" dirty="0"/>
              <a:t>Open communication</a:t>
            </a:r>
          </a:p>
          <a:p>
            <a:endParaRPr lang="nl-NL" dirty="0"/>
          </a:p>
          <a:p>
            <a:endParaRPr lang="nl-NL" dirty="0"/>
          </a:p>
          <a:p>
            <a:endParaRPr lang="nl-NL" dirty="0"/>
          </a:p>
        </p:txBody>
      </p:sp>
      <p:sp>
        <p:nvSpPr>
          <p:cNvPr id="6" name="Tijdelijke aanduiding voor inhoud 5"/>
          <p:cNvSpPr>
            <a:spLocks noGrp="1"/>
          </p:cNvSpPr>
          <p:nvPr>
            <p:ph sz="half" idx="2"/>
          </p:nvPr>
        </p:nvSpPr>
        <p:spPr/>
        <p:txBody>
          <a:bodyPr/>
          <a:lstStyle/>
          <a:p>
            <a:pPr marL="0" indent="0">
              <a:buNone/>
            </a:pPr>
            <a:r>
              <a:rPr lang="nl-NL" b="1" dirty="0"/>
              <a:t>Action</a:t>
            </a:r>
          </a:p>
          <a:p>
            <a:r>
              <a:rPr lang="nl-NL" dirty="0"/>
              <a:t>Culturally Responsive Team</a:t>
            </a:r>
          </a:p>
          <a:p>
            <a:r>
              <a:rPr lang="nl-NL" dirty="0"/>
              <a:t>Visit other schools</a:t>
            </a:r>
          </a:p>
          <a:p>
            <a:r>
              <a:rPr lang="nl-NL" dirty="0"/>
              <a:t>Bridging the Equity Gap - Grants</a:t>
            </a:r>
          </a:p>
          <a:p>
            <a:endParaRPr lang="nl-NL" dirty="0"/>
          </a:p>
          <a:p>
            <a:r>
              <a:rPr lang="nl-NL" dirty="0"/>
              <a:t>Meeting structure – we are a Program!  </a:t>
            </a:r>
          </a:p>
          <a:p>
            <a:r>
              <a:rPr lang="nl-NL" dirty="0"/>
              <a:t>Common language</a:t>
            </a:r>
          </a:p>
          <a:p>
            <a:endParaRPr lang="nl-NL" dirty="0"/>
          </a:p>
          <a:p>
            <a:endParaRPr lang="nl-NL"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9988" y="4430945"/>
            <a:ext cx="2931621" cy="1995882"/>
          </a:xfrm>
          <a:prstGeom prst="rect">
            <a:avLst/>
          </a:prstGeom>
        </p:spPr>
      </p:pic>
    </p:spTree>
    <p:extLst>
      <p:ext uri="{BB962C8B-B14F-4D97-AF65-F5344CB8AC3E}">
        <p14:creationId xmlns:p14="http://schemas.microsoft.com/office/powerpoint/2010/main" val="1913894993"/>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fontScale="90000"/>
          </a:bodyPr>
          <a:lstStyle/>
          <a:p>
            <a:r>
              <a:rPr lang="en-US" dirty="0"/>
              <a:t>Self-study, Evaluation, Action Plan, and the S &amp; P</a:t>
            </a:r>
            <a:endParaRPr lang="en-US" noProof="0" dirty="0"/>
          </a:p>
        </p:txBody>
      </p:sp>
      <p:sp>
        <p:nvSpPr>
          <p:cNvPr id="5" name="Tijdelijke aanduiding voor inhoud 4"/>
          <p:cNvSpPr>
            <a:spLocks noGrp="1"/>
          </p:cNvSpPr>
          <p:nvPr>
            <p:ph sz="half" idx="1"/>
          </p:nvPr>
        </p:nvSpPr>
        <p:spPr>
          <a:xfrm>
            <a:off x="1224962" y="2209799"/>
            <a:ext cx="6440758" cy="3916363"/>
          </a:xfrm>
        </p:spPr>
        <p:txBody>
          <a:bodyPr/>
          <a:lstStyle/>
          <a:p>
            <a:pPr marL="0" indent="0">
              <a:buNone/>
            </a:pPr>
            <a:r>
              <a:rPr lang="nl-NL" dirty="0"/>
              <a:t>4 Matters</a:t>
            </a:r>
          </a:p>
          <a:p>
            <a:pPr marL="0" indent="0">
              <a:buNone/>
            </a:pPr>
            <a:endParaRPr lang="nl-NL" dirty="0"/>
          </a:p>
          <a:p>
            <a:pPr marL="0" indent="0">
              <a:buNone/>
            </a:pPr>
            <a:r>
              <a:rPr lang="nl-NL" dirty="0"/>
              <a:t>Commendations for communication, commitment, and strategies to enhance the program</a:t>
            </a:r>
          </a:p>
          <a:p>
            <a:pPr marL="0" indent="0">
              <a:buNone/>
            </a:pPr>
            <a:endParaRPr lang="nl-NL" dirty="0"/>
          </a:p>
          <a:p>
            <a:pPr marL="0" indent="0">
              <a:buNone/>
            </a:pPr>
            <a:r>
              <a:rPr lang="nl-NL" dirty="0"/>
              <a:t>Recommendations based around what we knew we needed to address</a:t>
            </a:r>
          </a:p>
          <a:p>
            <a:pPr marL="0" indent="0">
              <a:buNone/>
            </a:pPr>
            <a:endParaRPr lang="nl-NL" dirty="0"/>
          </a:p>
          <a:p>
            <a:endParaRPr lang="nl-NL" dirty="0"/>
          </a:p>
          <a:p>
            <a:endParaRPr lang="nl-NL" dirty="0"/>
          </a:p>
          <a:p>
            <a:endParaRPr lang="nl-NL"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172" y="4469267"/>
            <a:ext cx="3273483" cy="1964090"/>
          </a:xfrm>
          <a:prstGeom prst="rect">
            <a:avLst/>
          </a:prstGeom>
        </p:spPr>
      </p:pic>
    </p:spTree>
    <p:extLst>
      <p:ext uri="{BB962C8B-B14F-4D97-AF65-F5344CB8AC3E}">
        <p14:creationId xmlns:p14="http://schemas.microsoft.com/office/powerpoint/2010/main" val="215027976"/>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Become a member of the IB world community</a:t>
            </a:r>
          </a:p>
        </p:txBody>
      </p:sp>
      <p:sp>
        <p:nvSpPr>
          <p:cNvPr id="3" name="Content Placeholder 2"/>
          <p:cNvSpPr>
            <a:spLocks noGrp="1"/>
          </p:cNvSpPr>
          <p:nvPr>
            <p:ph idx="1"/>
          </p:nvPr>
        </p:nvSpPr>
        <p:spPr>
          <a:xfrm>
            <a:off x="1224962" y="2289481"/>
            <a:ext cx="4778945" cy="3901845"/>
          </a:xfrm>
        </p:spPr>
        <p:txBody>
          <a:bodyPr/>
          <a:lstStyle/>
          <a:p>
            <a:r>
              <a:rPr lang="en-US" dirty="0"/>
              <a:t>Find two other people and form a trio</a:t>
            </a:r>
          </a:p>
          <a:p>
            <a:endParaRPr lang="en-US" dirty="0"/>
          </a:p>
          <a:p>
            <a:r>
              <a:rPr lang="en-US" dirty="0"/>
              <a:t>Use this framework:</a:t>
            </a:r>
          </a:p>
          <a:p>
            <a:pPr lvl="1"/>
            <a:r>
              <a:rPr lang="en-US" dirty="0"/>
              <a:t>One rose (positives): Think of an IB practice that you’re happy with at your school (commendation)</a:t>
            </a:r>
          </a:p>
          <a:p>
            <a:pPr lvl="1"/>
            <a:r>
              <a:rPr lang="en-US" dirty="0"/>
              <a:t>One bud (potential): Think of an IB practice that needs development at your school (recommendation)</a:t>
            </a:r>
          </a:p>
          <a:p>
            <a:pPr lvl="1"/>
            <a:r>
              <a:rPr lang="en-US" dirty="0"/>
              <a:t>One thorn (negatives): elements that are preventing change from occurring at your school</a:t>
            </a:r>
          </a:p>
        </p:txBody>
      </p:sp>
      <p:sp>
        <p:nvSpPr>
          <p:cNvPr id="4" name="TextBox 3"/>
          <p:cNvSpPr txBox="1"/>
          <p:nvPr/>
        </p:nvSpPr>
        <p:spPr>
          <a:xfrm rot="5400000">
            <a:off x="6675296" y="6093076"/>
            <a:ext cx="3772530" cy="246221"/>
          </a:xfrm>
          <a:prstGeom prst="rect">
            <a:avLst/>
          </a:prstGeom>
          <a:noFill/>
        </p:spPr>
        <p:txBody>
          <a:bodyPr wrap="square" rtlCol="0">
            <a:spAutoFit/>
          </a:bodyPr>
          <a:lstStyle/>
          <a:p>
            <a:r>
              <a:rPr lang="en-US" sz="1000" dirty="0"/>
              <a:t>http://3.bp.blogspot.com/</a:t>
            </a:r>
          </a:p>
        </p:txBody>
      </p:sp>
      <p:pic>
        <p:nvPicPr>
          <p:cNvPr id="5" name="Picture 4" descr="red-ros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3251" y="4275328"/>
            <a:ext cx="2240280" cy="1709928"/>
          </a:xfrm>
          <a:prstGeom prst="rect">
            <a:avLst/>
          </a:prstGeom>
        </p:spPr>
      </p:pic>
    </p:spTree>
    <p:extLst>
      <p:ext uri="{BB962C8B-B14F-4D97-AF65-F5344CB8AC3E}">
        <p14:creationId xmlns:p14="http://schemas.microsoft.com/office/powerpoint/2010/main" val="2317458606"/>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Choose, act, reflect</a:t>
            </a:r>
          </a:p>
        </p:txBody>
      </p:sp>
      <p:sp>
        <p:nvSpPr>
          <p:cNvPr id="3" name="Content Placeholder 2"/>
          <p:cNvSpPr>
            <a:spLocks noGrp="1"/>
          </p:cNvSpPr>
          <p:nvPr>
            <p:ph idx="1"/>
          </p:nvPr>
        </p:nvSpPr>
        <p:spPr>
          <a:xfrm>
            <a:off x="1224963" y="2289481"/>
            <a:ext cx="2451834" cy="3901845"/>
          </a:xfrm>
        </p:spPr>
        <p:txBody>
          <a:bodyPr/>
          <a:lstStyle/>
          <a:p>
            <a:r>
              <a:rPr lang="en-US" dirty="0"/>
              <a:t>What did you learn from your colleagues today?</a:t>
            </a:r>
          </a:p>
          <a:p>
            <a:endParaRPr lang="en-US" dirty="0"/>
          </a:p>
          <a:p>
            <a:r>
              <a:rPr lang="en-US" dirty="0"/>
              <a:t>Use our </a:t>
            </a:r>
            <a:r>
              <a:rPr lang="en-US" dirty="0" err="1"/>
              <a:t>Padlet</a:t>
            </a:r>
            <a:r>
              <a:rPr lang="en-US" dirty="0"/>
              <a:t> to save and share your ideas</a:t>
            </a:r>
            <a:r>
              <a:rPr lang="en-US" dirty="0" smtClean="0"/>
              <a:t>.</a:t>
            </a:r>
          </a:p>
          <a:p>
            <a:endParaRPr lang="en-US" dirty="0"/>
          </a:p>
          <a:p>
            <a:r>
              <a:rPr lang="en-US" dirty="0" smtClean="0"/>
              <a:t>Password: IB</a:t>
            </a:r>
            <a:endParaRPr lang="en-US" dirty="0"/>
          </a:p>
          <a:p>
            <a:endParaRPr lang="en-US" dirty="0"/>
          </a:p>
          <a:p>
            <a:r>
              <a:rPr lang="en-US" dirty="0"/>
              <a:t>https://</a:t>
            </a:r>
            <a:r>
              <a:rPr lang="en-US" dirty="0" err="1"/>
              <a:t>padlet.com</a:t>
            </a:r>
            <a:r>
              <a:rPr lang="en-US" dirty="0"/>
              <a:t>/</a:t>
            </a:r>
            <a:r>
              <a:rPr lang="en-US" dirty="0" err="1"/>
              <a:t>justsbird</a:t>
            </a:r>
            <a:r>
              <a:rPr lang="en-US" dirty="0"/>
              <a:t>/yz2hjrglaqq1</a:t>
            </a:r>
          </a:p>
        </p:txBody>
      </p:sp>
      <p:pic>
        <p:nvPicPr>
          <p:cNvPr id="4" name="Picture 3" descr="Screen Shot 2016-06-30 at 10.55.45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0569" y="1807570"/>
            <a:ext cx="4279606" cy="4383756"/>
          </a:xfrm>
          <a:prstGeom prst="rect">
            <a:avLst/>
          </a:prstGeom>
        </p:spPr>
      </p:pic>
    </p:spTree>
    <p:extLst>
      <p:ext uri="{BB962C8B-B14F-4D97-AF65-F5344CB8AC3E}">
        <p14:creationId xmlns:p14="http://schemas.microsoft.com/office/powerpoint/2010/main" val="3630982579"/>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US" noProof="0" dirty="0"/>
              <a:t>What rock do you want to roll?</a:t>
            </a:r>
          </a:p>
        </p:txBody>
      </p:sp>
      <p:sp>
        <p:nvSpPr>
          <p:cNvPr id="5" name="Tijdelijke aanduiding voor inhoud 4"/>
          <p:cNvSpPr>
            <a:spLocks noGrp="1"/>
          </p:cNvSpPr>
          <p:nvPr>
            <p:ph idx="1"/>
          </p:nvPr>
        </p:nvSpPr>
        <p:spPr>
          <a:xfrm>
            <a:off x="1224962" y="2289481"/>
            <a:ext cx="3511462" cy="3901845"/>
          </a:xfrm>
        </p:spPr>
        <p:txBody>
          <a:bodyPr>
            <a:normAutofit/>
          </a:bodyPr>
          <a:lstStyle/>
          <a:p>
            <a:pPr>
              <a:lnSpc>
                <a:spcPct val="100000"/>
              </a:lnSpc>
            </a:pPr>
            <a:r>
              <a:rPr lang="en-US" sz="2800" dirty="0"/>
              <a:t>With four standards and 73 practices, there is a lot to do.</a:t>
            </a:r>
          </a:p>
          <a:p>
            <a:pPr>
              <a:lnSpc>
                <a:spcPct val="100000"/>
              </a:lnSpc>
            </a:pPr>
            <a:endParaRPr lang="en-US" sz="2800" dirty="0"/>
          </a:p>
          <a:p>
            <a:pPr>
              <a:lnSpc>
                <a:spcPct val="100000"/>
              </a:lnSpc>
            </a:pPr>
            <a:r>
              <a:rPr lang="en-US" sz="2800" dirty="0"/>
              <a:t>Choose three </a:t>
            </a:r>
            <a:r>
              <a:rPr lang="en-US" sz="2800" dirty="0" smtClean="0"/>
              <a:t>things (rocks) </a:t>
            </a:r>
            <a:r>
              <a:rPr lang="en-US" sz="2800" dirty="0"/>
              <a:t>you want to focus on for next school year. </a:t>
            </a:r>
          </a:p>
          <a:p>
            <a:pPr>
              <a:lnSpc>
                <a:spcPct val="100000"/>
              </a:lnSpc>
            </a:pPr>
            <a:endParaRPr lang="en-US" sz="2800" dirty="0"/>
          </a:p>
        </p:txBody>
      </p:sp>
      <p:pic>
        <p:nvPicPr>
          <p:cNvPr id="2" name="Picture 1" descr="bubble-rock-acadia-national-park-maine-x.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6424" y="2289481"/>
            <a:ext cx="4405578" cy="2937052"/>
          </a:xfrm>
          <a:prstGeom prst="rect">
            <a:avLst/>
          </a:prstGeom>
        </p:spPr>
      </p:pic>
    </p:spTree>
    <p:extLst>
      <p:ext uri="{BB962C8B-B14F-4D97-AF65-F5344CB8AC3E}">
        <p14:creationId xmlns:p14="http://schemas.microsoft.com/office/powerpoint/2010/main" val="4024931175"/>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Release your album!</a:t>
            </a:r>
          </a:p>
        </p:txBody>
      </p:sp>
      <p:sp>
        <p:nvSpPr>
          <p:cNvPr id="3" name="Content Placeholder 2"/>
          <p:cNvSpPr>
            <a:spLocks noGrp="1"/>
          </p:cNvSpPr>
          <p:nvPr>
            <p:ph idx="1"/>
          </p:nvPr>
        </p:nvSpPr>
        <p:spPr/>
        <p:txBody>
          <a:bodyPr>
            <a:normAutofit/>
          </a:bodyPr>
          <a:lstStyle/>
          <a:p>
            <a:r>
              <a:rPr lang="en-US" sz="2800" dirty="0"/>
              <a:t>Using your starter “I am IB because” and your three rocks you’re going to roll.</a:t>
            </a:r>
          </a:p>
          <a:p>
            <a:endParaRPr lang="en-US" sz="2800" dirty="0"/>
          </a:p>
          <a:p>
            <a:r>
              <a:rPr lang="en-US" sz="2800" dirty="0"/>
              <a:t>Create an album cover:</a:t>
            </a:r>
          </a:p>
          <a:p>
            <a:pPr lvl="1"/>
            <a:r>
              <a:rPr lang="en-US" sz="2800" dirty="0"/>
              <a:t>What’s the title?</a:t>
            </a:r>
          </a:p>
          <a:p>
            <a:pPr lvl="1"/>
            <a:r>
              <a:rPr lang="en-US" sz="2800" dirty="0"/>
              <a:t>What graphics will you use?</a:t>
            </a:r>
          </a:p>
        </p:txBody>
      </p:sp>
    </p:spTree>
    <p:extLst>
      <p:ext uri="{BB962C8B-B14F-4D97-AF65-F5344CB8AC3E}">
        <p14:creationId xmlns:p14="http://schemas.microsoft.com/office/powerpoint/2010/main" val="103383075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US" noProof="0" dirty="0"/>
              <a:t>Why are YOU here?</a:t>
            </a:r>
          </a:p>
        </p:txBody>
      </p:sp>
      <p:sp>
        <p:nvSpPr>
          <p:cNvPr id="5" name="Tijdelijke aanduiding voor inhoud 4"/>
          <p:cNvSpPr>
            <a:spLocks noGrp="1"/>
          </p:cNvSpPr>
          <p:nvPr>
            <p:ph idx="1"/>
          </p:nvPr>
        </p:nvSpPr>
        <p:spPr/>
        <p:txBody>
          <a:bodyPr>
            <a:normAutofit/>
          </a:bodyPr>
          <a:lstStyle/>
          <a:p>
            <a:pPr>
              <a:lnSpc>
                <a:spcPct val="100000"/>
              </a:lnSpc>
            </a:pPr>
            <a:r>
              <a:rPr lang="en-US" sz="2800" dirty="0"/>
              <a:t>Why are you in the role of IB Coordinator?</a:t>
            </a:r>
          </a:p>
          <a:p>
            <a:pPr>
              <a:lnSpc>
                <a:spcPct val="100000"/>
              </a:lnSpc>
            </a:pPr>
            <a:endParaRPr lang="en-US" sz="2800" dirty="0"/>
          </a:p>
          <a:p>
            <a:pPr>
              <a:lnSpc>
                <a:spcPct val="100000"/>
              </a:lnSpc>
            </a:pPr>
            <a:r>
              <a:rPr lang="en-US" sz="2800" dirty="0"/>
              <a:t>Collaborate with a fellow artist:</a:t>
            </a:r>
          </a:p>
          <a:p>
            <a:pPr marL="0" indent="0">
              <a:lnSpc>
                <a:spcPct val="100000"/>
              </a:lnSpc>
              <a:buNone/>
            </a:pPr>
            <a:r>
              <a:rPr lang="en-US" sz="2800" dirty="0"/>
              <a:t>Turn and talk:</a:t>
            </a:r>
          </a:p>
          <a:p>
            <a:pPr lvl="1">
              <a:lnSpc>
                <a:spcPct val="100000"/>
              </a:lnSpc>
            </a:pPr>
            <a:r>
              <a:rPr lang="en-US" sz="2800" dirty="0"/>
              <a:t>Who are you as a musician (coordinator)?</a:t>
            </a:r>
          </a:p>
          <a:p>
            <a:pPr lvl="1">
              <a:lnSpc>
                <a:spcPct val="100000"/>
              </a:lnSpc>
            </a:pPr>
            <a:r>
              <a:rPr lang="en-US" sz="2800" dirty="0"/>
              <a:t>What are your hopes for your band (school)?</a:t>
            </a:r>
          </a:p>
          <a:p>
            <a:pPr>
              <a:lnSpc>
                <a:spcPct val="100000"/>
              </a:lnSpc>
            </a:pPr>
            <a:endParaRPr lang="en-US" sz="2800" dirty="0"/>
          </a:p>
        </p:txBody>
      </p:sp>
    </p:spTree>
    <p:extLst>
      <p:ext uri="{BB962C8B-B14F-4D97-AF65-F5344CB8AC3E}">
        <p14:creationId xmlns:p14="http://schemas.microsoft.com/office/powerpoint/2010/main" val="315306086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250843" y="1504948"/>
            <a:ext cx="8763816" cy="968841"/>
          </a:xfrm>
        </p:spPr>
        <p:txBody>
          <a:bodyPr>
            <a:noAutofit/>
          </a:bodyPr>
          <a:lstStyle/>
          <a:p>
            <a:r>
              <a:rPr lang="en-US" sz="2600" b="0" dirty="0">
                <a:solidFill>
                  <a:schemeClr val="tx1"/>
                </a:solidFill>
              </a:rPr>
              <a:t>“</a:t>
            </a:r>
            <a:r>
              <a:rPr lang="en-US" sz="2600" b="0" i="1" dirty="0">
                <a:solidFill>
                  <a:schemeClr val="tx1"/>
                </a:solidFill>
              </a:rPr>
              <a:t>It is not the critic who counts; not the man who points out how the strong man stumbles, or where the doer of deeds could have done them better.</a:t>
            </a:r>
            <a:r>
              <a:rPr lang="en-US" sz="2600" b="0" dirty="0">
                <a:solidFill>
                  <a:schemeClr val="tx1"/>
                </a:solidFill>
              </a:rPr>
              <a:t> </a:t>
            </a:r>
            <a:r>
              <a:rPr lang="en-US" sz="2600" b="0" i="1" dirty="0">
                <a:solidFill>
                  <a:schemeClr val="tx1"/>
                </a:solidFill>
              </a:rPr>
              <a:t>The credit belongs to the man who is actually in the arena, whose face is marred by dust and sweat and blood; who strives valiantly; who errs, who comes short again and again,</a:t>
            </a:r>
            <a:r>
              <a:rPr lang="en-US" sz="2600" b="0" dirty="0">
                <a:solidFill>
                  <a:schemeClr val="tx1"/>
                </a:solidFill>
              </a:rPr>
              <a:t> </a:t>
            </a:r>
            <a:r>
              <a:rPr lang="en-US" sz="2600" b="0" i="1" dirty="0">
                <a:solidFill>
                  <a:schemeClr val="tx1"/>
                </a:solidFill>
              </a:rPr>
              <a:t>because there is no effort without error and shortcoming; but who does actually strive to do the deeds; who knows great enthusiasms, the great devotions; who spends himself in a worthy cause;</a:t>
            </a:r>
            <a:r>
              <a:rPr lang="en-US" sz="2600" b="0" dirty="0">
                <a:solidFill>
                  <a:schemeClr val="tx1"/>
                </a:solidFill>
              </a:rPr>
              <a:t> </a:t>
            </a:r>
            <a:r>
              <a:rPr lang="en-US" sz="2600" b="0" i="1" dirty="0">
                <a:solidFill>
                  <a:schemeClr val="tx1"/>
                </a:solidFill>
              </a:rPr>
              <a:t>who at the best knows in the end the triumph of high achievement, and who at the worst, if he fails, at least fails while daring greatly.”  Teddy Roosevelt</a:t>
            </a:r>
            <a:endParaRPr lang="en-US" sz="2600" b="0" noProof="0" dirty="0">
              <a:solidFill>
                <a:schemeClr val="tx1"/>
              </a:solidFill>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en-US" dirty="0"/>
              <a:t>D</a:t>
            </a:r>
            <a:r>
              <a:rPr lang="en-US" noProof="0" dirty="0" err="1"/>
              <a:t>aring</a:t>
            </a:r>
            <a:r>
              <a:rPr lang="en-US" noProof="0" dirty="0"/>
              <a:t> greatly in your IBC role.</a:t>
            </a:r>
          </a:p>
        </p:txBody>
      </p:sp>
      <p:sp>
        <p:nvSpPr>
          <p:cNvPr id="2" name="Content Placeholder 1"/>
          <p:cNvSpPr>
            <a:spLocks noGrp="1"/>
          </p:cNvSpPr>
          <p:nvPr>
            <p:ph idx="1"/>
          </p:nvPr>
        </p:nvSpPr>
        <p:spPr/>
        <p:txBody>
          <a:bodyPr/>
          <a:lstStyle/>
          <a:p>
            <a:r>
              <a:rPr lang="en-US" sz="2800" dirty="0" smtClean="0"/>
              <a:t>Turn and talk</a:t>
            </a:r>
            <a:endParaRPr lang="en-US" sz="2800" dirty="0"/>
          </a:p>
          <a:p>
            <a:endParaRPr lang="en-US" sz="2800" dirty="0"/>
          </a:p>
          <a:p>
            <a:r>
              <a:rPr lang="en-US" sz="2800" dirty="0"/>
              <a:t>Think of a time when you have dared greatly, even if you may have stumbled?</a:t>
            </a:r>
          </a:p>
          <a:p>
            <a:endParaRPr lang="en-US" dirty="0"/>
          </a:p>
          <a:p>
            <a:endParaRPr lang="en-US" dirty="0"/>
          </a:p>
        </p:txBody>
      </p:sp>
    </p:spTree>
    <p:extLst>
      <p:ext uri="{BB962C8B-B14F-4D97-AF65-F5344CB8AC3E}">
        <p14:creationId xmlns:p14="http://schemas.microsoft.com/office/powerpoint/2010/main" val="58379877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US" noProof="0" dirty="0"/>
              <a:t>Do you </a:t>
            </a:r>
            <a:r>
              <a:rPr lang="en-US" noProof="0" dirty="0" smtClean="0"/>
              <a:t>rock </a:t>
            </a:r>
            <a:r>
              <a:rPr lang="en-US" noProof="0" dirty="0"/>
              <a:t>the IB </a:t>
            </a:r>
            <a:r>
              <a:rPr lang="en-US" noProof="0" dirty="0" smtClean="0"/>
              <a:t>mission?</a:t>
            </a:r>
            <a:endParaRPr lang="en-US" noProof="0" dirty="0"/>
          </a:p>
        </p:txBody>
      </p:sp>
      <p:sp>
        <p:nvSpPr>
          <p:cNvPr id="5" name="Tijdelijke aanduiding voor inhoud 4"/>
          <p:cNvSpPr>
            <a:spLocks noGrp="1"/>
          </p:cNvSpPr>
          <p:nvPr>
            <p:ph idx="1"/>
          </p:nvPr>
        </p:nvSpPr>
        <p:spPr/>
        <p:txBody>
          <a:bodyPr>
            <a:normAutofit/>
          </a:bodyPr>
          <a:lstStyle/>
          <a:p>
            <a:pPr>
              <a:lnSpc>
                <a:spcPct val="100000"/>
              </a:lnSpc>
            </a:pPr>
            <a:r>
              <a:rPr lang="en-US" sz="2800" dirty="0"/>
              <a:t>Remind yourself of the IB mission statement and reflect on your school.</a:t>
            </a:r>
          </a:p>
          <a:p>
            <a:pPr>
              <a:lnSpc>
                <a:spcPct val="100000"/>
              </a:lnSpc>
            </a:pPr>
            <a:endParaRPr lang="en-US" sz="2800" dirty="0"/>
          </a:p>
          <a:p>
            <a:pPr>
              <a:lnSpc>
                <a:spcPct val="100000"/>
              </a:lnSpc>
            </a:pPr>
            <a:endParaRPr lang="en-US" sz="2800" dirty="0"/>
          </a:p>
          <a:p>
            <a:pPr>
              <a:lnSpc>
                <a:spcPct val="100000"/>
              </a:lnSpc>
            </a:pPr>
            <a:endParaRPr lang="en-US" sz="2800" dirty="0"/>
          </a:p>
        </p:txBody>
      </p:sp>
    </p:spTree>
    <p:extLst>
      <p:ext uri="{BB962C8B-B14F-4D97-AF65-F5344CB8AC3E}">
        <p14:creationId xmlns:p14="http://schemas.microsoft.com/office/powerpoint/2010/main" val="227458066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1"/>
          <p:cNvSpPr>
            <a:spLocks noGrp="1"/>
          </p:cNvSpPr>
          <p:nvPr>
            <p:ph type="sldNum" sz="quarter" idx="4294967295"/>
          </p:nvPr>
        </p:nvSpPr>
        <p:spPr>
          <a:xfrm>
            <a:off x="576263" y="6362700"/>
            <a:ext cx="1905000" cy="228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r>
              <a:rPr lang="en-GB" sz="1000">
                <a:solidFill>
                  <a:srgbClr val="377AFF"/>
                </a:solidFill>
              </a:rPr>
              <a:t>Page </a:t>
            </a:r>
            <a:fld id="{BE17554A-0BF4-446A-A660-89D33C18C09F}" type="slidenum">
              <a:rPr lang="en-GB" sz="1000" smtClean="0">
                <a:solidFill>
                  <a:srgbClr val="377AFF"/>
                </a:solidFill>
              </a:rPr>
              <a:pPr eaLnBrk="1" hangingPunct="1"/>
              <a:t>9</a:t>
            </a:fld>
            <a:endParaRPr lang="en-GB" sz="1000">
              <a:solidFill>
                <a:srgbClr val="377AFF"/>
              </a:solidFill>
            </a:endParaRPr>
          </a:p>
        </p:txBody>
      </p:sp>
      <p:pic>
        <p:nvPicPr>
          <p:cNvPr id="12291" name="Picture 2" descr="C:\temp\ppt\PP slide Jpg's\small\diplomatex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9134475" cy="686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Rectangle 4"/>
          <p:cNvSpPr>
            <a:spLocks noChangeArrowheads="1"/>
          </p:cNvSpPr>
          <p:nvPr/>
        </p:nvSpPr>
        <p:spPr bwMode="auto">
          <a:xfrm>
            <a:off x="152400" y="2"/>
            <a:ext cx="5665788" cy="4847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Wingdings" pitchFamily="2" charset="2"/>
              <a:buNone/>
            </a:pPr>
            <a:endParaRPr lang="en-US" sz="1800" b="1" dirty="0">
              <a:solidFill>
                <a:schemeClr val="bg1"/>
              </a:solidFill>
            </a:endParaRPr>
          </a:p>
          <a:p>
            <a:pPr>
              <a:buFont typeface="Wingdings" pitchFamily="2" charset="2"/>
              <a:buNone/>
            </a:pPr>
            <a:r>
              <a:rPr lang="en-US" sz="1800" b="1" dirty="0">
                <a:solidFill>
                  <a:schemeClr val="bg1"/>
                </a:solidFill>
              </a:rPr>
              <a:t>Mission Statement</a:t>
            </a:r>
          </a:p>
          <a:p>
            <a:pPr>
              <a:buFont typeface="Wingdings" pitchFamily="2" charset="2"/>
              <a:buNone/>
            </a:pPr>
            <a:endParaRPr lang="en-US" sz="1800" b="1" dirty="0">
              <a:solidFill>
                <a:schemeClr val="bg1"/>
              </a:solidFill>
            </a:endParaRPr>
          </a:p>
          <a:p>
            <a:pPr>
              <a:buFont typeface="Wingdings" pitchFamily="2" charset="2"/>
              <a:buNone/>
            </a:pPr>
            <a:r>
              <a:rPr lang="en-US" sz="1700" b="1" dirty="0">
                <a:solidFill>
                  <a:schemeClr val="bg1"/>
                </a:solidFill>
              </a:rPr>
              <a:t>The International Baccalaureate Organization aims to develop inquiring, knowledgeable and caring</a:t>
            </a:r>
          </a:p>
          <a:p>
            <a:pPr>
              <a:buFont typeface="Wingdings" pitchFamily="2" charset="2"/>
              <a:buNone/>
            </a:pPr>
            <a:r>
              <a:rPr lang="en-US" sz="1700" b="1" dirty="0">
                <a:solidFill>
                  <a:schemeClr val="bg1"/>
                </a:solidFill>
              </a:rPr>
              <a:t>young people who help to create a better and more peaceful world through intercultural understanding and respect.</a:t>
            </a:r>
          </a:p>
          <a:p>
            <a:pPr>
              <a:buFont typeface="Wingdings" pitchFamily="2" charset="2"/>
              <a:buNone/>
            </a:pPr>
            <a:endParaRPr lang="en-US" sz="1700" b="1" dirty="0">
              <a:solidFill>
                <a:schemeClr val="bg1"/>
              </a:solidFill>
            </a:endParaRPr>
          </a:p>
          <a:p>
            <a:pPr>
              <a:buFont typeface="Wingdings" pitchFamily="2" charset="2"/>
              <a:buNone/>
            </a:pPr>
            <a:r>
              <a:rPr lang="en-US" sz="1700" b="1" dirty="0">
                <a:solidFill>
                  <a:schemeClr val="bg1"/>
                </a:solidFill>
              </a:rPr>
              <a:t>To this end the IBO works with schools, governments and international organizations to develop challenging programmes of international education and rigorous assessment.</a:t>
            </a:r>
          </a:p>
          <a:p>
            <a:pPr>
              <a:buFont typeface="Wingdings" pitchFamily="2" charset="2"/>
              <a:buNone/>
            </a:pPr>
            <a:endParaRPr lang="en-US" sz="1700" b="1" dirty="0">
              <a:solidFill>
                <a:schemeClr val="bg1"/>
              </a:solidFill>
            </a:endParaRPr>
          </a:p>
          <a:p>
            <a:pPr>
              <a:buFont typeface="Wingdings" pitchFamily="2" charset="2"/>
              <a:buNone/>
            </a:pPr>
            <a:r>
              <a:rPr lang="en-US" sz="1700" b="1" dirty="0">
                <a:solidFill>
                  <a:schemeClr val="bg1"/>
                </a:solidFill>
              </a:rPr>
              <a:t>These programmes encourage students across the world to become active, compassionate and lifelong learners who understand that other people, with their differences, can also be right.</a:t>
            </a:r>
          </a:p>
        </p:txBody>
      </p:sp>
    </p:spTree>
    <p:extLst>
      <p:ext uri="{BB962C8B-B14F-4D97-AF65-F5344CB8AC3E}">
        <p14:creationId xmlns:p14="http://schemas.microsoft.com/office/powerpoint/2010/main" val="212077430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IBA-4-3-En">
  <a:themeElements>
    <a:clrScheme name="IBA_Color">
      <a:dk1>
        <a:srgbClr val="004B8D"/>
      </a:dk1>
      <a:lt1>
        <a:sysClr val="window" lastClr="FFFFFF"/>
      </a:lt1>
      <a:dk2>
        <a:srgbClr val="000000"/>
      </a:dk2>
      <a:lt2>
        <a:srgbClr val="FFFFFF"/>
      </a:lt2>
      <a:accent1>
        <a:srgbClr val="4A74BB"/>
      </a:accent1>
      <a:accent2>
        <a:srgbClr val="FFD200"/>
      </a:accent2>
      <a:accent3>
        <a:srgbClr val="E02B1E"/>
      </a:accent3>
      <a:accent4>
        <a:srgbClr val="00B5CC"/>
      </a:accent4>
      <a:accent5>
        <a:srgbClr val="652D89"/>
      </a:accent5>
      <a:accent6>
        <a:srgbClr val="7E7E7E"/>
      </a:accent6>
      <a:hlink>
        <a:srgbClr val="004B8D"/>
      </a:hlink>
      <a:folHlink>
        <a:srgbClr val="004B8D"/>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IBA-4-3-En" id="{ABA52A82-6A11-134C-8329-4C645BB4FA2C}" vid="{0E6E258F-F62E-EE46-AC49-EDCBE1B2CD3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IBA-4-3-En.potx</Template>
  <TotalTime>1836</TotalTime>
  <Words>2445</Words>
  <Application>Microsoft Macintosh PowerPoint</Application>
  <PresentationFormat>On-screen Show (4:3)</PresentationFormat>
  <Paragraphs>393</Paragraphs>
  <Slides>47</Slides>
  <Notes>28</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IBA-4-3-En</vt:lpstr>
      <vt:lpstr>PowerPoint Presentation</vt:lpstr>
      <vt:lpstr>The Quest to Become a  Rockstar Coordinator</vt:lpstr>
      <vt:lpstr>Who is in the room?</vt:lpstr>
      <vt:lpstr>Why are WE here?</vt:lpstr>
      <vt:lpstr>Why are YOU here?</vt:lpstr>
      <vt:lpstr>“It is not the critic who counts; not the man who points out how the strong man stumbles, or where the doer of deeds could have done them better. The credit belongs to the man who is actually in the arena, whose face is marred by dust and sweat and blood; who strives valiantly; who errs, who comes short again and again, because there is no effort without error and shortcoming; but who does actually strive to do the deeds; who knows great enthusiasms, the great devotions; who spends himself in a worthy cause; who at the best knows in the end the triumph of high achievement, and who at the worst, if he fails, at least fails while daring greatly.”  Teddy Roosevelt</vt:lpstr>
      <vt:lpstr>Daring greatly in your IBC role.</vt:lpstr>
      <vt:lpstr>Do you rock the IB mission?</vt:lpstr>
      <vt:lpstr>PowerPoint Presentation</vt:lpstr>
      <vt:lpstr>PowerPoint Presentation</vt:lpstr>
      <vt:lpstr>PowerPoint Presentation</vt:lpstr>
      <vt:lpstr>Why are you here?</vt:lpstr>
      <vt:lpstr>With so many things to do, where do you start?</vt:lpstr>
      <vt:lpstr>How do you make sure you’re not a one hit wonder?</vt:lpstr>
      <vt:lpstr>Tips and tricks</vt:lpstr>
      <vt:lpstr>PowerPoint Presentation</vt:lpstr>
      <vt:lpstr>Today’s Hits</vt:lpstr>
      <vt:lpstr>PYP struggles</vt:lpstr>
      <vt:lpstr>PYP Standards &amp; Practices - we struggled with…</vt:lpstr>
      <vt:lpstr>Struggle - How the IB terms can feel to an elementary student… (or teacher)</vt:lpstr>
      <vt:lpstr>Balance of LP and 5 EEs– solved!</vt:lpstr>
      <vt:lpstr>Solution – the PCD</vt:lpstr>
      <vt:lpstr>PYP struggle - Exhibition</vt:lpstr>
      <vt:lpstr>Solution - Exhibition Packet</vt:lpstr>
      <vt:lpstr>PYP struggles – I’m an IBC and a Specialist too</vt:lpstr>
      <vt:lpstr>Solution - Class Dojo</vt:lpstr>
      <vt:lpstr>Class Dojo for me…</vt:lpstr>
      <vt:lpstr>Helpful Tool</vt:lpstr>
      <vt:lpstr>Student Reports</vt:lpstr>
      <vt:lpstr>MYP struggles</vt:lpstr>
      <vt:lpstr>B: Organization Leadership and Structure</vt:lpstr>
      <vt:lpstr>B: Organization Leadership and Structure </vt:lpstr>
      <vt:lpstr>C1: Collaborative Planning </vt:lpstr>
      <vt:lpstr>C4: Assessment </vt:lpstr>
      <vt:lpstr>C4 Assessment</vt:lpstr>
      <vt:lpstr>DP struggles</vt:lpstr>
      <vt:lpstr>DP struggles</vt:lpstr>
      <vt:lpstr>Self-study, Evaluation, Action Plan, and the S &amp; P</vt:lpstr>
      <vt:lpstr>Self-study, Evaluation, Action Plan, and the S &amp; P</vt:lpstr>
      <vt:lpstr>Self-study, Evaluation, Action Plan, and the S &amp; P</vt:lpstr>
      <vt:lpstr>Self-study, Evaluation, Action Plan, and the S &amp; P</vt:lpstr>
      <vt:lpstr>Self-study, Evaluation, Action Plan, and the S &amp; P</vt:lpstr>
      <vt:lpstr>Self-study, Evaluation, Action Plan, and the S &amp; P</vt:lpstr>
      <vt:lpstr>Become a member of the IB world community</vt:lpstr>
      <vt:lpstr>Choose, act, reflect</vt:lpstr>
      <vt:lpstr>What rock do you want to roll?</vt:lpstr>
      <vt:lpstr>Release your album!</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Darko Krstevski</dc:creator>
  <cp:keywords/>
  <dc:description>Template version 1 - February 2014_x000d_Design: D...studio_x000d_Template: Ton Persoon</dc:description>
  <cp:lastModifiedBy>mac</cp:lastModifiedBy>
  <cp:revision>60</cp:revision>
  <dcterms:created xsi:type="dcterms:W3CDTF">2016-03-22T10:18:58Z</dcterms:created>
  <dcterms:modified xsi:type="dcterms:W3CDTF">2016-07-16T16:32:57Z</dcterms:modified>
  <cp:category/>
</cp:coreProperties>
</file>