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</p:sldMasterIdLst>
  <p:sldIdLst>
    <p:sldId id="256" r:id="rId3"/>
    <p:sldId id="310" r:id="rId4"/>
    <p:sldId id="303" r:id="rId5"/>
    <p:sldId id="266" r:id="rId6"/>
    <p:sldId id="289" r:id="rId7"/>
    <p:sldId id="307" r:id="rId8"/>
    <p:sldId id="309" r:id="rId9"/>
    <p:sldId id="279" r:id="rId10"/>
    <p:sldId id="280" r:id="rId11"/>
    <p:sldId id="281" r:id="rId12"/>
    <p:sldId id="286" r:id="rId13"/>
    <p:sldId id="304" r:id="rId14"/>
    <p:sldId id="290" r:id="rId15"/>
    <p:sldId id="268" r:id="rId16"/>
    <p:sldId id="291" r:id="rId17"/>
    <p:sldId id="272" r:id="rId18"/>
    <p:sldId id="300" r:id="rId19"/>
    <p:sldId id="261" r:id="rId20"/>
    <p:sldId id="262" r:id="rId21"/>
    <p:sldId id="273" r:id="rId22"/>
    <p:sldId id="301" r:id="rId23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9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98" autoAdjust="0"/>
  </p:normalViewPr>
  <p:slideViewPr>
    <p:cSldViewPr snapToGrid="0" snapToObjects="1">
      <p:cViewPr varScale="1">
        <p:scale>
          <a:sx n="105" d="100"/>
          <a:sy n="105" d="100"/>
        </p:scale>
        <p:origin x="120" y="564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99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9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5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9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39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9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12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8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98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6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A756-4C36-4C65-A352-754B495E2825}" type="slidenum">
              <a:rPr lang="en-US" smtClean="0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57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defTabSz="914400"/>
            <a:fld id="{D8A20F19-6408-47A4-89B5-85427EC70C3E}" type="datetimeFigureOut">
              <a:rPr lang="en-US" smtClean="0">
                <a:solidFill>
                  <a:srgbClr val="073E87"/>
                </a:solidFill>
              </a:rPr>
              <a:pPr defTabSz="914400"/>
              <a:t>8/11/2016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defTabSz="914400"/>
            <a:endParaRPr lang="en-US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defTabSz="914400"/>
            <a:fld id="{6B25A756-4C36-4C65-A352-754B495E2825}" type="slidenum">
              <a:rPr lang="en-US" smtClean="0">
                <a:solidFill>
                  <a:srgbClr val="073E87"/>
                </a:solidFill>
              </a:rPr>
              <a:pPr defTabSz="914400"/>
              <a:t>‹#›</a:t>
            </a:fld>
            <a:endParaRPr lang="en-US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56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5711" y="5233"/>
            <a:ext cx="6347713" cy="1320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Class Wonder Walls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365" y="3287646"/>
            <a:ext cx="2395936" cy="31945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1158" r="23972"/>
          <a:stretch/>
        </p:blipFill>
        <p:spPr>
          <a:xfrm>
            <a:off x="7556249" y="2821370"/>
            <a:ext cx="1384916" cy="33652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15" y="1323037"/>
            <a:ext cx="2336610" cy="175158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52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5987" y="1424546"/>
            <a:ext cx="2521201" cy="1320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Action Cycles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8890" y="76940"/>
            <a:ext cx="3173857" cy="42347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256" y="3861785"/>
            <a:ext cx="3554241" cy="266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8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Student Portfolios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7047770" cy="3916363"/>
          </a:xfrm>
        </p:spPr>
        <p:txBody>
          <a:bodyPr/>
          <a:lstStyle/>
          <a:p>
            <a:r>
              <a:rPr lang="en-US" dirty="0" smtClean="0"/>
              <a:t>Start small and build upon the portfolio each year.</a:t>
            </a:r>
          </a:p>
          <a:p>
            <a:r>
              <a:rPr lang="en-US" dirty="0" smtClean="0"/>
              <a:t>Year 1: End of year Learner Profile Reflection</a:t>
            </a:r>
          </a:p>
          <a:p>
            <a:r>
              <a:rPr lang="en-US" dirty="0" smtClean="0"/>
              <a:t>Year 2: Action Journal</a:t>
            </a:r>
          </a:p>
          <a:p>
            <a:r>
              <a:rPr lang="en-US" dirty="0" smtClean="0"/>
              <a:t>Year 3: 6 unit reflections</a:t>
            </a:r>
          </a:p>
          <a:p>
            <a:endParaRPr lang="en-US" dirty="0"/>
          </a:p>
          <a:p>
            <a:r>
              <a:rPr lang="en-US" dirty="0" smtClean="0"/>
              <a:t>Future???  </a:t>
            </a:r>
          </a:p>
          <a:p>
            <a:pPr lvl="1"/>
            <a:r>
              <a:rPr lang="en-US" dirty="0" smtClean="0"/>
              <a:t>Electronic portfolio’s</a:t>
            </a:r>
          </a:p>
          <a:p>
            <a:pPr lvl="1"/>
            <a:r>
              <a:rPr lang="en-US" dirty="0" smtClean="0"/>
              <a:t>Unit assessments</a:t>
            </a:r>
          </a:p>
          <a:p>
            <a:pPr lvl="1"/>
            <a:r>
              <a:rPr lang="en-US" dirty="0" smtClean="0"/>
              <a:t>Student Choice artifacts</a:t>
            </a:r>
            <a:endParaRPr lang="en-US" dirty="0"/>
          </a:p>
        </p:txBody>
      </p:sp>
      <p:sp>
        <p:nvSpPr>
          <p:cNvPr id="5" name="Titel 3"/>
          <p:cNvSpPr txBox="1">
            <a:spLocks/>
          </p:cNvSpPr>
          <p:nvPr/>
        </p:nvSpPr>
        <p:spPr>
          <a:xfrm>
            <a:off x="4877870" y="132813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Student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881" y="3153643"/>
            <a:ext cx="36068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4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3528507" y="1212479"/>
            <a:ext cx="3675600" cy="3916363"/>
          </a:xfrm>
        </p:spPr>
        <p:txBody>
          <a:bodyPr>
            <a:normAutofit/>
          </a:bodyPr>
          <a:lstStyle/>
          <a:p>
            <a:r>
              <a:rPr lang="nl-NL" sz="2800" dirty="0" smtClean="0"/>
              <a:t>Action Journals</a:t>
            </a:r>
            <a:endParaRPr lang="nl-NL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06" y="2176558"/>
            <a:ext cx="2545703" cy="19092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57381" y="4297603"/>
            <a:ext cx="2649894" cy="1987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9685" y="3423752"/>
            <a:ext cx="2794519" cy="20958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7801" y="2222913"/>
            <a:ext cx="3056206" cy="2292155"/>
          </a:xfrm>
          <a:prstGeom prst="rect">
            <a:avLst/>
          </a:prstGeom>
        </p:spPr>
      </p:pic>
      <p:sp>
        <p:nvSpPr>
          <p:cNvPr id="11" name="Titel 3"/>
          <p:cNvSpPr txBox="1">
            <a:spLocks/>
          </p:cNvSpPr>
          <p:nvPr/>
        </p:nvSpPr>
        <p:spPr>
          <a:xfrm>
            <a:off x="4946551" y="81167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Student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31456" y="3074437"/>
            <a:ext cx="27196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Primary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37143" y="2334323"/>
            <a:ext cx="27196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Intermediate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625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4741769" y="2752647"/>
            <a:ext cx="3677238" cy="3916363"/>
          </a:xfrm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Beginning of the Year Convocation</a:t>
            </a:r>
          </a:p>
          <a:p>
            <a:pPr lvl="1"/>
            <a:r>
              <a:rPr lang="nl-NL" dirty="0" smtClean="0"/>
              <a:t>Assembilies to explain what being a student in an IB school means.</a:t>
            </a:r>
          </a:p>
          <a:p>
            <a:pPr lvl="1"/>
            <a:r>
              <a:rPr lang="nl-NL" dirty="0" smtClean="0"/>
              <a:t>Introduce IB vocabulary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542272" y="4268446"/>
            <a:ext cx="3675600" cy="3916363"/>
          </a:xfrm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Ketchup Groups throughout the Year</a:t>
            </a:r>
          </a:p>
          <a:p>
            <a:pPr lvl="1"/>
            <a:r>
              <a:rPr lang="nl-NL" dirty="0" smtClean="0"/>
              <a:t>Introducation for new enrollees throughout the year.</a:t>
            </a:r>
          </a:p>
          <a:p>
            <a:pPr marL="288000" lvl="1" indent="0">
              <a:buNone/>
            </a:pPr>
            <a:endParaRPr lang="nl-NL" dirty="0"/>
          </a:p>
        </p:txBody>
      </p:sp>
      <p:sp>
        <p:nvSpPr>
          <p:cNvPr id="7" name="Tijdelijke aanduiding voor inhoud 5"/>
          <p:cNvSpPr txBox="1">
            <a:spLocks/>
          </p:cNvSpPr>
          <p:nvPr/>
        </p:nvSpPr>
        <p:spPr>
          <a:xfrm>
            <a:off x="4688088" y="1433451"/>
            <a:ext cx="3915189" cy="39163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288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1pPr>
            <a:lvl2pPr marL="576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2pPr>
            <a:lvl3pPr marL="864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140000"/>
              <a:buFont typeface="Arial"/>
              <a:buChar char="•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3pPr>
            <a:lvl4pPr marL="1152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4pPr>
            <a:lvl5pPr marL="1440000" indent="-288000" algn="l" defTabSz="457200" rtl="0" eaLnBrk="1" latinLnBrk="0" hangingPunct="1">
              <a:lnSpc>
                <a:spcPct val="90000"/>
              </a:lnSpc>
              <a:spcBef>
                <a:spcPts val="400"/>
              </a:spcBef>
              <a:buFont typeface="Lucida Grande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>
                <a:solidFill>
                  <a:srgbClr val="FF0000"/>
                </a:solidFill>
              </a:rPr>
              <a:t>Part of Student Agenda Book</a:t>
            </a:r>
            <a:endParaRPr lang="nl-NL" dirty="0" smtClean="0"/>
          </a:p>
          <a:p>
            <a:pPr marL="288000" lvl="1" indent="0">
              <a:buFont typeface="Arial"/>
              <a:buNone/>
            </a:pPr>
            <a:endParaRPr lang="nl-NL" dirty="0"/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4688088" y="132813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Student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2" y="1444781"/>
            <a:ext cx="3494891" cy="259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2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359" y="1026932"/>
            <a:ext cx="7886700" cy="196787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Leaving paper towels on the floor is dangerous and causes our custodians to work harder.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8427" y="3617209"/>
            <a:ext cx="3308172" cy="2481129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0381" y="2917351"/>
            <a:ext cx="3649292" cy="27369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61376" y="3528427"/>
            <a:ext cx="1772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We have had students slip on paper towels left on the floor.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989899"/>
            <a:ext cx="1772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We don’t want 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ur guests to think that we are messy and don’t care about our school.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 rot="20921813">
            <a:off x="500343" y="2270213"/>
            <a:ext cx="3677238" cy="3916363"/>
          </a:xfrm>
        </p:spPr>
        <p:txBody>
          <a:bodyPr>
            <a:normAutofit/>
          </a:bodyPr>
          <a:lstStyle/>
          <a:p>
            <a:pPr marL="288000" lvl="1" indent="0" algn="ctr">
              <a:buNone/>
            </a:pPr>
            <a:r>
              <a:rPr lang="nl-NL" sz="3200" dirty="0" smtClean="0"/>
              <a:t>Positive </a:t>
            </a:r>
          </a:p>
          <a:p>
            <a:pPr marL="288000" lvl="1" indent="0" algn="ctr">
              <a:buNone/>
            </a:pPr>
            <a:r>
              <a:rPr lang="nl-NL" sz="3200" dirty="0" smtClean="0"/>
              <a:t>Office </a:t>
            </a:r>
          </a:p>
          <a:p>
            <a:pPr marL="288000" lvl="1" indent="0" algn="ctr">
              <a:buNone/>
            </a:pPr>
            <a:r>
              <a:rPr lang="nl-NL" sz="3200" dirty="0" smtClean="0"/>
              <a:t>Referrals</a:t>
            </a:r>
            <a:endParaRPr lang="nl-NL" sz="3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" r="3574"/>
          <a:stretch/>
        </p:blipFill>
        <p:spPr>
          <a:xfrm rot="5400000">
            <a:off x="3047454" y="1733677"/>
            <a:ext cx="5738740" cy="4358380"/>
          </a:xfrm>
        </p:spPr>
      </p:pic>
      <p:sp>
        <p:nvSpPr>
          <p:cNvPr id="6" name="Titel 3"/>
          <p:cNvSpPr txBox="1">
            <a:spLocks/>
          </p:cNvSpPr>
          <p:nvPr/>
        </p:nvSpPr>
        <p:spPr>
          <a:xfrm>
            <a:off x="3213345" y="16092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Student and Parent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7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469366" y="817003"/>
            <a:ext cx="8991600" cy="76944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400"/>
            <a:r>
              <a:rPr lang="en-US" sz="4400" b="1" spc="50" dirty="0" smtClean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Bucket Filler Program</a:t>
            </a:r>
            <a:endParaRPr lang="en-US" sz="4400" b="1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92295" y="3666102"/>
            <a:ext cx="4064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825" y="1938902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499211"/>
            <a:ext cx="3454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7225" y="4953000"/>
            <a:ext cx="1924975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dirty="0" smtClean="0">
                <a:solidFill>
                  <a:prstClr val="black"/>
                </a:solidFill>
              </a:rPr>
              <a:t>Students nominate each other for displaying the learner profile and IB attitudes.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1656425" y="247934"/>
            <a:ext cx="7983741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pPr algn="ctr"/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Student and Parent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625" y="1650948"/>
            <a:ext cx="2621861" cy="201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8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ll dir="ld"/>
      </p:transition>
    </mc:Choice>
    <mc:Fallback xmlns="">
      <p:transition advClick="0" advTm="4000">
        <p:pull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125643" y="79768"/>
            <a:ext cx="7461838" cy="968841"/>
          </a:xfrm>
        </p:spPr>
        <p:txBody>
          <a:bodyPr/>
          <a:lstStyle/>
          <a:p>
            <a:r>
              <a:rPr lang="en-US" noProof="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Parent Connections</a:t>
            </a:r>
            <a:endParaRPr lang="en-US" noProof="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sz="2800" dirty="0" smtClean="0"/>
              <a:t>Newsletters</a:t>
            </a:r>
            <a:endParaRPr lang="nl-NL" sz="2800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 smtClean="0"/>
              <a:t>PYP Perspective</a:t>
            </a:r>
          </a:p>
          <a:p>
            <a:r>
              <a:rPr lang="nl-NL" dirty="0" smtClean="0"/>
              <a:t>IB Snippets in School Newsletter</a:t>
            </a:r>
          </a:p>
          <a:p>
            <a:r>
              <a:rPr lang="nl-NL" dirty="0" smtClean="0"/>
              <a:t>Use vocabulary when writing notes home.  </a:t>
            </a:r>
          </a:p>
          <a:p>
            <a:r>
              <a:rPr lang="nl-NL" dirty="0" smtClean="0"/>
              <a:t>Unit Newsletters</a:t>
            </a:r>
            <a:endParaRPr lang="nl-NL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8770" y="1746598"/>
            <a:ext cx="4696883" cy="3522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14479" y="95689"/>
            <a:ext cx="7461838" cy="968841"/>
          </a:xfrm>
        </p:spPr>
        <p:txBody>
          <a:bodyPr/>
          <a:lstStyle/>
          <a:p>
            <a:r>
              <a:rPr lang="en-US" noProof="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Support Staff Connections</a:t>
            </a:r>
            <a:endParaRPr lang="en-US" noProof="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Every year hold a mini IB workshop for new support staff to explain:</a:t>
            </a:r>
          </a:p>
          <a:p>
            <a:pPr lvl="1"/>
            <a:r>
              <a:rPr lang="en-US" sz="3200" dirty="0" smtClean="0"/>
              <a:t>Vocabulary</a:t>
            </a:r>
          </a:p>
          <a:p>
            <a:pPr lvl="1"/>
            <a:r>
              <a:rPr lang="en-US" sz="3200" dirty="0" smtClean="0"/>
              <a:t>Reward System</a:t>
            </a:r>
          </a:p>
          <a:p>
            <a:pPr lvl="1"/>
            <a:r>
              <a:rPr lang="en-US" sz="3200" dirty="0" smtClean="0"/>
              <a:t>Units of Inquiry</a:t>
            </a:r>
          </a:p>
          <a:p>
            <a:pPr lvl="1"/>
            <a:r>
              <a:rPr lang="en-US" sz="3200" dirty="0" smtClean="0"/>
              <a:t>School </a:t>
            </a:r>
            <a:r>
              <a:rPr lang="en-US" sz="3200" dirty="0"/>
              <a:t>W</a:t>
            </a:r>
            <a:r>
              <a:rPr lang="en-US" sz="3200" dirty="0" smtClean="0"/>
              <a:t>ide Initiatives</a:t>
            </a:r>
          </a:p>
          <a:p>
            <a:pPr marL="288000" lvl="1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85014" y="1600364"/>
            <a:ext cx="8100193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pPr algn="ctr"/>
            <a:r>
              <a:rPr lang="en-US" sz="2400" b="0" i="1" dirty="0" smtClean="0">
                <a:solidFill>
                  <a:schemeClr val="tx2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(Paraprofessionals, Cafeteria Staff, Office Staff, Custodial Staff, Bus Drivers)</a:t>
            </a:r>
            <a:endParaRPr lang="en-US" sz="2400" b="0" i="1" dirty="0">
              <a:solidFill>
                <a:schemeClr val="tx2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284177" y="202223"/>
            <a:ext cx="3640015" cy="1820228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233577" y="2263293"/>
            <a:ext cx="6008914" cy="1588561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ln w="28575">
                  <a:solidFill>
                    <a:srgbClr val="C00000"/>
                  </a:solidFill>
                </a:ln>
                <a:solidFill>
                  <a:srgbClr val="D79A2D"/>
                </a:solidFill>
              </a:rPr>
              <a:t>Kick Starting the PYP with </a:t>
            </a:r>
            <a:br>
              <a:rPr lang="en-US" dirty="0" smtClean="0">
                <a:ln w="28575">
                  <a:solidFill>
                    <a:srgbClr val="C00000"/>
                  </a:solidFill>
                </a:ln>
                <a:solidFill>
                  <a:srgbClr val="D79A2D"/>
                </a:solidFill>
              </a:rPr>
            </a:br>
            <a:r>
              <a:rPr lang="en-US" dirty="0" smtClean="0">
                <a:ln w="28575">
                  <a:solidFill>
                    <a:srgbClr val="C00000"/>
                  </a:solidFill>
                </a:ln>
                <a:solidFill>
                  <a:srgbClr val="D79A2D"/>
                </a:solidFill>
              </a:rPr>
              <a:t>School-wide Initiatives</a:t>
            </a:r>
            <a:endParaRPr lang="en-US" noProof="0" dirty="0">
              <a:ln w="28575">
                <a:solidFill>
                  <a:srgbClr val="C00000"/>
                </a:solidFill>
              </a:ln>
              <a:solidFill>
                <a:srgbClr val="D79A2D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232" y="3285284"/>
            <a:ext cx="4847865" cy="35727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2099" y="268125"/>
            <a:ext cx="3464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Presented by: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Jenny Mygrant and Julie Walker</a:t>
            </a:r>
          </a:p>
          <a:p>
            <a:endParaRPr lang="en-US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Sycamore International School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Kokomo School Corporation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Kokomo, Indiana USA</a:t>
            </a:r>
            <a:endParaRPr lang="en-US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3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37" y="3000883"/>
            <a:ext cx="4703752" cy="35278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701" y="167868"/>
            <a:ext cx="7063494" cy="164630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Showing our Progress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492" y="1867587"/>
            <a:ext cx="5826719" cy="1096899"/>
          </a:xfrm>
        </p:spPr>
        <p:txBody>
          <a:bodyPr/>
          <a:lstStyle/>
          <a:p>
            <a:r>
              <a:rPr lang="en-US" b="1" dirty="0" smtClean="0"/>
              <a:t>Unit Overviews</a:t>
            </a:r>
          </a:p>
          <a:p>
            <a:r>
              <a:rPr lang="en-US" b="1" dirty="0" smtClean="0"/>
              <a:t>Grade Level POI Boards with Artifacts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19" y="4278941"/>
            <a:ext cx="3324084" cy="249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52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34" y="2319255"/>
            <a:ext cx="4054415" cy="4792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28" y="2695949"/>
            <a:ext cx="4321833" cy="403265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215399" y="262759"/>
            <a:ext cx="7063494" cy="164630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Helping our Teams GROW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 rot="20377659">
            <a:off x="2806997" y="2916471"/>
            <a:ext cx="133882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 smtClean="0">
                <a:ln/>
                <a:solidFill>
                  <a:schemeClr val="accent3"/>
                </a:solidFill>
                <a:effectLst/>
              </a:rPr>
              <a:t>Semester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 rot="20377659">
            <a:off x="7077880" y="3179158"/>
            <a:ext cx="159094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 smtClean="0">
                <a:ln/>
                <a:solidFill>
                  <a:schemeClr val="accent3"/>
                </a:solidFill>
                <a:effectLst/>
              </a:rPr>
              <a:t>End of Year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300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04363" y="2149650"/>
            <a:ext cx="713528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In one word, describe</a:t>
            </a:r>
          </a:p>
          <a:p>
            <a:pPr algn="ctr"/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</a:t>
            </a:r>
            <a:r>
              <a:rPr lang="en-US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ow the changes to curriculum,</a:t>
            </a:r>
          </a:p>
          <a:p>
            <a:pPr algn="ctr"/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</a:t>
            </a:r>
            <a:r>
              <a:rPr lang="en-US" sz="36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ssessments, and evaluations</a:t>
            </a:r>
          </a:p>
          <a:p>
            <a:pPr algn="ctr"/>
            <a:r>
              <a:rPr 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</a:t>
            </a:r>
            <a:r>
              <a:rPr lang="en-US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ake you feel:</a:t>
            </a:r>
            <a:endParaRPr lang="en-US" sz="3600" b="1" cap="none" spc="0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9718" y="1226320"/>
            <a:ext cx="81692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If you asked your teachers-</a:t>
            </a:r>
            <a:endParaRPr lang="en-US" sz="4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242" y="4588119"/>
            <a:ext cx="2095500" cy="2095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20238845">
            <a:off x="5022687" y="4558651"/>
            <a:ext cx="380424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What words would</a:t>
            </a:r>
          </a:p>
          <a:p>
            <a:pPr algn="ctr"/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ou hear?</a:t>
            </a:r>
            <a:endParaRPr lang="en-US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832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7" r="9770"/>
          <a:stretch/>
        </p:blipFill>
        <p:spPr>
          <a:xfrm rot="5400000">
            <a:off x="597438" y="2100522"/>
            <a:ext cx="2778709" cy="28241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3790" y="1748165"/>
            <a:ext cx="4705165" cy="3528874"/>
          </a:xfrm>
          <a:prstGeom prst="rect">
            <a:avLst/>
          </a:prstGeom>
        </p:spPr>
      </p:pic>
      <p:sp>
        <p:nvSpPr>
          <p:cNvPr id="6" name="Titel 3"/>
          <p:cNvSpPr txBox="1">
            <a:spLocks/>
          </p:cNvSpPr>
          <p:nvPr/>
        </p:nvSpPr>
        <p:spPr>
          <a:xfrm>
            <a:off x="4979498" y="129396"/>
            <a:ext cx="6447738" cy="1727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smtClean="0">
                <a:solidFill>
                  <a:srgbClr val="FF0000"/>
                </a:solidFill>
                <a:latin typeface="Bradley Hand ITC" panose="03070402050302030203" pitchFamily="66" charset="0"/>
              </a:rPr>
              <a:t>Teacher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336" y="2760955"/>
            <a:ext cx="7224944" cy="813754"/>
          </a:xfrm>
        </p:spPr>
        <p:txBody>
          <a:bodyPr>
            <a:normAutofit/>
          </a:bodyPr>
          <a:lstStyle/>
          <a:p>
            <a:r>
              <a:rPr lang="en-US" sz="2000" b="1" u="sng" dirty="0" smtClean="0"/>
              <a:t>Non-Negotiable items for IB classrooms</a:t>
            </a:r>
            <a:endParaRPr lang="en-US" sz="2000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143000"/>
            <a:ext cx="8382000" cy="54102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Learner profile, attitudes, trans-disciplinary themes, and concepts </a:t>
            </a:r>
            <a:r>
              <a:rPr lang="en-US" sz="1600" dirty="0" smtClean="0">
                <a:solidFill>
                  <a:srgbClr val="FF0000"/>
                </a:solidFill>
              </a:rPr>
              <a:t>taught</a:t>
            </a:r>
            <a:r>
              <a:rPr lang="en-US" sz="1600" dirty="0" smtClean="0"/>
              <a:t> and posted in room.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Each room should have a type of wonder wall or parking lot up and </a:t>
            </a:r>
            <a:r>
              <a:rPr lang="en-US" sz="1600" dirty="0" smtClean="0">
                <a:solidFill>
                  <a:srgbClr val="FF0000"/>
                </a:solidFill>
              </a:rPr>
              <a:t>utilized</a:t>
            </a:r>
            <a:r>
              <a:rPr lang="en-US" sz="1600" dirty="0" smtClean="0"/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Student created work and displays in and out of room. 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Inquiry based lessons.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Students taught to reflect on lessons and each unit.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Students add to portfolio each year. 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Each classroom should create essential agreements.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Signs of internationalism in room.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The </a:t>
            </a:r>
            <a:r>
              <a:rPr lang="en-US" sz="1600" dirty="0"/>
              <a:t>current theme, unit title, </a:t>
            </a:r>
            <a:r>
              <a:rPr lang="en-US" sz="1600" dirty="0" smtClean="0"/>
              <a:t>and central </a:t>
            </a:r>
            <a:r>
              <a:rPr lang="en-US" sz="1600" dirty="0"/>
              <a:t>idea </a:t>
            </a:r>
            <a:r>
              <a:rPr lang="en-US" sz="1600" dirty="0" smtClean="0"/>
              <a:t>are </a:t>
            </a:r>
            <a:r>
              <a:rPr lang="en-US" sz="1600" dirty="0"/>
              <a:t>posted </a:t>
            </a:r>
            <a:r>
              <a:rPr lang="en-US" sz="1600" dirty="0" smtClean="0"/>
              <a:t>at entrance of classroom.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1600" dirty="0" smtClean="0"/>
              <a:t>Students log action projects throughout the year.  </a:t>
            </a:r>
            <a:endParaRPr lang="en-US" sz="1600" dirty="0"/>
          </a:p>
          <a:p>
            <a:pPr marL="514350" indent="-514350" algn="l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Titel 3"/>
          <p:cNvSpPr txBox="1">
            <a:spLocks/>
          </p:cNvSpPr>
          <p:nvPr/>
        </p:nvSpPr>
        <p:spPr>
          <a:xfrm>
            <a:off x="3642404" y="224778"/>
            <a:ext cx="6447738" cy="1727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smtClean="0">
                <a:solidFill>
                  <a:srgbClr val="FF0000"/>
                </a:solidFill>
                <a:latin typeface="Bradley Hand ITC" panose="03070402050302030203" pitchFamily="66" charset="0"/>
              </a:rPr>
              <a:t>Teacher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Showcase Awesome Ideas!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326" y="3804249"/>
            <a:ext cx="8211787" cy="1325109"/>
          </a:xfrm>
        </p:spPr>
        <p:txBody>
          <a:bodyPr>
            <a:normAutofit/>
          </a:bodyPr>
          <a:lstStyle/>
          <a:p>
            <a:pPr marL="571500" indent="-571500" algn="l">
              <a:buFontTx/>
              <a:buChar char="-"/>
            </a:pPr>
            <a:r>
              <a:rPr lang="en-US" sz="2800" dirty="0" smtClean="0"/>
              <a:t>Teacher Awards</a:t>
            </a:r>
          </a:p>
          <a:p>
            <a:pPr marL="571500" indent="-571500" algn="l">
              <a:buFontTx/>
              <a:buChar char="-"/>
            </a:pPr>
            <a:r>
              <a:rPr lang="en-US" sz="2800" dirty="0" smtClean="0"/>
              <a:t>Showcase walkthrough pictures during staff meetings</a:t>
            </a:r>
            <a:endParaRPr lang="en-US" sz="2800" dirty="0"/>
          </a:p>
        </p:txBody>
      </p:sp>
      <p:sp>
        <p:nvSpPr>
          <p:cNvPr id="4" name="Titel 3"/>
          <p:cNvSpPr txBox="1">
            <a:spLocks/>
          </p:cNvSpPr>
          <p:nvPr/>
        </p:nvSpPr>
        <p:spPr>
          <a:xfrm>
            <a:off x="3452622" y="250166"/>
            <a:ext cx="6447738" cy="1727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smtClean="0">
                <a:solidFill>
                  <a:srgbClr val="FF0000"/>
                </a:solidFill>
                <a:latin typeface="Bradley Hand ITC" panose="03070402050302030203" pitchFamily="66" charset="0"/>
              </a:rPr>
              <a:t>Teacher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6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79" y="1259458"/>
            <a:ext cx="7600564" cy="47717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0121" y="2451819"/>
            <a:ext cx="6447738" cy="1727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Spotlight on Awesomeness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4740" y="3645355"/>
            <a:ext cx="3286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Using pictures from walk-throughs to celebrate what teachers are doing to develop IB learners!</a:t>
            </a:r>
            <a:endParaRPr lang="en-US" sz="2400" dirty="0"/>
          </a:p>
        </p:txBody>
      </p:sp>
      <p:sp>
        <p:nvSpPr>
          <p:cNvPr id="7" name="Titel 3"/>
          <p:cNvSpPr txBox="1">
            <a:spLocks/>
          </p:cNvSpPr>
          <p:nvPr/>
        </p:nvSpPr>
        <p:spPr>
          <a:xfrm>
            <a:off x="5117521" y="74069"/>
            <a:ext cx="6447738" cy="1727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Teacher Connections</a:t>
            </a:r>
            <a:endParaRPr lang="en-US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2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019" y="150242"/>
            <a:ext cx="6347713" cy="1320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Displaying the IB attributes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818" y="2457583"/>
            <a:ext cx="2472839" cy="1854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587" y="974925"/>
            <a:ext cx="2943259" cy="22046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-1442" t="17982" r="1442" b="9040"/>
          <a:stretch/>
        </p:blipFill>
        <p:spPr>
          <a:xfrm>
            <a:off x="1521966" y="1077784"/>
            <a:ext cx="2462945" cy="134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4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59" y="250767"/>
            <a:ext cx="6347713" cy="1320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Classroom Essential Agreements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39" y="1748041"/>
            <a:ext cx="1999661" cy="26702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753" y="3589343"/>
            <a:ext cx="2365453" cy="31580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538" y="1626623"/>
            <a:ext cx="2747839" cy="20629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3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ppt/theme/theme2.xml><?xml version="1.0" encoding="utf-8"?>
<a:theme xmlns:a="http://schemas.openxmlformats.org/drawingml/2006/main" name="3_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 IB Conference of the Americas PPT Template</Template>
  <TotalTime>3788</TotalTime>
  <Words>453</Words>
  <Application>Microsoft Office PowerPoint</Application>
  <PresentationFormat>On-screen Show (4:3)</PresentationFormat>
  <Paragraphs>91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Aparajita</vt:lpstr>
      <vt:lpstr>Arial</vt:lpstr>
      <vt:lpstr>Bradley Hand ITC</vt:lpstr>
      <vt:lpstr>Candara</vt:lpstr>
      <vt:lpstr>Lucida Grande</vt:lpstr>
      <vt:lpstr>Myriad Pro</vt:lpstr>
      <vt:lpstr>Symbol</vt:lpstr>
      <vt:lpstr>IBA_2014_EN_Basis</vt:lpstr>
      <vt:lpstr>3_Waveform</vt:lpstr>
      <vt:lpstr>PowerPoint Presentation</vt:lpstr>
      <vt:lpstr>Kick Starting the PYP with  School-wide Initiatives</vt:lpstr>
      <vt:lpstr>PowerPoint Presentation</vt:lpstr>
      <vt:lpstr>PowerPoint Presentation</vt:lpstr>
      <vt:lpstr>Non-Negotiable items for IB classrooms</vt:lpstr>
      <vt:lpstr>Showcase Awesome Ideas!</vt:lpstr>
      <vt:lpstr>Spotlight on Awesomeness</vt:lpstr>
      <vt:lpstr>Displaying the IB attributes</vt:lpstr>
      <vt:lpstr>Classroom Essential Agreements</vt:lpstr>
      <vt:lpstr>Class Wonder Walls</vt:lpstr>
      <vt:lpstr>Action Cycles</vt:lpstr>
      <vt:lpstr>Student Portfolios</vt:lpstr>
      <vt:lpstr>PowerPoint Presentation</vt:lpstr>
      <vt:lpstr>PowerPoint Presentation</vt:lpstr>
      <vt:lpstr>Leaving paper towels on the floor is dangerous and causes our custodians to work harder.</vt:lpstr>
      <vt:lpstr>PowerPoint Presentation</vt:lpstr>
      <vt:lpstr>PowerPoint Presentation</vt:lpstr>
      <vt:lpstr>Parent Connections</vt:lpstr>
      <vt:lpstr>Support Staff Connections</vt:lpstr>
      <vt:lpstr>Showing our Progress</vt:lpstr>
      <vt:lpstr>Helping our Teams GROW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Mygrant, Jenny</dc:creator>
  <cp:keywords/>
  <dc:description>Template version 1 - February 2014_x000d_Design: D...studio_x000d_Template: Ton Persoon</dc:description>
  <cp:lastModifiedBy>Jessica Porter</cp:lastModifiedBy>
  <cp:revision>71</cp:revision>
  <dcterms:created xsi:type="dcterms:W3CDTF">2016-04-18T15:11:36Z</dcterms:created>
  <dcterms:modified xsi:type="dcterms:W3CDTF">2016-08-11T21:16:49Z</dcterms:modified>
  <cp:category/>
</cp:coreProperties>
</file>