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8" r:id="rId4"/>
    <p:sldId id="258" r:id="rId5"/>
    <p:sldId id="259" r:id="rId6"/>
    <p:sldId id="260" r:id="rId7"/>
    <p:sldId id="261" r:id="rId8"/>
    <p:sldId id="262" r:id="rId9"/>
    <p:sldId id="266" r:id="rId10"/>
    <p:sldId id="263" r:id="rId11"/>
    <p:sldId id="264" r:id="rId12"/>
    <p:sldId id="267" r:id="rId13"/>
    <p:sldId id="269" r:id="rId14"/>
    <p:sldId id="265" r:id="rId15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31">
          <p15:clr>
            <a:srgbClr val="A4A3A4"/>
          </p15:clr>
        </p15:guide>
        <p15:guide id="2" orient="horz" pos="1344">
          <p15:clr>
            <a:srgbClr val="A4A3A4"/>
          </p15:clr>
        </p15:guide>
        <p15:guide id="3" orient="horz" pos="1392">
          <p15:clr>
            <a:srgbClr val="A4A3A4"/>
          </p15:clr>
        </p15:guide>
        <p15:guide id="4" orient="horz" pos="3856">
          <p15:clr>
            <a:srgbClr val="A4A3A4"/>
          </p15:clr>
        </p15:guide>
        <p15:guide id="5" pos="2880">
          <p15:clr>
            <a:srgbClr val="A4A3A4"/>
          </p15:clr>
        </p15:guide>
        <p15:guide id="6" pos="76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e Bradley" initials="KB" lastIdx="4" clrIdx="0">
    <p:extLst>
      <p:ext uri="{19B8F6BF-5375-455C-9EA6-DF929625EA0E}">
        <p15:presenceInfo xmlns:p15="http://schemas.microsoft.com/office/powerpoint/2012/main" userId="Kate Bradley" providerId="None"/>
      </p:ext>
    </p:extLst>
  </p:cmAuthor>
  <p:cmAuthor id="2" name="Conference Room Laptop" initials="CRL" lastIdx="4" clrIdx="1">
    <p:extLst>
      <p:ext uri="{19B8F6BF-5375-455C-9EA6-DF929625EA0E}">
        <p15:presenceInfo xmlns:p15="http://schemas.microsoft.com/office/powerpoint/2012/main" userId="S-1-5-21-2355742513-2948085812-792749700-761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97" autoAdjust="0"/>
    <p:restoredTop sz="94659" autoAdjust="0"/>
  </p:normalViewPr>
  <p:slideViewPr>
    <p:cSldViewPr snapToGrid="0" snapToObjects="1">
      <p:cViewPr varScale="1">
        <p:scale>
          <a:sx n="66" d="100"/>
          <a:sy n="66" d="100"/>
        </p:scale>
        <p:origin x="1272" y="72"/>
      </p:cViewPr>
      <p:guideLst>
        <p:guide orient="horz" pos="731"/>
        <p:guide orient="horz" pos="1344"/>
        <p:guide orient="horz" pos="1392"/>
        <p:guide orient="horz" pos="3856"/>
        <p:guide pos="2880"/>
        <p:guide pos="7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7555646" y="6629930"/>
            <a:ext cx="1068334" cy="228070"/>
          </a:xfrm>
        </p:spPr>
        <p:txBody>
          <a:bodyPr/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2C89652-6118-194A-A2A5-0F33353BC73A}" type="datetimeFigureOut">
              <a:rPr lang="en-US" noProof="0" smtClean="0"/>
              <a:pPr/>
              <a:t>7/15/2016</a:t>
            </a:fld>
            <a:endParaRPr lang="nl-NL" dirty="0" smtClean="0"/>
          </a:p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623980" y="6629930"/>
            <a:ext cx="406400" cy="228070"/>
          </a:xfrm>
        </p:spPr>
        <p:txBody>
          <a:bodyPr/>
          <a:lstStyle/>
          <a:p>
            <a:fld id="{365E7149-2CBC-7E42-B4F4-E2E7C22F4267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9200" y="1319999"/>
            <a:ext cx="5472000" cy="566738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219200" y="1886737"/>
            <a:ext cx="5472000" cy="4104000"/>
          </a:xfrm>
          <a:solidFill>
            <a:schemeClr val="accent6">
              <a:lumMod val="40000"/>
              <a:lumOff val="60000"/>
            </a:schemeClr>
          </a:solidFill>
        </p:spPr>
        <p:txBody>
          <a:bodyPr tIns="180000">
            <a:normAutofit/>
          </a:bodyPr>
          <a:lstStyle>
            <a:lvl1pPr marL="0" indent="0" algn="ctr">
              <a:buNone/>
              <a:defRPr sz="2000">
                <a:solidFill>
                  <a:schemeClr val="accent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843599" y="4960136"/>
            <a:ext cx="1843201" cy="1030601"/>
          </a:xfrm>
        </p:spPr>
        <p:txBody>
          <a:bodyPr anchor="b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200" i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7/15/2016</a:t>
            </a:fld>
            <a:endParaRPr lang="en-US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327" y="3203572"/>
            <a:ext cx="8211787" cy="1588561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540327" y="4792134"/>
            <a:ext cx="8211787" cy="872062"/>
          </a:xfrm>
        </p:spPr>
        <p:txBody>
          <a:bodyPr anchor="b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0" y="6629930"/>
            <a:ext cx="1068334" cy="228070"/>
          </a:xfrm>
        </p:spPr>
        <p:txBody>
          <a:bodyPr/>
          <a:lstStyle/>
          <a:p>
            <a:fld id="{02C89652-6118-194A-A2A5-0F33353BC73A}" type="datetimeFigureOut">
              <a:rPr lang="en-US" noProof="0" smtClean="0"/>
              <a:pPr/>
              <a:t>7/15/2016</a:t>
            </a:fld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1068334" y="6629930"/>
            <a:ext cx="406400" cy="228070"/>
          </a:xfrm>
        </p:spPr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7/15/2016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39062" y="2184400"/>
            <a:ext cx="6447738" cy="1727200"/>
          </a:xfrm>
        </p:spPr>
        <p:txBody>
          <a:bodyPr anchor="t">
            <a:normAutofit/>
          </a:bodyPr>
          <a:lstStyle>
            <a:lvl1pPr algn="l">
              <a:defRPr sz="3600" b="1" cap="none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2239062" y="3911600"/>
            <a:ext cx="6447738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7/15/2016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24962" y="2209799"/>
            <a:ext cx="3677238" cy="3916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011200" y="2209799"/>
            <a:ext cx="3675600" cy="3916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7/15/2016</a:t>
            </a:fld>
            <a:endParaRPr lang="en-US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24962" y="2209800"/>
            <a:ext cx="3675600" cy="6397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224962" y="2849561"/>
            <a:ext cx="3675600" cy="32766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5011200" y="2209800"/>
            <a:ext cx="3675600" cy="6397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5011200" y="2849561"/>
            <a:ext cx="3675600" cy="327660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7/15/2016</a:t>
            </a:fld>
            <a:endParaRPr lang="en-US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7/15/2016</a:t>
            </a:fld>
            <a:endParaRPr lang="en-US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7/15/2016</a:t>
            </a:fld>
            <a:endParaRPr lang="en-US" noProof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9200" y="1283183"/>
            <a:ext cx="3225800" cy="1049336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0" y="1283183"/>
            <a:ext cx="4114800" cy="49657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219200" y="2332519"/>
            <a:ext cx="3225800" cy="391636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7/15/2016</a:t>
            </a:fld>
            <a:endParaRPr lang="en-US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24962" y="1238390"/>
            <a:ext cx="7461838" cy="96884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24962" y="2289481"/>
            <a:ext cx="7461838" cy="390184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212066" y="576264"/>
            <a:ext cx="1068334" cy="2280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accent6"/>
                </a:solidFill>
              </a:defRPr>
            </a:lvl1pPr>
          </a:lstStyle>
          <a:p>
            <a:fld id="{02C89652-6118-194A-A2A5-0F33353BC73A}" type="datetimeFigureOut">
              <a:rPr lang="en-US" noProof="0" smtClean="0"/>
              <a:pPr/>
              <a:t>7/15/2016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239062" y="6475941"/>
            <a:ext cx="3611401" cy="23918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accent6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280400" y="576264"/>
            <a:ext cx="406400" cy="2280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accent6"/>
                </a:solidFill>
              </a:defRPr>
            </a:lvl1pPr>
          </a:lstStyle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1AB7EA"/>
          </a:solidFill>
          <a:latin typeface="Myriad Pro"/>
          <a:ea typeface="+mj-ea"/>
          <a:cs typeface="Myriad Pro"/>
        </a:defRPr>
      </a:lvl1pPr>
    </p:titleStyle>
    <p:bodyStyle>
      <a:lvl1pPr marL="288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accent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1pPr>
      <a:lvl2pPr marL="576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tx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2pPr>
      <a:lvl3pPr marL="864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accent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3pPr>
      <a:lvl4pPr marL="1152000" indent="-288000" algn="l" defTabSz="457200" rtl="0" eaLnBrk="1" latinLnBrk="0" hangingPunct="1">
        <a:lnSpc>
          <a:spcPct val="90000"/>
        </a:lnSpc>
        <a:spcBef>
          <a:spcPts val="400"/>
        </a:spcBef>
        <a:buFont typeface="Lucida Grande"/>
        <a:buChar char="–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4pPr>
      <a:lvl5pPr marL="1440000" indent="-288000" algn="l" defTabSz="457200" rtl="0" eaLnBrk="1" latinLnBrk="0" hangingPunct="1">
        <a:lnSpc>
          <a:spcPct val="90000"/>
        </a:lnSpc>
        <a:spcBef>
          <a:spcPts val="400"/>
        </a:spcBef>
        <a:buFont typeface="Lucida Grande"/>
        <a:buChar char="–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1"/>
            <a:ext cx="9144000" cy="185569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el 3"/>
          <p:cNvSpPr txBox="1">
            <a:spLocks/>
          </p:cNvSpPr>
          <p:nvPr/>
        </p:nvSpPr>
        <p:spPr>
          <a:xfrm>
            <a:off x="460625" y="257190"/>
            <a:ext cx="8347199" cy="159850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1AB7EA"/>
                </a:solidFill>
                <a:latin typeface="Myriad Pro"/>
                <a:ea typeface="+mj-ea"/>
                <a:cs typeface="Myriad Pro"/>
              </a:defRPr>
            </a:lvl1pPr>
          </a:lstStyle>
          <a:p>
            <a:r>
              <a:rPr lang="en-US" dirty="0"/>
              <a:t>ESSA Funding Opportunities for IB:</a:t>
            </a:r>
          </a:p>
          <a:p>
            <a:r>
              <a:rPr lang="en-US" dirty="0"/>
              <a:t>Student Support and Academic Enrichment </a:t>
            </a:r>
            <a:r>
              <a:rPr lang="en-US" dirty="0" smtClean="0"/>
              <a:t>Grants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4" r="30634"/>
          <a:stretch/>
        </p:blipFill>
        <p:spPr>
          <a:xfrm>
            <a:off x="-1" y="1855692"/>
            <a:ext cx="2931459" cy="50897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1" r="30022"/>
          <a:stretch/>
        </p:blipFill>
        <p:spPr>
          <a:xfrm>
            <a:off x="2931457" y="1855692"/>
            <a:ext cx="3052483" cy="508976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" t="202" r="57193" b="-202"/>
          <a:stretch/>
        </p:blipFill>
        <p:spPr>
          <a:xfrm>
            <a:off x="5983941" y="1855692"/>
            <a:ext cx="3160059" cy="511040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995082" y="2474259"/>
            <a:ext cx="11497235" cy="3603812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0" y="2716331"/>
            <a:ext cx="901337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2"/>
                </a:solidFill>
                <a:latin typeface="Myriad Pro" charset="0"/>
                <a:ea typeface="Myriad Pro" charset="0"/>
                <a:cs typeface="Myriad Pro" charset="0"/>
              </a:rPr>
              <a:t>Funds may be used to </a:t>
            </a:r>
          </a:p>
          <a:p>
            <a:pPr marL="457200" indent="-457200">
              <a:buFontTx/>
              <a:buChar char="-"/>
            </a:pPr>
            <a:r>
              <a:rPr lang="en-US" sz="2800" dirty="0" smtClean="0">
                <a:solidFill>
                  <a:schemeClr val="bg2"/>
                </a:solidFill>
                <a:latin typeface="Myriad Pro" charset="0"/>
                <a:ea typeface="Myriad Pro" charset="0"/>
                <a:cs typeface="Myriad Pro" charset="0"/>
              </a:rPr>
              <a:t>increase </a:t>
            </a:r>
            <a:r>
              <a:rPr lang="en-US" sz="2800" dirty="0">
                <a:solidFill>
                  <a:schemeClr val="bg2"/>
                </a:solidFill>
                <a:latin typeface="Myriad Pro" charset="0"/>
                <a:ea typeface="Myriad Pro" charset="0"/>
                <a:cs typeface="Myriad Pro" charset="0"/>
              </a:rPr>
              <a:t>student </a:t>
            </a:r>
            <a:r>
              <a:rPr lang="en-US" sz="2800" dirty="0" smtClean="0">
                <a:solidFill>
                  <a:schemeClr val="bg2"/>
                </a:solidFill>
                <a:latin typeface="Myriad Pro" charset="0"/>
                <a:ea typeface="Myriad Pro" charset="0"/>
                <a:cs typeface="Myriad Pro" charset="0"/>
              </a:rPr>
              <a:t>access, engagement, achievement </a:t>
            </a:r>
            <a:r>
              <a:rPr lang="en-US" sz="2800" dirty="0">
                <a:solidFill>
                  <a:schemeClr val="bg2"/>
                </a:solidFill>
                <a:latin typeface="Myriad Pro" charset="0"/>
                <a:ea typeface="Myriad Pro" charset="0"/>
                <a:cs typeface="Myriad Pro" charset="0"/>
              </a:rPr>
              <a:t>in </a:t>
            </a:r>
            <a:r>
              <a:rPr lang="en-US" sz="2800" dirty="0" smtClean="0">
                <a:solidFill>
                  <a:schemeClr val="bg2"/>
                </a:solidFill>
                <a:latin typeface="Myriad Pro" charset="0"/>
                <a:ea typeface="Myriad Pro" charset="0"/>
                <a:cs typeface="Myriad Pro" charset="0"/>
              </a:rPr>
              <a:t>Advanced </a:t>
            </a:r>
            <a:r>
              <a:rPr lang="en-US" sz="2800" dirty="0">
                <a:solidFill>
                  <a:schemeClr val="bg2"/>
                </a:solidFill>
                <a:latin typeface="Myriad Pro" charset="0"/>
                <a:ea typeface="Myriad Pro" charset="0"/>
                <a:cs typeface="Myriad Pro" charset="0"/>
              </a:rPr>
              <a:t>Placement and International Baccalaureate </a:t>
            </a:r>
            <a:r>
              <a:rPr lang="en-US" sz="2800" dirty="0" smtClean="0">
                <a:solidFill>
                  <a:schemeClr val="bg2"/>
                </a:solidFill>
                <a:latin typeface="Myriad Pro" charset="0"/>
                <a:ea typeface="Myriad Pro" charset="0"/>
                <a:cs typeface="Myriad Pro" charset="0"/>
              </a:rPr>
              <a:t>programs, and </a:t>
            </a:r>
          </a:p>
          <a:p>
            <a:pPr marL="457200" indent="-457200">
              <a:buFontTx/>
              <a:buChar char="-"/>
            </a:pPr>
            <a:endParaRPr lang="en-US" sz="2800" dirty="0" smtClean="0">
              <a:solidFill>
                <a:schemeClr val="bg2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marL="457200" indent="-457200">
              <a:buFontTx/>
              <a:buChar char="-"/>
            </a:pPr>
            <a:r>
              <a:rPr lang="en-US" sz="2800" dirty="0" smtClean="0">
                <a:solidFill>
                  <a:schemeClr val="bg2"/>
                </a:solidFill>
                <a:latin typeface="Myriad Pro" charset="0"/>
                <a:ea typeface="Myriad Pro" charset="0"/>
                <a:cs typeface="Myriad Pro" charset="0"/>
              </a:rPr>
              <a:t>reimburse low-income students for exam fees</a:t>
            </a:r>
            <a:endParaRPr lang="en-US" sz="2800" dirty="0">
              <a:solidFill>
                <a:schemeClr val="bg2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99314" y="5611543"/>
            <a:ext cx="39769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dirty="0">
                <a:solidFill>
                  <a:schemeClr val="bg2"/>
                </a:solidFill>
                <a:latin typeface="Myriad Pro" charset="0"/>
                <a:ea typeface="Myriad Pro" charset="0"/>
                <a:cs typeface="Myriad Pro" charset="0"/>
              </a:rPr>
              <a:t>[Sec. 4104(b)(3)(A</a:t>
            </a:r>
            <a:r>
              <a:rPr lang="en-US" sz="1600" dirty="0" smtClean="0">
                <a:solidFill>
                  <a:schemeClr val="bg2"/>
                </a:solidFill>
                <a:latin typeface="Myriad Pro" charset="0"/>
                <a:ea typeface="Myriad Pro" charset="0"/>
                <a:cs typeface="Myriad Pro" charset="0"/>
              </a:rPr>
              <a:t>); Sec. 4107(a)(3)(D)]</a:t>
            </a:r>
            <a:endParaRPr lang="en-US" sz="1600" dirty="0">
              <a:solidFill>
                <a:schemeClr val="bg2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256576" y="1321405"/>
            <a:ext cx="29631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1AB7EA"/>
                </a:solidFill>
                <a:latin typeface="Myriad Pro"/>
                <a:cs typeface="Myriad Pro"/>
              </a:rPr>
              <a:t>ESSA </a:t>
            </a:r>
            <a:r>
              <a:rPr lang="en-US" sz="3600" b="1" dirty="0" smtClean="0">
                <a:solidFill>
                  <a:srgbClr val="1AB7EA"/>
                </a:solidFill>
                <a:latin typeface="Myriad Pro"/>
                <a:cs typeface="Myriad Pro"/>
              </a:rPr>
              <a:t>Status</a:t>
            </a:r>
            <a:endParaRPr lang="en-US" sz="3600" b="1" dirty="0">
              <a:solidFill>
                <a:srgbClr val="1AB7EA"/>
              </a:solidFill>
              <a:latin typeface="Myriad Pro"/>
              <a:cs typeface="Myriad Pro"/>
            </a:endParaRPr>
          </a:p>
        </p:txBody>
      </p:sp>
      <p:sp>
        <p:nvSpPr>
          <p:cNvPr id="8" name="Tijdelijke aanduiding voor tekst 3"/>
          <p:cNvSpPr txBox="1">
            <a:spLocks/>
          </p:cNvSpPr>
          <p:nvPr/>
        </p:nvSpPr>
        <p:spPr>
          <a:xfrm>
            <a:off x="416859" y="4960876"/>
            <a:ext cx="2255681" cy="781017"/>
          </a:xfrm>
          <a:prstGeom prst="rect">
            <a:avLst/>
          </a:prstGeom>
        </p:spPr>
        <p:txBody>
          <a:bodyPr/>
          <a:lstStyle>
            <a:lvl1pPr marL="288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1pPr>
            <a:lvl2pPr marL="576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2pPr>
            <a:lvl3pPr marL="864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3pPr>
            <a:lvl4pPr marL="1152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Font typeface="Lucida Grande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4pPr>
            <a:lvl5pPr marL="1440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Font typeface="Lucida Grande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/>
              <a:t>Accountability </a:t>
            </a:r>
            <a:r>
              <a:rPr lang="en-US" sz="2400" dirty="0" smtClean="0"/>
              <a:t>regulations </a:t>
            </a:r>
          </a:p>
          <a:p>
            <a:pPr marL="0" indent="0" algn="ctr">
              <a:buNone/>
            </a:pPr>
            <a:r>
              <a:rPr lang="en-US" sz="2400" dirty="0" smtClean="0"/>
              <a:t>(deadline for comments)</a:t>
            </a:r>
            <a:endParaRPr lang="en-US" sz="2400" dirty="0"/>
          </a:p>
        </p:txBody>
      </p:sp>
      <p:grpSp>
        <p:nvGrpSpPr>
          <p:cNvPr id="16" name="Group 15"/>
          <p:cNvGrpSpPr/>
          <p:nvPr/>
        </p:nvGrpSpPr>
        <p:grpSpPr>
          <a:xfrm>
            <a:off x="448763" y="2440796"/>
            <a:ext cx="2191872" cy="1958293"/>
            <a:chOff x="537881" y="2259106"/>
            <a:chExt cx="2191872" cy="1958293"/>
          </a:xfrm>
        </p:grpSpPr>
        <p:grpSp>
          <p:nvGrpSpPr>
            <p:cNvPr id="13" name="Group 12"/>
            <p:cNvGrpSpPr/>
            <p:nvPr/>
          </p:nvGrpSpPr>
          <p:grpSpPr>
            <a:xfrm>
              <a:off x="537881" y="2259106"/>
              <a:ext cx="2191872" cy="1882588"/>
              <a:chOff x="537881" y="2259106"/>
              <a:chExt cx="2191872" cy="1882588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537882" y="2447365"/>
                <a:ext cx="2191871" cy="1694329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537881" y="2447365"/>
                <a:ext cx="2191871" cy="255494"/>
              </a:xfrm>
              <a:prstGeom prst="rect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ounded Rectangle 10"/>
              <p:cNvSpPr/>
              <p:nvPr/>
            </p:nvSpPr>
            <p:spPr>
              <a:xfrm>
                <a:off x="809211" y="2259106"/>
                <a:ext cx="158977" cy="376517"/>
              </a:xfrm>
              <a:prstGeom prst="roundRect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ounded Rectangle 11"/>
              <p:cNvSpPr/>
              <p:nvPr/>
            </p:nvSpPr>
            <p:spPr>
              <a:xfrm>
                <a:off x="2225634" y="2259106"/>
                <a:ext cx="158977" cy="376517"/>
              </a:xfrm>
              <a:prstGeom prst="roundRect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1344704" y="3201736"/>
              <a:ext cx="57822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b="1" dirty="0" smtClean="0">
                  <a:latin typeface="Myriad Pro" charset="0"/>
                  <a:ea typeface="Myriad Pro" charset="0"/>
                  <a:cs typeface="Myriad Pro" charset="0"/>
                </a:rPr>
                <a:t>1</a:t>
              </a:r>
              <a:endParaRPr lang="en-US" sz="6000" b="1" dirty="0">
                <a:latin typeface="Myriad Pro" charset="0"/>
                <a:ea typeface="Myriad Pro" charset="0"/>
                <a:cs typeface="Myriad Pro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37882" y="2737228"/>
              <a:ext cx="21918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Myriad Pro Bold Condensed" charset="0"/>
                  <a:ea typeface="Myriad Pro Bold Condensed" charset="0"/>
                  <a:cs typeface="Myriad Pro Bold Condensed" charset="0"/>
                </a:rPr>
                <a:t>August</a:t>
              </a:r>
            </a:p>
          </p:txBody>
        </p:sp>
      </p:grpSp>
      <p:sp>
        <p:nvSpPr>
          <p:cNvPr id="17" name="Tijdelijke aanduiding voor tekst 3"/>
          <p:cNvSpPr txBox="1">
            <a:spLocks/>
          </p:cNvSpPr>
          <p:nvPr/>
        </p:nvSpPr>
        <p:spPr>
          <a:xfrm>
            <a:off x="3447456" y="4960875"/>
            <a:ext cx="2255681" cy="781017"/>
          </a:xfrm>
          <a:prstGeom prst="rect">
            <a:avLst/>
          </a:prstGeom>
        </p:spPr>
        <p:txBody>
          <a:bodyPr/>
          <a:lstStyle>
            <a:lvl1pPr marL="288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1pPr>
            <a:lvl2pPr marL="576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2pPr>
            <a:lvl3pPr marL="864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3pPr>
            <a:lvl4pPr marL="1152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Font typeface="Lucida Grande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4pPr>
            <a:lvl5pPr marL="1440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Font typeface="Lucida Grande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/>
              <a:t>Assessment </a:t>
            </a:r>
            <a:r>
              <a:rPr lang="en-US" sz="2400" dirty="0" smtClean="0"/>
              <a:t>regulations</a:t>
            </a:r>
          </a:p>
          <a:p>
            <a:pPr marL="0" indent="0" algn="ctr">
              <a:buNone/>
            </a:pPr>
            <a:r>
              <a:rPr lang="en-US" sz="2400" dirty="0" smtClean="0"/>
              <a:t>(deadline for comments)</a:t>
            </a:r>
            <a:endParaRPr lang="en-US" sz="2400" dirty="0"/>
          </a:p>
        </p:txBody>
      </p:sp>
      <p:grpSp>
        <p:nvGrpSpPr>
          <p:cNvPr id="18" name="Group 17"/>
          <p:cNvGrpSpPr/>
          <p:nvPr/>
        </p:nvGrpSpPr>
        <p:grpSpPr>
          <a:xfrm>
            <a:off x="3479359" y="2440795"/>
            <a:ext cx="2191873" cy="1958293"/>
            <a:chOff x="537880" y="2259106"/>
            <a:chExt cx="2191873" cy="1958293"/>
          </a:xfrm>
        </p:grpSpPr>
        <p:grpSp>
          <p:nvGrpSpPr>
            <p:cNvPr id="19" name="Group 18"/>
            <p:cNvGrpSpPr/>
            <p:nvPr/>
          </p:nvGrpSpPr>
          <p:grpSpPr>
            <a:xfrm>
              <a:off x="537881" y="2259106"/>
              <a:ext cx="2191872" cy="1882588"/>
              <a:chOff x="537881" y="2259106"/>
              <a:chExt cx="2191872" cy="1882588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537882" y="2447365"/>
                <a:ext cx="2191871" cy="1694329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537881" y="2447365"/>
                <a:ext cx="2191871" cy="255494"/>
              </a:xfrm>
              <a:prstGeom prst="rect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ounded Rectangle 23"/>
              <p:cNvSpPr/>
              <p:nvPr/>
            </p:nvSpPr>
            <p:spPr>
              <a:xfrm>
                <a:off x="809211" y="2259106"/>
                <a:ext cx="158977" cy="376517"/>
              </a:xfrm>
              <a:prstGeom prst="roundRect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ounded Rectangle 24"/>
              <p:cNvSpPr/>
              <p:nvPr/>
            </p:nvSpPr>
            <p:spPr>
              <a:xfrm>
                <a:off x="2225634" y="2259106"/>
                <a:ext cx="158977" cy="376517"/>
              </a:xfrm>
              <a:prstGeom prst="roundRect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1344704" y="3201736"/>
              <a:ext cx="57822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b="1" smtClean="0">
                  <a:latin typeface="Myriad Pro" charset="0"/>
                  <a:ea typeface="Myriad Pro" charset="0"/>
                  <a:cs typeface="Myriad Pro" charset="0"/>
                </a:rPr>
                <a:t>9</a:t>
              </a:r>
              <a:endParaRPr lang="en-US" sz="6000" b="1" dirty="0">
                <a:latin typeface="Myriad Pro" charset="0"/>
                <a:ea typeface="Myriad Pro" charset="0"/>
                <a:cs typeface="Myriad Pro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37880" y="2737228"/>
              <a:ext cx="21918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latin typeface="Myriad Pro Bold Condensed" charset="0"/>
                  <a:ea typeface="Myriad Pro Bold Condensed" charset="0"/>
                  <a:cs typeface="Myriad Pro Bold Condensed" charset="0"/>
                </a:rPr>
                <a:t>September</a:t>
              </a:r>
              <a:endParaRPr lang="en-US" sz="2800" b="1" dirty="0">
                <a:latin typeface="Myriad Pro Bold Condensed" charset="0"/>
                <a:ea typeface="Myriad Pro Bold Condensed" charset="0"/>
                <a:cs typeface="Myriad Pro Bold Condensed" charset="0"/>
              </a:endParaRPr>
            </a:p>
          </p:txBody>
        </p:sp>
      </p:grpSp>
      <p:sp>
        <p:nvSpPr>
          <p:cNvPr id="26" name="Tijdelijke aanduiding voor tekst 3"/>
          <p:cNvSpPr txBox="1">
            <a:spLocks/>
          </p:cNvSpPr>
          <p:nvPr/>
        </p:nvSpPr>
        <p:spPr>
          <a:xfrm>
            <a:off x="6478053" y="4960875"/>
            <a:ext cx="2255681" cy="781017"/>
          </a:xfrm>
          <a:prstGeom prst="rect">
            <a:avLst/>
          </a:prstGeom>
        </p:spPr>
        <p:txBody>
          <a:bodyPr/>
          <a:lstStyle>
            <a:lvl1pPr marL="288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1pPr>
            <a:lvl2pPr marL="576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2pPr>
            <a:lvl3pPr marL="864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3pPr>
            <a:lvl4pPr marL="1152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Font typeface="Lucida Grande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4pPr>
            <a:lvl5pPr marL="1440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Font typeface="Lucida Grande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/>
              <a:t>Appropriations pending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6509957" y="2440795"/>
            <a:ext cx="2191872" cy="1882588"/>
            <a:chOff x="537881" y="2259106"/>
            <a:chExt cx="2191872" cy="1882588"/>
          </a:xfrm>
        </p:grpSpPr>
        <p:grpSp>
          <p:nvGrpSpPr>
            <p:cNvPr id="28" name="Group 27"/>
            <p:cNvGrpSpPr/>
            <p:nvPr/>
          </p:nvGrpSpPr>
          <p:grpSpPr>
            <a:xfrm>
              <a:off x="537881" y="2259106"/>
              <a:ext cx="2191872" cy="1882588"/>
              <a:chOff x="537881" y="2259106"/>
              <a:chExt cx="2191872" cy="1882588"/>
            </a:xfrm>
          </p:grpSpPr>
          <p:sp>
            <p:nvSpPr>
              <p:cNvPr id="31" name="Rectangle 30"/>
              <p:cNvSpPr/>
              <p:nvPr/>
            </p:nvSpPr>
            <p:spPr>
              <a:xfrm>
                <a:off x="537882" y="2447365"/>
                <a:ext cx="2191871" cy="1694329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537881" y="2447365"/>
                <a:ext cx="2191871" cy="255494"/>
              </a:xfrm>
              <a:prstGeom prst="rect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ounded Rectangle 32"/>
              <p:cNvSpPr/>
              <p:nvPr/>
            </p:nvSpPr>
            <p:spPr>
              <a:xfrm>
                <a:off x="809211" y="2259106"/>
                <a:ext cx="158977" cy="376517"/>
              </a:xfrm>
              <a:prstGeom prst="roundRect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ounded Rectangle 33"/>
              <p:cNvSpPr/>
              <p:nvPr/>
            </p:nvSpPr>
            <p:spPr>
              <a:xfrm>
                <a:off x="2225634" y="2259106"/>
                <a:ext cx="158977" cy="376517"/>
              </a:xfrm>
              <a:prstGeom prst="roundRect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1344704" y="2882896"/>
              <a:ext cx="57822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b="1" dirty="0">
                  <a:latin typeface="Myriad Pro" charset="0"/>
                  <a:ea typeface="Myriad Pro" charset="0"/>
                  <a:cs typeface="Myriad Pro" charset="0"/>
                </a:rPr>
                <a:t>?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8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7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7506" y="-564776"/>
            <a:ext cx="10306373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164752" y="514580"/>
            <a:ext cx="48413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Myriad Pro"/>
                <a:cs typeface="Myriad Pro"/>
              </a:rPr>
              <a:t>Advocacy Opportunity</a:t>
            </a:r>
          </a:p>
        </p:txBody>
      </p:sp>
      <p:sp>
        <p:nvSpPr>
          <p:cNvPr id="4" name="Rectangle 3"/>
          <p:cNvSpPr/>
          <p:nvPr/>
        </p:nvSpPr>
        <p:spPr>
          <a:xfrm>
            <a:off x="-1721225" y="1627094"/>
            <a:ext cx="11510683" cy="3760461"/>
          </a:xfrm>
          <a:prstGeom prst="rect">
            <a:avLst/>
          </a:prstGeom>
          <a:solidFill>
            <a:schemeClr val="tx2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3231758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2"/>
                </a:solidFill>
                <a:latin typeface="Myriad Pro" charset="0"/>
                <a:ea typeface="Myriad Pro" charset="0"/>
                <a:cs typeface="Myriad Pro" charset="0"/>
              </a:rPr>
              <a:t>State:  Direct Student </a:t>
            </a:r>
            <a:r>
              <a:rPr lang="en-US" sz="4400" dirty="0" smtClean="0">
                <a:solidFill>
                  <a:schemeClr val="bg2"/>
                </a:solidFill>
                <a:latin typeface="Myriad Pro" charset="0"/>
                <a:ea typeface="Myriad Pro" charset="0"/>
                <a:cs typeface="Myriad Pro" charset="0"/>
              </a:rPr>
              <a:t>Services</a:t>
            </a:r>
            <a:endParaRPr lang="en-US" sz="4400" dirty="0">
              <a:solidFill>
                <a:schemeClr val="bg2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227118" y="2082985"/>
            <a:ext cx="919630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2"/>
                </a:solidFill>
                <a:latin typeface="Myriad Pro" charset="0"/>
                <a:ea typeface="Myriad Pro" charset="0"/>
                <a:cs typeface="Myriad Pro" charset="0"/>
              </a:rPr>
              <a:t>Federal: Student Support and </a:t>
            </a:r>
          </a:p>
          <a:p>
            <a:pPr algn="ctr"/>
            <a:r>
              <a:rPr lang="en-US" sz="4000" dirty="0" smtClean="0">
                <a:solidFill>
                  <a:schemeClr val="bg2"/>
                </a:solidFill>
                <a:latin typeface="Myriad Pro" charset="0"/>
                <a:ea typeface="Myriad Pro" charset="0"/>
                <a:cs typeface="Myriad Pro" charset="0"/>
              </a:rPr>
              <a:t>Academic Enrichment Grants </a:t>
            </a:r>
          </a:p>
          <a:p>
            <a:pPr algn="ctr"/>
            <a:r>
              <a:rPr lang="en-US" sz="4000" dirty="0" smtClean="0">
                <a:solidFill>
                  <a:schemeClr val="bg2"/>
                </a:solidFill>
                <a:latin typeface="Myriad Pro" charset="0"/>
                <a:ea typeface="Myriad Pro" charset="0"/>
                <a:cs typeface="Myriad Pro" charset="0"/>
              </a:rPr>
              <a:t>Senate </a:t>
            </a:r>
            <a:r>
              <a:rPr lang="en-US" sz="4000" b="1" dirty="0" smtClean="0">
                <a:solidFill>
                  <a:schemeClr val="bg2"/>
                </a:solidFill>
                <a:latin typeface="Myriad Pro" charset="0"/>
                <a:ea typeface="Myriad Pro" charset="0"/>
                <a:cs typeface="Myriad Pro" charset="0"/>
              </a:rPr>
              <a:t>$300 million</a:t>
            </a:r>
          </a:p>
          <a:p>
            <a:pPr algn="ctr"/>
            <a:r>
              <a:rPr lang="en-US" sz="4000" dirty="0" smtClean="0">
                <a:solidFill>
                  <a:schemeClr val="bg2"/>
                </a:solidFill>
                <a:latin typeface="Myriad Pro" charset="0"/>
                <a:ea typeface="Myriad Pro" charset="0"/>
                <a:cs typeface="Myriad Pro" charset="0"/>
              </a:rPr>
              <a:t>VS.</a:t>
            </a:r>
          </a:p>
          <a:p>
            <a:pPr algn="ctr"/>
            <a:r>
              <a:rPr lang="en-US" sz="4000" dirty="0" smtClean="0">
                <a:solidFill>
                  <a:schemeClr val="bg2"/>
                </a:solidFill>
                <a:latin typeface="Myriad Pro" charset="0"/>
                <a:ea typeface="Myriad Pro" charset="0"/>
                <a:cs typeface="Myriad Pro" charset="0"/>
              </a:rPr>
              <a:t>House: </a:t>
            </a:r>
            <a:r>
              <a:rPr lang="en-US" sz="4000" b="1" dirty="0" smtClean="0">
                <a:solidFill>
                  <a:schemeClr val="bg2"/>
                </a:solidFill>
                <a:latin typeface="Myriad Pro" charset="0"/>
                <a:ea typeface="Myriad Pro" charset="0"/>
                <a:cs typeface="Myriad Pro" charset="0"/>
              </a:rPr>
              <a:t>$1 billion</a:t>
            </a:r>
            <a:endParaRPr lang="en-US" sz="4000" b="1" dirty="0">
              <a:solidFill>
                <a:schemeClr val="bg2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75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/>
      <p:bldP spid="5" grpId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1329" y="1896035"/>
            <a:ext cx="2971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spc="600" dirty="0" smtClean="0">
                <a:solidFill>
                  <a:schemeClr val="bg2"/>
                </a:solidFill>
                <a:latin typeface="Century Gothic" charset="0"/>
                <a:ea typeface="Century Gothic" charset="0"/>
                <a:cs typeface="Century Gothic" charset="0"/>
              </a:rPr>
              <a:t>NCLB</a:t>
            </a:r>
            <a:endParaRPr lang="en-US" sz="6000" b="1" spc="600" dirty="0">
              <a:solidFill>
                <a:schemeClr val="bg2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98" t="2582" r="8206" b="21921"/>
          <a:stretch/>
        </p:blipFill>
        <p:spPr>
          <a:xfrm>
            <a:off x="0" y="-33925"/>
            <a:ext cx="9493894" cy="689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75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958891" y="1519865"/>
            <a:ext cx="5472000" cy="566738"/>
          </a:xfrm>
        </p:spPr>
        <p:txBody>
          <a:bodyPr>
            <a:noAutofit/>
          </a:bodyPr>
          <a:lstStyle/>
          <a:p>
            <a:pPr algn="ctr"/>
            <a:r>
              <a:rPr lang="en-US" sz="4800" noProof="0" dirty="0" smtClean="0"/>
              <a:t>Thank You!</a:t>
            </a:r>
            <a:endParaRPr lang="en-US" sz="4800" noProof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50"/>
          <a:stretch/>
        </p:blipFill>
        <p:spPr>
          <a:xfrm>
            <a:off x="298523" y="4738398"/>
            <a:ext cx="2822034" cy="1064438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3974734" y="3697960"/>
            <a:ext cx="1487355" cy="369332"/>
            <a:chOff x="2105386" y="5391598"/>
            <a:chExt cx="1487355" cy="369332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2105386" y="5473229"/>
              <a:ext cx="251119" cy="206071"/>
            </a:xfrm>
            <a:custGeom>
              <a:avLst/>
              <a:gdLst/>
              <a:ahLst/>
              <a:cxnLst>
                <a:cxn ang="0">
                  <a:pos x="295" y="30"/>
                </a:cxn>
                <a:cxn ang="0">
                  <a:pos x="267" y="37"/>
                </a:cxn>
                <a:cxn ang="0">
                  <a:pos x="280" y="24"/>
                </a:cxn>
                <a:cxn ang="0">
                  <a:pos x="289" y="7"/>
                </a:cxn>
                <a:cxn ang="0">
                  <a:pos x="287" y="6"/>
                </a:cxn>
                <a:cxn ang="0">
                  <a:pos x="250" y="20"/>
                </a:cxn>
                <a:cxn ang="0">
                  <a:pos x="230" y="6"/>
                </a:cxn>
                <a:cxn ang="0">
                  <a:pos x="206" y="0"/>
                </a:cxn>
                <a:cxn ang="0">
                  <a:pos x="171" y="11"/>
                </a:cxn>
                <a:cxn ang="0">
                  <a:pos x="149" y="39"/>
                </a:cxn>
                <a:cxn ang="0">
                  <a:pos x="143" y="63"/>
                </a:cxn>
                <a:cxn ang="0">
                  <a:pos x="126" y="72"/>
                </a:cxn>
                <a:cxn ang="0">
                  <a:pos x="78" y="55"/>
                </a:cxn>
                <a:cxn ang="0">
                  <a:pos x="36" y="26"/>
                </a:cxn>
                <a:cxn ang="0">
                  <a:pos x="23" y="11"/>
                </a:cxn>
                <a:cxn ang="0">
                  <a:pos x="21" y="13"/>
                </a:cxn>
                <a:cxn ang="0">
                  <a:pos x="13" y="43"/>
                </a:cxn>
                <a:cxn ang="0">
                  <a:pos x="26" y="81"/>
                </a:cxn>
                <a:cxn ang="0">
                  <a:pos x="24" y="89"/>
                </a:cxn>
                <a:cxn ang="0">
                  <a:pos x="13" y="85"/>
                </a:cxn>
                <a:cxn ang="0">
                  <a:pos x="12" y="87"/>
                </a:cxn>
                <a:cxn ang="0">
                  <a:pos x="15" y="107"/>
                </a:cxn>
                <a:cxn ang="0">
                  <a:pos x="30" y="131"/>
                </a:cxn>
                <a:cxn ang="0">
                  <a:pos x="56" y="146"/>
                </a:cxn>
                <a:cxn ang="0">
                  <a:pos x="36" y="146"/>
                </a:cxn>
                <a:cxn ang="0">
                  <a:pos x="34" y="146"/>
                </a:cxn>
                <a:cxn ang="0">
                  <a:pos x="37" y="155"/>
                </a:cxn>
                <a:cxn ang="0">
                  <a:pos x="54" y="178"/>
                </a:cxn>
                <a:cxn ang="0">
                  <a:pos x="78" y="189"/>
                </a:cxn>
                <a:cxn ang="0">
                  <a:pos x="71" y="200"/>
                </a:cxn>
                <a:cxn ang="0">
                  <a:pos x="15" y="213"/>
                </a:cxn>
                <a:cxn ang="0">
                  <a:pos x="2" y="213"/>
                </a:cxn>
                <a:cxn ang="0">
                  <a:pos x="0" y="215"/>
                </a:cxn>
                <a:cxn ang="0">
                  <a:pos x="45" y="235"/>
                </a:cxn>
                <a:cxn ang="0">
                  <a:pos x="95" y="242"/>
                </a:cxn>
                <a:cxn ang="0">
                  <a:pos x="150" y="233"/>
                </a:cxn>
                <a:cxn ang="0">
                  <a:pos x="197" y="211"/>
                </a:cxn>
                <a:cxn ang="0">
                  <a:pos x="232" y="176"/>
                </a:cxn>
                <a:cxn ang="0">
                  <a:pos x="256" y="133"/>
                </a:cxn>
                <a:cxn ang="0">
                  <a:pos x="267" y="85"/>
                </a:cxn>
                <a:cxn ang="0">
                  <a:pos x="267" y="63"/>
                </a:cxn>
                <a:cxn ang="0">
                  <a:pos x="297" y="31"/>
                </a:cxn>
                <a:cxn ang="0">
                  <a:pos x="297" y="30"/>
                </a:cxn>
              </a:cxnLst>
              <a:rect l="0" t="0" r="r" b="b"/>
              <a:pathLst>
                <a:path w="297" h="242">
                  <a:moveTo>
                    <a:pt x="297" y="30"/>
                  </a:moveTo>
                  <a:lnTo>
                    <a:pt x="297" y="30"/>
                  </a:lnTo>
                  <a:lnTo>
                    <a:pt x="295" y="30"/>
                  </a:lnTo>
                  <a:lnTo>
                    <a:pt x="295" y="30"/>
                  </a:lnTo>
                  <a:lnTo>
                    <a:pt x="282" y="33"/>
                  </a:lnTo>
                  <a:lnTo>
                    <a:pt x="267" y="37"/>
                  </a:lnTo>
                  <a:lnTo>
                    <a:pt x="267" y="37"/>
                  </a:lnTo>
                  <a:lnTo>
                    <a:pt x="274" y="31"/>
                  </a:lnTo>
                  <a:lnTo>
                    <a:pt x="280" y="24"/>
                  </a:lnTo>
                  <a:lnTo>
                    <a:pt x="286" y="17"/>
                  </a:lnTo>
                  <a:lnTo>
                    <a:pt x="289" y="7"/>
                  </a:lnTo>
                  <a:lnTo>
                    <a:pt x="289" y="7"/>
                  </a:lnTo>
                  <a:lnTo>
                    <a:pt x="289" y="6"/>
                  </a:lnTo>
                  <a:lnTo>
                    <a:pt x="289" y="6"/>
                  </a:lnTo>
                  <a:lnTo>
                    <a:pt x="287" y="6"/>
                  </a:lnTo>
                  <a:lnTo>
                    <a:pt x="287" y="6"/>
                  </a:lnTo>
                  <a:lnTo>
                    <a:pt x="269" y="15"/>
                  </a:lnTo>
                  <a:lnTo>
                    <a:pt x="250" y="20"/>
                  </a:lnTo>
                  <a:lnTo>
                    <a:pt x="250" y="20"/>
                  </a:lnTo>
                  <a:lnTo>
                    <a:pt x="241" y="11"/>
                  </a:lnTo>
                  <a:lnTo>
                    <a:pt x="230" y="6"/>
                  </a:lnTo>
                  <a:lnTo>
                    <a:pt x="217" y="2"/>
                  </a:lnTo>
                  <a:lnTo>
                    <a:pt x="206" y="0"/>
                  </a:lnTo>
                  <a:lnTo>
                    <a:pt x="206" y="0"/>
                  </a:lnTo>
                  <a:lnTo>
                    <a:pt x="193" y="2"/>
                  </a:lnTo>
                  <a:lnTo>
                    <a:pt x="182" y="6"/>
                  </a:lnTo>
                  <a:lnTo>
                    <a:pt x="171" y="11"/>
                  </a:lnTo>
                  <a:lnTo>
                    <a:pt x="161" y="18"/>
                  </a:lnTo>
                  <a:lnTo>
                    <a:pt x="154" y="28"/>
                  </a:lnTo>
                  <a:lnTo>
                    <a:pt x="149" y="39"/>
                  </a:lnTo>
                  <a:lnTo>
                    <a:pt x="145" y="50"/>
                  </a:lnTo>
                  <a:lnTo>
                    <a:pt x="143" y="63"/>
                  </a:lnTo>
                  <a:lnTo>
                    <a:pt x="143" y="63"/>
                  </a:lnTo>
                  <a:lnTo>
                    <a:pt x="145" y="74"/>
                  </a:lnTo>
                  <a:lnTo>
                    <a:pt x="145" y="74"/>
                  </a:lnTo>
                  <a:lnTo>
                    <a:pt x="126" y="72"/>
                  </a:lnTo>
                  <a:lnTo>
                    <a:pt x="110" y="68"/>
                  </a:lnTo>
                  <a:lnTo>
                    <a:pt x="93" y="63"/>
                  </a:lnTo>
                  <a:lnTo>
                    <a:pt x="78" y="55"/>
                  </a:lnTo>
                  <a:lnTo>
                    <a:pt x="62" y="48"/>
                  </a:lnTo>
                  <a:lnTo>
                    <a:pt x="49" y="37"/>
                  </a:lnTo>
                  <a:lnTo>
                    <a:pt x="36" y="26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15" y="28"/>
                  </a:lnTo>
                  <a:lnTo>
                    <a:pt x="13" y="43"/>
                  </a:lnTo>
                  <a:lnTo>
                    <a:pt x="13" y="43"/>
                  </a:lnTo>
                  <a:lnTo>
                    <a:pt x="13" y="57"/>
                  </a:lnTo>
                  <a:lnTo>
                    <a:pt x="19" y="70"/>
                  </a:lnTo>
                  <a:lnTo>
                    <a:pt x="26" y="81"/>
                  </a:lnTo>
                  <a:lnTo>
                    <a:pt x="36" y="93"/>
                  </a:lnTo>
                  <a:lnTo>
                    <a:pt x="36" y="93"/>
                  </a:lnTo>
                  <a:lnTo>
                    <a:pt x="24" y="89"/>
                  </a:lnTo>
                  <a:lnTo>
                    <a:pt x="13" y="85"/>
                  </a:lnTo>
                  <a:lnTo>
                    <a:pt x="13" y="85"/>
                  </a:lnTo>
                  <a:lnTo>
                    <a:pt x="13" y="85"/>
                  </a:lnTo>
                  <a:lnTo>
                    <a:pt x="13" y="85"/>
                  </a:lnTo>
                  <a:lnTo>
                    <a:pt x="12" y="87"/>
                  </a:lnTo>
                  <a:lnTo>
                    <a:pt x="12" y="87"/>
                  </a:lnTo>
                  <a:lnTo>
                    <a:pt x="12" y="87"/>
                  </a:lnTo>
                  <a:lnTo>
                    <a:pt x="13" y="96"/>
                  </a:lnTo>
                  <a:lnTo>
                    <a:pt x="15" y="107"/>
                  </a:lnTo>
                  <a:lnTo>
                    <a:pt x="19" y="115"/>
                  </a:lnTo>
                  <a:lnTo>
                    <a:pt x="24" y="124"/>
                  </a:lnTo>
                  <a:lnTo>
                    <a:pt x="30" y="131"/>
                  </a:lnTo>
                  <a:lnTo>
                    <a:pt x="37" y="137"/>
                  </a:lnTo>
                  <a:lnTo>
                    <a:pt x="47" y="143"/>
                  </a:lnTo>
                  <a:lnTo>
                    <a:pt x="56" y="146"/>
                  </a:lnTo>
                  <a:lnTo>
                    <a:pt x="56" y="146"/>
                  </a:lnTo>
                  <a:lnTo>
                    <a:pt x="45" y="146"/>
                  </a:lnTo>
                  <a:lnTo>
                    <a:pt x="36" y="146"/>
                  </a:lnTo>
                  <a:lnTo>
                    <a:pt x="36" y="146"/>
                  </a:lnTo>
                  <a:lnTo>
                    <a:pt x="34" y="146"/>
                  </a:lnTo>
                  <a:lnTo>
                    <a:pt x="34" y="146"/>
                  </a:lnTo>
                  <a:lnTo>
                    <a:pt x="34" y="148"/>
                  </a:lnTo>
                  <a:lnTo>
                    <a:pt x="34" y="148"/>
                  </a:lnTo>
                  <a:lnTo>
                    <a:pt x="37" y="155"/>
                  </a:lnTo>
                  <a:lnTo>
                    <a:pt x="41" y="165"/>
                  </a:lnTo>
                  <a:lnTo>
                    <a:pt x="47" y="170"/>
                  </a:lnTo>
                  <a:lnTo>
                    <a:pt x="54" y="178"/>
                  </a:lnTo>
                  <a:lnTo>
                    <a:pt x="62" y="181"/>
                  </a:lnTo>
                  <a:lnTo>
                    <a:pt x="69" y="187"/>
                  </a:lnTo>
                  <a:lnTo>
                    <a:pt x="78" y="189"/>
                  </a:lnTo>
                  <a:lnTo>
                    <a:pt x="87" y="191"/>
                  </a:lnTo>
                  <a:lnTo>
                    <a:pt x="87" y="191"/>
                  </a:lnTo>
                  <a:lnTo>
                    <a:pt x="71" y="200"/>
                  </a:lnTo>
                  <a:lnTo>
                    <a:pt x="54" y="207"/>
                  </a:lnTo>
                  <a:lnTo>
                    <a:pt x="36" y="211"/>
                  </a:lnTo>
                  <a:lnTo>
                    <a:pt x="15" y="213"/>
                  </a:lnTo>
                  <a:lnTo>
                    <a:pt x="15" y="213"/>
                  </a:lnTo>
                  <a:lnTo>
                    <a:pt x="2" y="213"/>
                  </a:lnTo>
                  <a:lnTo>
                    <a:pt x="2" y="213"/>
                  </a:lnTo>
                  <a:lnTo>
                    <a:pt x="0" y="213"/>
                  </a:lnTo>
                  <a:lnTo>
                    <a:pt x="0" y="213"/>
                  </a:lnTo>
                  <a:lnTo>
                    <a:pt x="0" y="215"/>
                  </a:lnTo>
                  <a:lnTo>
                    <a:pt x="0" y="215"/>
                  </a:lnTo>
                  <a:lnTo>
                    <a:pt x="23" y="228"/>
                  </a:lnTo>
                  <a:lnTo>
                    <a:pt x="45" y="235"/>
                  </a:lnTo>
                  <a:lnTo>
                    <a:pt x="69" y="241"/>
                  </a:lnTo>
                  <a:lnTo>
                    <a:pt x="95" y="242"/>
                  </a:lnTo>
                  <a:lnTo>
                    <a:pt x="95" y="242"/>
                  </a:lnTo>
                  <a:lnTo>
                    <a:pt x="113" y="241"/>
                  </a:lnTo>
                  <a:lnTo>
                    <a:pt x="132" y="239"/>
                  </a:lnTo>
                  <a:lnTo>
                    <a:pt x="150" y="233"/>
                  </a:lnTo>
                  <a:lnTo>
                    <a:pt x="167" y="228"/>
                  </a:lnTo>
                  <a:lnTo>
                    <a:pt x="182" y="220"/>
                  </a:lnTo>
                  <a:lnTo>
                    <a:pt x="197" y="211"/>
                  </a:lnTo>
                  <a:lnTo>
                    <a:pt x="210" y="200"/>
                  </a:lnTo>
                  <a:lnTo>
                    <a:pt x="221" y="189"/>
                  </a:lnTo>
                  <a:lnTo>
                    <a:pt x="232" y="176"/>
                  </a:lnTo>
                  <a:lnTo>
                    <a:pt x="241" y="161"/>
                  </a:lnTo>
                  <a:lnTo>
                    <a:pt x="248" y="148"/>
                  </a:lnTo>
                  <a:lnTo>
                    <a:pt x="256" y="133"/>
                  </a:lnTo>
                  <a:lnTo>
                    <a:pt x="261" y="117"/>
                  </a:lnTo>
                  <a:lnTo>
                    <a:pt x="265" y="102"/>
                  </a:lnTo>
                  <a:lnTo>
                    <a:pt x="267" y="85"/>
                  </a:lnTo>
                  <a:lnTo>
                    <a:pt x="267" y="70"/>
                  </a:lnTo>
                  <a:lnTo>
                    <a:pt x="267" y="70"/>
                  </a:lnTo>
                  <a:lnTo>
                    <a:pt x="267" y="63"/>
                  </a:lnTo>
                  <a:lnTo>
                    <a:pt x="267" y="63"/>
                  </a:lnTo>
                  <a:lnTo>
                    <a:pt x="284" y="48"/>
                  </a:lnTo>
                  <a:lnTo>
                    <a:pt x="297" y="31"/>
                  </a:lnTo>
                  <a:lnTo>
                    <a:pt x="297" y="31"/>
                  </a:lnTo>
                  <a:lnTo>
                    <a:pt x="297" y="30"/>
                  </a:lnTo>
                  <a:lnTo>
                    <a:pt x="297" y="3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356505" y="5391598"/>
              <a:ext cx="123623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Myriad Pro" charset="0"/>
                  <a:ea typeface="Myriad Pro" charset="0"/>
                  <a:cs typeface="Myriad Pro" charset="0"/>
                </a:rPr>
                <a:t>@</a:t>
              </a:r>
              <a:r>
                <a:rPr lang="en-US" dirty="0" err="1" smtClean="0">
                  <a:latin typeface="Myriad Pro" charset="0"/>
                  <a:ea typeface="Myriad Pro" charset="0"/>
                  <a:cs typeface="Myriad Pro" charset="0"/>
                </a:rPr>
                <a:t>pdclovell</a:t>
              </a:r>
              <a:endParaRPr lang="en-US" dirty="0">
                <a:latin typeface="Myriad Pro" charset="0"/>
                <a:ea typeface="Myriad Pro" charset="0"/>
                <a:cs typeface="Myriad Pro" charset="0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2385977" y="2608477"/>
            <a:ext cx="46178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Myriad Pro" charset="0"/>
                <a:ea typeface="Myriad Pro" charset="0"/>
                <a:cs typeface="Myriad Pro" charset="0"/>
              </a:rPr>
              <a:t>Phillip </a:t>
            </a:r>
            <a:r>
              <a:rPr lang="en-US" sz="3200" dirty="0" smtClean="0">
                <a:latin typeface="Myriad Pro" charset="0"/>
                <a:ea typeface="Myriad Pro" charset="0"/>
                <a:cs typeface="Myriad Pro" charset="0"/>
              </a:rPr>
              <a:t>Lovell</a:t>
            </a:r>
          </a:p>
          <a:p>
            <a:pPr algn="ctr"/>
            <a:r>
              <a:rPr lang="en-US" sz="3200" dirty="0" smtClean="0">
                <a:latin typeface="Myriad Pro" charset="0"/>
                <a:ea typeface="Myriad Pro" charset="0"/>
                <a:cs typeface="Myriad Pro" charset="0"/>
              </a:rPr>
              <a:t>plovell@all4ed.org</a:t>
            </a:r>
            <a:endParaRPr lang="en-US" sz="3200" dirty="0">
              <a:latin typeface="Myriad Pro" charset="0"/>
              <a:ea typeface="Myriad Pro" charset="0"/>
              <a:cs typeface="Myriad Pro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6628959" y="5476603"/>
            <a:ext cx="1189196" cy="369332"/>
            <a:chOff x="2105386" y="5391598"/>
            <a:chExt cx="1189196" cy="369332"/>
          </a:xfrm>
        </p:grpSpPr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2105386" y="5473229"/>
              <a:ext cx="251119" cy="206071"/>
            </a:xfrm>
            <a:custGeom>
              <a:avLst/>
              <a:gdLst/>
              <a:ahLst/>
              <a:cxnLst>
                <a:cxn ang="0">
                  <a:pos x="295" y="30"/>
                </a:cxn>
                <a:cxn ang="0">
                  <a:pos x="267" y="37"/>
                </a:cxn>
                <a:cxn ang="0">
                  <a:pos x="280" y="24"/>
                </a:cxn>
                <a:cxn ang="0">
                  <a:pos x="289" y="7"/>
                </a:cxn>
                <a:cxn ang="0">
                  <a:pos x="287" y="6"/>
                </a:cxn>
                <a:cxn ang="0">
                  <a:pos x="250" y="20"/>
                </a:cxn>
                <a:cxn ang="0">
                  <a:pos x="230" y="6"/>
                </a:cxn>
                <a:cxn ang="0">
                  <a:pos x="206" y="0"/>
                </a:cxn>
                <a:cxn ang="0">
                  <a:pos x="171" y="11"/>
                </a:cxn>
                <a:cxn ang="0">
                  <a:pos x="149" y="39"/>
                </a:cxn>
                <a:cxn ang="0">
                  <a:pos x="143" y="63"/>
                </a:cxn>
                <a:cxn ang="0">
                  <a:pos x="126" y="72"/>
                </a:cxn>
                <a:cxn ang="0">
                  <a:pos x="78" y="55"/>
                </a:cxn>
                <a:cxn ang="0">
                  <a:pos x="36" y="26"/>
                </a:cxn>
                <a:cxn ang="0">
                  <a:pos x="23" y="11"/>
                </a:cxn>
                <a:cxn ang="0">
                  <a:pos x="21" y="13"/>
                </a:cxn>
                <a:cxn ang="0">
                  <a:pos x="13" y="43"/>
                </a:cxn>
                <a:cxn ang="0">
                  <a:pos x="26" y="81"/>
                </a:cxn>
                <a:cxn ang="0">
                  <a:pos x="24" y="89"/>
                </a:cxn>
                <a:cxn ang="0">
                  <a:pos x="13" y="85"/>
                </a:cxn>
                <a:cxn ang="0">
                  <a:pos x="12" y="87"/>
                </a:cxn>
                <a:cxn ang="0">
                  <a:pos x="15" y="107"/>
                </a:cxn>
                <a:cxn ang="0">
                  <a:pos x="30" y="131"/>
                </a:cxn>
                <a:cxn ang="0">
                  <a:pos x="56" y="146"/>
                </a:cxn>
                <a:cxn ang="0">
                  <a:pos x="36" y="146"/>
                </a:cxn>
                <a:cxn ang="0">
                  <a:pos x="34" y="146"/>
                </a:cxn>
                <a:cxn ang="0">
                  <a:pos x="37" y="155"/>
                </a:cxn>
                <a:cxn ang="0">
                  <a:pos x="54" y="178"/>
                </a:cxn>
                <a:cxn ang="0">
                  <a:pos x="78" y="189"/>
                </a:cxn>
                <a:cxn ang="0">
                  <a:pos x="71" y="200"/>
                </a:cxn>
                <a:cxn ang="0">
                  <a:pos x="15" y="213"/>
                </a:cxn>
                <a:cxn ang="0">
                  <a:pos x="2" y="213"/>
                </a:cxn>
                <a:cxn ang="0">
                  <a:pos x="0" y="215"/>
                </a:cxn>
                <a:cxn ang="0">
                  <a:pos x="45" y="235"/>
                </a:cxn>
                <a:cxn ang="0">
                  <a:pos x="95" y="242"/>
                </a:cxn>
                <a:cxn ang="0">
                  <a:pos x="150" y="233"/>
                </a:cxn>
                <a:cxn ang="0">
                  <a:pos x="197" y="211"/>
                </a:cxn>
                <a:cxn ang="0">
                  <a:pos x="232" y="176"/>
                </a:cxn>
                <a:cxn ang="0">
                  <a:pos x="256" y="133"/>
                </a:cxn>
                <a:cxn ang="0">
                  <a:pos x="267" y="85"/>
                </a:cxn>
                <a:cxn ang="0">
                  <a:pos x="267" y="63"/>
                </a:cxn>
                <a:cxn ang="0">
                  <a:pos x="297" y="31"/>
                </a:cxn>
                <a:cxn ang="0">
                  <a:pos x="297" y="30"/>
                </a:cxn>
              </a:cxnLst>
              <a:rect l="0" t="0" r="r" b="b"/>
              <a:pathLst>
                <a:path w="297" h="242">
                  <a:moveTo>
                    <a:pt x="297" y="30"/>
                  </a:moveTo>
                  <a:lnTo>
                    <a:pt x="297" y="30"/>
                  </a:lnTo>
                  <a:lnTo>
                    <a:pt x="295" y="30"/>
                  </a:lnTo>
                  <a:lnTo>
                    <a:pt x="295" y="30"/>
                  </a:lnTo>
                  <a:lnTo>
                    <a:pt x="282" y="33"/>
                  </a:lnTo>
                  <a:lnTo>
                    <a:pt x="267" y="37"/>
                  </a:lnTo>
                  <a:lnTo>
                    <a:pt x="267" y="37"/>
                  </a:lnTo>
                  <a:lnTo>
                    <a:pt x="274" y="31"/>
                  </a:lnTo>
                  <a:lnTo>
                    <a:pt x="280" y="24"/>
                  </a:lnTo>
                  <a:lnTo>
                    <a:pt x="286" y="17"/>
                  </a:lnTo>
                  <a:lnTo>
                    <a:pt x="289" y="7"/>
                  </a:lnTo>
                  <a:lnTo>
                    <a:pt x="289" y="7"/>
                  </a:lnTo>
                  <a:lnTo>
                    <a:pt x="289" y="6"/>
                  </a:lnTo>
                  <a:lnTo>
                    <a:pt x="289" y="6"/>
                  </a:lnTo>
                  <a:lnTo>
                    <a:pt x="287" y="6"/>
                  </a:lnTo>
                  <a:lnTo>
                    <a:pt x="287" y="6"/>
                  </a:lnTo>
                  <a:lnTo>
                    <a:pt x="269" y="15"/>
                  </a:lnTo>
                  <a:lnTo>
                    <a:pt x="250" y="20"/>
                  </a:lnTo>
                  <a:lnTo>
                    <a:pt x="250" y="20"/>
                  </a:lnTo>
                  <a:lnTo>
                    <a:pt x="241" y="11"/>
                  </a:lnTo>
                  <a:lnTo>
                    <a:pt x="230" y="6"/>
                  </a:lnTo>
                  <a:lnTo>
                    <a:pt x="217" y="2"/>
                  </a:lnTo>
                  <a:lnTo>
                    <a:pt x="206" y="0"/>
                  </a:lnTo>
                  <a:lnTo>
                    <a:pt x="206" y="0"/>
                  </a:lnTo>
                  <a:lnTo>
                    <a:pt x="193" y="2"/>
                  </a:lnTo>
                  <a:lnTo>
                    <a:pt x="182" y="6"/>
                  </a:lnTo>
                  <a:lnTo>
                    <a:pt x="171" y="11"/>
                  </a:lnTo>
                  <a:lnTo>
                    <a:pt x="161" y="18"/>
                  </a:lnTo>
                  <a:lnTo>
                    <a:pt x="154" y="28"/>
                  </a:lnTo>
                  <a:lnTo>
                    <a:pt x="149" y="39"/>
                  </a:lnTo>
                  <a:lnTo>
                    <a:pt x="145" y="50"/>
                  </a:lnTo>
                  <a:lnTo>
                    <a:pt x="143" y="63"/>
                  </a:lnTo>
                  <a:lnTo>
                    <a:pt x="143" y="63"/>
                  </a:lnTo>
                  <a:lnTo>
                    <a:pt x="145" y="74"/>
                  </a:lnTo>
                  <a:lnTo>
                    <a:pt x="145" y="74"/>
                  </a:lnTo>
                  <a:lnTo>
                    <a:pt x="126" y="72"/>
                  </a:lnTo>
                  <a:lnTo>
                    <a:pt x="110" y="68"/>
                  </a:lnTo>
                  <a:lnTo>
                    <a:pt x="93" y="63"/>
                  </a:lnTo>
                  <a:lnTo>
                    <a:pt x="78" y="55"/>
                  </a:lnTo>
                  <a:lnTo>
                    <a:pt x="62" y="48"/>
                  </a:lnTo>
                  <a:lnTo>
                    <a:pt x="49" y="37"/>
                  </a:lnTo>
                  <a:lnTo>
                    <a:pt x="36" y="26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15" y="28"/>
                  </a:lnTo>
                  <a:lnTo>
                    <a:pt x="13" y="43"/>
                  </a:lnTo>
                  <a:lnTo>
                    <a:pt x="13" y="43"/>
                  </a:lnTo>
                  <a:lnTo>
                    <a:pt x="13" y="57"/>
                  </a:lnTo>
                  <a:lnTo>
                    <a:pt x="19" y="70"/>
                  </a:lnTo>
                  <a:lnTo>
                    <a:pt x="26" y="81"/>
                  </a:lnTo>
                  <a:lnTo>
                    <a:pt x="36" y="93"/>
                  </a:lnTo>
                  <a:lnTo>
                    <a:pt x="36" y="93"/>
                  </a:lnTo>
                  <a:lnTo>
                    <a:pt x="24" y="89"/>
                  </a:lnTo>
                  <a:lnTo>
                    <a:pt x="13" y="85"/>
                  </a:lnTo>
                  <a:lnTo>
                    <a:pt x="13" y="85"/>
                  </a:lnTo>
                  <a:lnTo>
                    <a:pt x="13" y="85"/>
                  </a:lnTo>
                  <a:lnTo>
                    <a:pt x="13" y="85"/>
                  </a:lnTo>
                  <a:lnTo>
                    <a:pt x="12" y="87"/>
                  </a:lnTo>
                  <a:lnTo>
                    <a:pt x="12" y="87"/>
                  </a:lnTo>
                  <a:lnTo>
                    <a:pt x="12" y="87"/>
                  </a:lnTo>
                  <a:lnTo>
                    <a:pt x="13" y="96"/>
                  </a:lnTo>
                  <a:lnTo>
                    <a:pt x="15" y="107"/>
                  </a:lnTo>
                  <a:lnTo>
                    <a:pt x="19" y="115"/>
                  </a:lnTo>
                  <a:lnTo>
                    <a:pt x="24" y="124"/>
                  </a:lnTo>
                  <a:lnTo>
                    <a:pt x="30" y="131"/>
                  </a:lnTo>
                  <a:lnTo>
                    <a:pt x="37" y="137"/>
                  </a:lnTo>
                  <a:lnTo>
                    <a:pt x="47" y="143"/>
                  </a:lnTo>
                  <a:lnTo>
                    <a:pt x="56" y="146"/>
                  </a:lnTo>
                  <a:lnTo>
                    <a:pt x="56" y="146"/>
                  </a:lnTo>
                  <a:lnTo>
                    <a:pt x="45" y="146"/>
                  </a:lnTo>
                  <a:lnTo>
                    <a:pt x="36" y="146"/>
                  </a:lnTo>
                  <a:lnTo>
                    <a:pt x="36" y="146"/>
                  </a:lnTo>
                  <a:lnTo>
                    <a:pt x="34" y="146"/>
                  </a:lnTo>
                  <a:lnTo>
                    <a:pt x="34" y="146"/>
                  </a:lnTo>
                  <a:lnTo>
                    <a:pt x="34" y="148"/>
                  </a:lnTo>
                  <a:lnTo>
                    <a:pt x="34" y="148"/>
                  </a:lnTo>
                  <a:lnTo>
                    <a:pt x="37" y="155"/>
                  </a:lnTo>
                  <a:lnTo>
                    <a:pt x="41" y="165"/>
                  </a:lnTo>
                  <a:lnTo>
                    <a:pt x="47" y="170"/>
                  </a:lnTo>
                  <a:lnTo>
                    <a:pt x="54" y="178"/>
                  </a:lnTo>
                  <a:lnTo>
                    <a:pt x="62" y="181"/>
                  </a:lnTo>
                  <a:lnTo>
                    <a:pt x="69" y="187"/>
                  </a:lnTo>
                  <a:lnTo>
                    <a:pt x="78" y="189"/>
                  </a:lnTo>
                  <a:lnTo>
                    <a:pt x="87" y="191"/>
                  </a:lnTo>
                  <a:lnTo>
                    <a:pt x="87" y="191"/>
                  </a:lnTo>
                  <a:lnTo>
                    <a:pt x="71" y="200"/>
                  </a:lnTo>
                  <a:lnTo>
                    <a:pt x="54" y="207"/>
                  </a:lnTo>
                  <a:lnTo>
                    <a:pt x="36" y="211"/>
                  </a:lnTo>
                  <a:lnTo>
                    <a:pt x="15" y="213"/>
                  </a:lnTo>
                  <a:lnTo>
                    <a:pt x="15" y="213"/>
                  </a:lnTo>
                  <a:lnTo>
                    <a:pt x="2" y="213"/>
                  </a:lnTo>
                  <a:lnTo>
                    <a:pt x="2" y="213"/>
                  </a:lnTo>
                  <a:lnTo>
                    <a:pt x="0" y="213"/>
                  </a:lnTo>
                  <a:lnTo>
                    <a:pt x="0" y="213"/>
                  </a:lnTo>
                  <a:lnTo>
                    <a:pt x="0" y="215"/>
                  </a:lnTo>
                  <a:lnTo>
                    <a:pt x="0" y="215"/>
                  </a:lnTo>
                  <a:lnTo>
                    <a:pt x="23" y="228"/>
                  </a:lnTo>
                  <a:lnTo>
                    <a:pt x="45" y="235"/>
                  </a:lnTo>
                  <a:lnTo>
                    <a:pt x="69" y="241"/>
                  </a:lnTo>
                  <a:lnTo>
                    <a:pt x="95" y="242"/>
                  </a:lnTo>
                  <a:lnTo>
                    <a:pt x="95" y="242"/>
                  </a:lnTo>
                  <a:lnTo>
                    <a:pt x="113" y="241"/>
                  </a:lnTo>
                  <a:lnTo>
                    <a:pt x="132" y="239"/>
                  </a:lnTo>
                  <a:lnTo>
                    <a:pt x="150" y="233"/>
                  </a:lnTo>
                  <a:lnTo>
                    <a:pt x="167" y="228"/>
                  </a:lnTo>
                  <a:lnTo>
                    <a:pt x="182" y="220"/>
                  </a:lnTo>
                  <a:lnTo>
                    <a:pt x="197" y="211"/>
                  </a:lnTo>
                  <a:lnTo>
                    <a:pt x="210" y="200"/>
                  </a:lnTo>
                  <a:lnTo>
                    <a:pt x="221" y="189"/>
                  </a:lnTo>
                  <a:lnTo>
                    <a:pt x="232" y="176"/>
                  </a:lnTo>
                  <a:lnTo>
                    <a:pt x="241" y="161"/>
                  </a:lnTo>
                  <a:lnTo>
                    <a:pt x="248" y="148"/>
                  </a:lnTo>
                  <a:lnTo>
                    <a:pt x="256" y="133"/>
                  </a:lnTo>
                  <a:lnTo>
                    <a:pt x="261" y="117"/>
                  </a:lnTo>
                  <a:lnTo>
                    <a:pt x="265" y="102"/>
                  </a:lnTo>
                  <a:lnTo>
                    <a:pt x="267" y="85"/>
                  </a:lnTo>
                  <a:lnTo>
                    <a:pt x="267" y="70"/>
                  </a:lnTo>
                  <a:lnTo>
                    <a:pt x="267" y="70"/>
                  </a:lnTo>
                  <a:lnTo>
                    <a:pt x="267" y="63"/>
                  </a:lnTo>
                  <a:lnTo>
                    <a:pt x="267" y="63"/>
                  </a:lnTo>
                  <a:lnTo>
                    <a:pt x="284" y="48"/>
                  </a:lnTo>
                  <a:lnTo>
                    <a:pt x="297" y="31"/>
                  </a:lnTo>
                  <a:lnTo>
                    <a:pt x="297" y="31"/>
                  </a:lnTo>
                  <a:lnTo>
                    <a:pt x="297" y="30"/>
                  </a:lnTo>
                  <a:lnTo>
                    <a:pt x="297" y="3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356505" y="5391598"/>
              <a:ext cx="9380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Myriad Pro" charset="0"/>
                  <a:ea typeface="Myriad Pro" charset="0"/>
                  <a:cs typeface="Myriad Pro" charset="0"/>
                </a:rPr>
                <a:t>@all4ed</a:t>
              </a:r>
              <a:endParaRPr lang="en-US" dirty="0">
                <a:latin typeface="Myriad Pro" charset="0"/>
                <a:ea typeface="Myriad Pro" charset="0"/>
                <a:cs typeface="Myriad Pro" charset="0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6183850" y="5143128"/>
            <a:ext cx="2079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Myriad Pro" charset="0"/>
                <a:ea typeface="Myriad Pro" charset="0"/>
                <a:cs typeface="Myriad Pro" charset="0"/>
              </a:rPr>
              <a:t>Alliance@all4ed.org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167086" y="4801557"/>
            <a:ext cx="41129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Myriad Pro" charset="0"/>
                <a:ea typeface="Myriad Pro" charset="0"/>
                <a:cs typeface="Myriad Pro" charset="0"/>
              </a:rPr>
              <a:t>All4ed.org/publications/federal-flash</a:t>
            </a:r>
            <a:endParaRPr lang="en-US" dirty="0">
              <a:latin typeface="Myriad Pro" charset="0"/>
              <a:ea typeface="Myriad Pro" charset="0"/>
              <a:cs typeface="Myriad Pro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6686" y="4455886"/>
            <a:ext cx="3338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540327" y="3082548"/>
            <a:ext cx="8211787" cy="1588561"/>
          </a:xfrm>
        </p:spPr>
        <p:txBody>
          <a:bodyPr>
            <a:normAutofit/>
          </a:bodyPr>
          <a:lstStyle/>
          <a:p>
            <a:pPr lvl="0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Every Student Succeeds Act: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Opportunities for Advanced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Coursework</a:t>
            </a:r>
            <a:endParaRPr lang="en-US" noProof="0" dirty="0"/>
          </a:p>
        </p:txBody>
      </p:sp>
      <p:sp>
        <p:nvSpPr>
          <p:cNvPr id="5" name="Subtitel 4"/>
          <p:cNvSpPr>
            <a:spLocks noGrp="1"/>
          </p:cNvSpPr>
          <p:nvPr>
            <p:ph type="subTitle" idx="1"/>
          </p:nvPr>
        </p:nvSpPr>
        <p:spPr>
          <a:xfrm>
            <a:off x="540327" y="5096436"/>
            <a:ext cx="8211787" cy="1199772"/>
          </a:xfrm>
        </p:spPr>
        <p:txBody>
          <a:bodyPr>
            <a:norm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Phillip Lovell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Vice President, Policy and Advocacy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Alliance for Excellent Education  - July 15, 2016</a:t>
            </a:r>
          </a:p>
          <a:p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858" y="1124238"/>
            <a:ext cx="5714285" cy="46095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858" y="1124238"/>
            <a:ext cx="5714285" cy="46095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858" y="1109724"/>
            <a:ext cx="5714285" cy="46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723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905"/>
            <a:ext cx="12277165" cy="69059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1329" y="1896035"/>
            <a:ext cx="2971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spc="600" dirty="0" smtClean="0">
                <a:solidFill>
                  <a:schemeClr val="bg2"/>
                </a:solidFill>
                <a:latin typeface="Century Gothic" charset="0"/>
                <a:ea typeface="Century Gothic" charset="0"/>
                <a:cs typeface="Century Gothic" charset="0"/>
              </a:rPr>
              <a:t>NCLB</a:t>
            </a:r>
            <a:endParaRPr lang="en-US" sz="6000" b="1" spc="600" dirty="0">
              <a:solidFill>
                <a:schemeClr val="bg2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814" y="3624821"/>
            <a:ext cx="9397814" cy="46989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98" t="2582" r="8206" b="21921"/>
          <a:stretch/>
        </p:blipFill>
        <p:spPr>
          <a:xfrm>
            <a:off x="-121024" y="-279088"/>
            <a:ext cx="9386048" cy="394683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334870" y="3463027"/>
            <a:ext cx="2474259" cy="79337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pc="600" dirty="0" smtClean="0">
                <a:latin typeface="Century Gothic" charset="0"/>
                <a:ea typeface="Century Gothic" charset="0"/>
                <a:cs typeface="Century Gothic" charset="0"/>
              </a:rPr>
              <a:t>ESSA</a:t>
            </a:r>
            <a:endParaRPr lang="en-US" sz="4400" b="1" spc="6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294" y="-1602379"/>
            <a:ext cx="3334871" cy="20214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11111E-6 C -0.06649 0.26782 -0.13298 0.53588 -0.36475 0.65092 C -0.5967 0.76597 -1.19843 0.70555 -1.39114 0.69028 " pathEditMode="relative" rAng="0" ptsTypes="AAA">
                                      <p:cBhvr>
                                        <p:cTn id="32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566" y="35972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348131" y="1243105"/>
            <a:ext cx="6447738" cy="612589"/>
          </a:xfrm>
        </p:spPr>
        <p:txBody>
          <a:bodyPr/>
          <a:lstStyle/>
          <a:p>
            <a:pPr algn="ctr"/>
            <a:r>
              <a:rPr lang="en-US" dirty="0"/>
              <a:t>NCLB </a:t>
            </a:r>
            <a:r>
              <a:rPr lang="en-US" dirty="0" smtClean="0"/>
              <a:t>vs. </a:t>
            </a:r>
            <a:r>
              <a:rPr lang="en-US" dirty="0"/>
              <a:t>ESSA: Big Picture</a:t>
            </a:r>
            <a:endParaRPr lang="en-US" noProof="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8411553"/>
              </p:ext>
            </p:extLst>
          </p:nvPr>
        </p:nvGraphicFramePr>
        <p:xfrm>
          <a:off x="493748" y="2043954"/>
          <a:ext cx="8156504" cy="395209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44381">
                  <a:extLst>
                    <a:ext uri="{9D8B030D-6E8A-4147-A177-3AD203B41FA5}">
                      <a16:colId xmlns:a16="http://schemas.microsoft.com/office/drawing/2014/main" xmlns="" val="3247319123"/>
                    </a:ext>
                  </a:extLst>
                </a:gridCol>
                <a:gridCol w="3135157">
                  <a:extLst>
                    <a:ext uri="{9D8B030D-6E8A-4147-A177-3AD203B41FA5}">
                      <a16:colId xmlns:a16="http://schemas.microsoft.com/office/drawing/2014/main" xmlns="" val="226226390"/>
                    </a:ext>
                  </a:extLst>
                </a:gridCol>
                <a:gridCol w="3576966">
                  <a:extLst>
                    <a:ext uri="{9D8B030D-6E8A-4147-A177-3AD203B41FA5}">
                      <a16:colId xmlns:a16="http://schemas.microsoft.com/office/drawing/2014/main" xmlns="" val="1901166381"/>
                    </a:ext>
                  </a:extLst>
                </a:gridCol>
              </a:tblGrid>
              <a:tr h="35545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Policy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No Child</a:t>
                      </a:r>
                      <a:r>
                        <a:rPr lang="en-US" sz="1600" baseline="0" dirty="0" smtClean="0"/>
                        <a:t> Left Behind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Every</a:t>
                      </a:r>
                      <a:r>
                        <a:rPr lang="en-US" sz="1600" baseline="0" dirty="0" smtClean="0"/>
                        <a:t> Student Succeeds Act</a:t>
                      </a:r>
                      <a:endParaRPr lang="en-US" sz="1600" dirty="0" smtClean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438460179"/>
                  </a:ext>
                </a:extLst>
              </a:tr>
              <a:tr h="147644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Assessments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Annual tests (bubble</a:t>
                      </a:r>
                      <a:r>
                        <a:rPr lang="en-US" sz="1600" baseline="0" dirty="0" smtClean="0"/>
                        <a:t> tests)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Annual tests (may include performance tasks,</a:t>
                      </a:r>
                      <a:r>
                        <a:rPr lang="en-US" sz="1600" baseline="0" dirty="0" smtClean="0"/>
                        <a:t> portfolios, projects)</a:t>
                      </a:r>
                    </a:p>
                    <a:p>
                      <a:endParaRPr lang="en-US" sz="1600" baseline="0" dirty="0" smtClean="0"/>
                    </a:p>
                    <a:p>
                      <a:r>
                        <a:rPr lang="en-US" sz="1600" baseline="0" dirty="0" smtClean="0"/>
                        <a:t>Locally selected, nationally recognized (high school)</a:t>
                      </a:r>
                    </a:p>
                    <a:p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946602555"/>
                  </a:ext>
                </a:extLst>
              </a:tr>
              <a:tr h="167778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Accountability 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Adequate</a:t>
                      </a:r>
                      <a:r>
                        <a:rPr lang="en-US" sz="1600" baseline="0" dirty="0" smtClean="0"/>
                        <a:t> Yearly Progress (AYP)</a:t>
                      </a:r>
                      <a:r>
                        <a:rPr lang="en-US" sz="1600" dirty="0" smtClean="0"/>
                        <a:t>: Test scores, graduation rates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- Test scores</a:t>
                      </a:r>
                    </a:p>
                    <a:p>
                      <a:r>
                        <a:rPr lang="en-US" sz="1600" dirty="0" smtClean="0"/>
                        <a:t>- Additional academic indicator </a:t>
                      </a:r>
                    </a:p>
                    <a:p>
                      <a:r>
                        <a:rPr lang="en-US" sz="1600" dirty="0" smtClean="0"/>
                        <a:t>     (elementary/middle schools)</a:t>
                      </a:r>
                    </a:p>
                    <a:p>
                      <a:r>
                        <a:rPr lang="en-US" sz="1600" dirty="0" smtClean="0"/>
                        <a:t>- Graduation rates (high schools)</a:t>
                      </a:r>
                    </a:p>
                    <a:p>
                      <a:r>
                        <a:rPr lang="en-US" sz="1600" dirty="0" smtClean="0"/>
                        <a:t>- English</a:t>
                      </a:r>
                      <a:r>
                        <a:rPr lang="en-US" sz="1600" baseline="0" dirty="0" smtClean="0"/>
                        <a:t> language proficiency</a:t>
                      </a:r>
                    </a:p>
                    <a:p>
                      <a:r>
                        <a:rPr lang="en-US" sz="1600" baseline="0" dirty="0" smtClean="0"/>
                        <a:t>- Indicator of school quality or student success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79850137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3"/>
          <p:cNvSpPr>
            <a:spLocks noGrp="1"/>
          </p:cNvSpPr>
          <p:nvPr>
            <p:ph type="title"/>
          </p:nvPr>
        </p:nvSpPr>
        <p:spPr>
          <a:xfrm>
            <a:off x="1348131" y="1243105"/>
            <a:ext cx="6447738" cy="612589"/>
          </a:xfrm>
        </p:spPr>
        <p:txBody>
          <a:bodyPr/>
          <a:lstStyle/>
          <a:p>
            <a:pPr algn="ctr"/>
            <a:r>
              <a:rPr lang="en-US" dirty="0"/>
              <a:t>NCLB </a:t>
            </a:r>
            <a:r>
              <a:rPr lang="en-US" dirty="0" smtClean="0"/>
              <a:t>vs. </a:t>
            </a:r>
            <a:r>
              <a:rPr lang="en-US" dirty="0"/>
              <a:t>ESSA: Big Picture</a:t>
            </a:r>
            <a:endParaRPr lang="en-US" noProof="0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4969161"/>
              </p:ext>
            </p:extLst>
          </p:nvPr>
        </p:nvGraphicFramePr>
        <p:xfrm>
          <a:off x="413410" y="2040327"/>
          <a:ext cx="8317179" cy="398395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114839">
                  <a:extLst>
                    <a:ext uri="{9D8B030D-6E8A-4147-A177-3AD203B41FA5}">
                      <a16:colId xmlns:a16="http://schemas.microsoft.com/office/drawing/2014/main" xmlns="" val="3247319123"/>
                    </a:ext>
                  </a:extLst>
                </a:gridCol>
                <a:gridCol w="2480062">
                  <a:extLst>
                    <a:ext uri="{9D8B030D-6E8A-4147-A177-3AD203B41FA5}">
                      <a16:colId xmlns:a16="http://schemas.microsoft.com/office/drawing/2014/main" xmlns="" val="226226390"/>
                    </a:ext>
                  </a:extLst>
                </a:gridCol>
                <a:gridCol w="3722278">
                  <a:extLst>
                    <a:ext uri="{9D8B030D-6E8A-4147-A177-3AD203B41FA5}">
                      <a16:colId xmlns:a16="http://schemas.microsoft.com/office/drawing/2014/main" xmlns="" val="1901166381"/>
                    </a:ext>
                  </a:extLst>
                </a:gridCol>
              </a:tblGrid>
              <a:tr h="59759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Policy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No Child</a:t>
                      </a:r>
                      <a:r>
                        <a:rPr lang="en-US" sz="1600" baseline="0" dirty="0" smtClean="0"/>
                        <a:t> Left Behind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Every</a:t>
                      </a:r>
                      <a:r>
                        <a:rPr lang="en-US" sz="1600" baseline="0" dirty="0" smtClean="0"/>
                        <a:t> Student Succeeds Act</a:t>
                      </a:r>
                      <a:endParaRPr lang="en-US" sz="1600" dirty="0" smtClean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438460179"/>
                  </a:ext>
                </a:extLst>
              </a:tr>
              <a:tr h="139438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Support for underserved students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Identification based on</a:t>
                      </a:r>
                      <a:r>
                        <a:rPr lang="en-US" sz="1600" baseline="0" dirty="0" smtClean="0"/>
                        <a:t> AYP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600" baseline="0" dirty="0" smtClean="0"/>
                        <a:t>Consistently underperforming subgroups (defined by states)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946602555"/>
                  </a:ext>
                </a:extLst>
              </a:tr>
              <a:tr h="139438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Support for the lowest performing schools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No</a:t>
                      </a:r>
                      <a:r>
                        <a:rPr lang="en-US" sz="1600" baseline="0" dirty="0" smtClean="0"/>
                        <a:t> such requirement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dirty="0" smtClean="0"/>
                        <a:t>Bottom 5%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dirty="0" smtClean="0"/>
                        <a:t>High schools with graduation</a:t>
                      </a:r>
                      <a:r>
                        <a:rPr lang="en-US" sz="1600" baseline="0" dirty="0" smtClean="0"/>
                        <a:t> rates below 67%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sz="1600" baseline="0" dirty="0" smtClean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798501370"/>
                  </a:ext>
                </a:extLst>
              </a:tr>
              <a:tr h="59759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School Improvement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Federal requirements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Local flexibility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78282339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558113"/>
              </p:ext>
            </p:extLst>
          </p:nvPr>
        </p:nvGraphicFramePr>
        <p:xfrm>
          <a:off x="616776" y="2406680"/>
          <a:ext cx="7910449" cy="236702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22081">
                  <a:extLst>
                    <a:ext uri="{9D8B030D-6E8A-4147-A177-3AD203B41FA5}">
                      <a16:colId xmlns:a16="http://schemas.microsoft.com/office/drawing/2014/main" xmlns="" val="3247319123"/>
                    </a:ext>
                  </a:extLst>
                </a:gridCol>
                <a:gridCol w="2729678">
                  <a:extLst>
                    <a:ext uri="{9D8B030D-6E8A-4147-A177-3AD203B41FA5}">
                      <a16:colId xmlns:a16="http://schemas.microsoft.com/office/drawing/2014/main" xmlns="" val="226226390"/>
                    </a:ext>
                  </a:extLst>
                </a:gridCol>
                <a:gridCol w="3258690">
                  <a:extLst>
                    <a:ext uri="{9D8B030D-6E8A-4147-A177-3AD203B41FA5}">
                      <a16:colId xmlns:a16="http://schemas.microsoft.com/office/drawing/2014/main" xmlns="" val="1901166381"/>
                    </a:ext>
                  </a:extLst>
                </a:gridCol>
              </a:tblGrid>
              <a:tr h="70239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Policy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No Child</a:t>
                      </a:r>
                      <a:r>
                        <a:rPr lang="en-US" sz="1600" baseline="0" dirty="0" smtClean="0"/>
                        <a:t> Left Behind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Every</a:t>
                      </a:r>
                      <a:r>
                        <a:rPr lang="en-US" sz="1600" baseline="0" dirty="0" smtClean="0"/>
                        <a:t> Student Succeeds Act</a:t>
                      </a:r>
                      <a:endParaRPr lang="en-US" sz="1600" dirty="0" smtClean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438460179"/>
                  </a:ext>
                </a:extLst>
              </a:tr>
              <a:tr h="1664632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Funding for AP/IB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Advanced Placement Test Fee Program 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dirty="0" smtClean="0"/>
                        <a:t>Title</a:t>
                      </a:r>
                      <a:r>
                        <a:rPr lang="en-US" sz="1600" baseline="0" dirty="0" smtClean="0"/>
                        <a:t> I, </a:t>
                      </a:r>
                      <a:r>
                        <a:rPr lang="en-US" sz="1600" baseline="0" dirty="0" err="1" smtClean="0"/>
                        <a:t>schoolwide</a:t>
                      </a:r>
                      <a:r>
                        <a:rPr lang="en-US" sz="1600" baseline="0" dirty="0" smtClean="0"/>
                        <a:t>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baseline="0" dirty="0" smtClean="0"/>
                        <a:t>Direct Student Services</a:t>
                      </a:r>
                    </a:p>
                    <a:p>
                      <a:pPr marL="293688" indent="-293688">
                        <a:tabLst/>
                      </a:pPr>
                      <a:r>
                        <a:rPr lang="en-US" sz="1600" u="none" strike="noStrike" kern="1200" baseline="0" dirty="0" smtClean="0"/>
                        <a:t>-    Student Support and Academic Enrichment Grants</a:t>
                      </a:r>
                      <a:endParaRPr lang="en-US" sz="1600" baseline="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946602555"/>
                  </a:ext>
                </a:extLst>
              </a:tr>
            </a:tbl>
          </a:graphicData>
        </a:graphic>
      </p:graphicFrame>
      <p:sp>
        <p:nvSpPr>
          <p:cNvPr id="10" name="Titel 3"/>
          <p:cNvSpPr>
            <a:spLocks noGrp="1"/>
          </p:cNvSpPr>
          <p:nvPr>
            <p:ph type="title"/>
          </p:nvPr>
        </p:nvSpPr>
        <p:spPr>
          <a:xfrm>
            <a:off x="1348131" y="1243105"/>
            <a:ext cx="6447738" cy="612589"/>
          </a:xfrm>
        </p:spPr>
        <p:txBody>
          <a:bodyPr/>
          <a:lstStyle/>
          <a:p>
            <a:pPr algn="ctr"/>
            <a:r>
              <a:rPr lang="en-US" dirty="0"/>
              <a:t>NCLB </a:t>
            </a:r>
            <a:r>
              <a:rPr lang="en-US" dirty="0" smtClean="0"/>
              <a:t>vs. </a:t>
            </a:r>
            <a:r>
              <a:rPr lang="en-US" dirty="0"/>
              <a:t>ESSA: Big Picture</a:t>
            </a:r>
            <a:endParaRPr lang="en-US" noProof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535" y="0"/>
            <a:ext cx="10287000" cy="6858000"/>
          </a:xfrm>
          <a:prstGeom prst="rect">
            <a:avLst/>
          </a:prstGeom>
        </p:spPr>
      </p:pic>
      <p:sp>
        <p:nvSpPr>
          <p:cNvPr id="3" name="Titel 3"/>
          <p:cNvSpPr txBox="1">
            <a:spLocks/>
          </p:cNvSpPr>
          <p:nvPr/>
        </p:nvSpPr>
        <p:spPr>
          <a:xfrm>
            <a:off x="460625" y="905840"/>
            <a:ext cx="8158940" cy="115047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1AB7EA"/>
                </a:solidFill>
                <a:latin typeface="Myriad Pro"/>
                <a:ea typeface="+mj-ea"/>
                <a:cs typeface="Myriad Pro"/>
              </a:defRPr>
            </a:lvl1pPr>
          </a:lstStyle>
          <a:p>
            <a:r>
              <a:rPr lang="en-US" smtClean="0"/>
              <a:t>ESSA </a:t>
            </a:r>
            <a:r>
              <a:rPr lang="en-US" dirty="0"/>
              <a:t>Funding Opportunities for IB: </a:t>
            </a:r>
            <a:r>
              <a:rPr lang="en-US" dirty="0" smtClean="0"/>
              <a:t>Title I</a:t>
            </a:r>
            <a:endParaRPr lang="en-US" dirty="0"/>
          </a:p>
        </p:txBody>
      </p:sp>
      <p:sp>
        <p:nvSpPr>
          <p:cNvPr id="5" name="Tijdelijke aanduiding voor tekst 3"/>
          <p:cNvSpPr txBox="1">
            <a:spLocks/>
          </p:cNvSpPr>
          <p:nvPr/>
        </p:nvSpPr>
        <p:spPr>
          <a:xfrm>
            <a:off x="460625" y="2580747"/>
            <a:ext cx="4501340" cy="2354324"/>
          </a:xfrm>
          <a:prstGeom prst="rect">
            <a:avLst/>
          </a:prstGeom>
        </p:spPr>
        <p:txBody>
          <a:bodyPr/>
          <a:lstStyle>
            <a:lvl1pPr marL="288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1pPr>
            <a:lvl2pPr marL="576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2pPr>
            <a:lvl3pPr marL="864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3pPr>
            <a:lvl4pPr marL="1152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Font typeface="Lucida Grande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4pPr>
            <a:lvl5pPr marL="1440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Font typeface="Lucida Grande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Schools operating a Title I, Schoolwide program may use Title I funds to raise awareness of and prepare students for advanced course work, including AP/IB</a:t>
            </a:r>
            <a:endParaRPr lang="nl-NL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460625" y="5446061"/>
            <a:ext cx="29852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Myriad Pro" charset="0"/>
                <a:ea typeface="Myriad Pro" charset="0"/>
                <a:cs typeface="Myriad Pro" charset="0"/>
              </a:rPr>
              <a:t>[Sec.1114(b)(7)(A)(iii)(II</a:t>
            </a:r>
            <a:r>
              <a:rPr lang="en-US" sz="1600" dirty="0" smtClean="0">
                <a:latin typeface="Myriad Pro" charset="0"/>
                <a:ea typeface="Myriad Pro" charset="0"/>
                <a:cs typeface="Myriad Pro" charset="0"/>
              </a:rPr>
              <a:t>)]</a:t>
            </a:r>
            <a:endParaRPr lang="en-US" sz="1600" dirty="0">
              <a:latin typeface="Myriad Pro" charset="0"/>
              <a:ea typeface="Myriad Pro" charset="0"/>
              <a:cs typeface="Myriad Pro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1" r="7931"/>
          <a:stretch/>
        </p:blipFill>
        <p:spPr>
          <a:xfrm>
            <a:off x="4545106" y="2220461"/>
            <a:ext cx="4598894" cy="487680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54" r="18954"/>
          <a:stretch/>
        </p:blipFill>
        <p:spPr>
          <a:xfrm>
            <a:off x="0" y="2220461"/>
            <a:ext cx="4545106" cy="487680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640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el 3"/>
          <p:cNvSpPr txBox="1">
            <a:spLocks/>
          </p:cNvSpPr>
          <p:nvPr/>
        </p:nvSpPr>
        <p:spPr>
          <a:xfrm>
            <a:off x="460625" y="257191"/>
            <a:ext cx="8118599" cy="885810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1AB7EA"/>
                </a:solidFill>
                <a:latin typeface="Myriad Pro"/>
                <a:ea typeface="+mj-ea"/>
                <a:cs typeface="Myriad Pro"/>
              </a:defRPr>
            </a:lvl1pPr>
          </a:lstStyle>
          <a:p>
            <a:r>
              <a:rPr lang="en-US" dirty="0"/>
              <a:t>ESSA Funding Opportunities for IB:</a:t>
            </a:r>
          </a:p>
          <a:p>
            <a:r>
              <a:rPr lang="en-US" dirty="0"/>
              <a:t>Direct Student Services</a:t>
            </a:r>
          </a:p>
        </p:txBody>
      </p:sp>
      <p:sp>
        <p:nvSpPr>
          <p:cNvPr id="8" name="Tijdelijke aanduiding voor tekst 3"/>
          <p:cNvSpPr txBox="1">
            <a:spLocks/>
          </p:cNvSpPr>
          <p:nvPr/>
        </p:nvSpPr>
        <p:spPr>
          <a:xfrm>
            <a:off x="460625" y="1400192"/>
            <a:ext cx="8320304" cy="737890"/>
          </a:xfrm>
          <a:prstGeom prst="rect">
            <a:avLst/>
          </a:prstGeom>
        </p:spPr>
        <p:txBody>
          <a:bodyPr/>
          <a:lstStyle>
            <a:lvl1pPr marL="288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1pPr>
            <a:lvl2pPr marL="576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2pPr>
            <a:lvl3pPr marL="864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3pPr>
            <a:lvl4pPr marL="1152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Font typeface="Lucida Grande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4pPr>
            <a:lvl5pPr marL="1440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Font typeface="Lucida Grande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US" b="1" dirty="0"/>
              <a:t>States may use up to 3 percent of their Title I allocation for “Direct Student Services,” including:</a:t>
            </a:r>
          </a:p>
        </p:txBody>
      </p:sp>
      <p:sp>
        <p:nvSpPr>
          <p:cNvPr id="13" name="Oval 12"/>
          <p:cNvSpPr/>
          <p:nvPr/>
        </p:nvSpPr>
        <p:spPr>
          <a:xfrm>
            <a:off x="89764" y="2486618"/>
            <a:ext cx="4290700" cy="4290700"/>
          </a:xfrm>
          <a:prstGeom prst="ellipse">
            <a:avLst/>
          </a:prstGeom>
          <a:solidFill>
            <a:schemeClr val="tx2">
              <a:alpha val="5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738899" y="2526314"/>
            <a:ext cx="4211308" cy="4211308"/>
          </a:xfrm>
          <a:prstGeom prst="ellipse">
            <a:avLst/>
          </a:prstGeom>
          <a:solidFill>
            <a:schemeClr val="tx2">
              <a:alpha val="5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jdelijke aanduiding voor tekst 3"/>
          <p:cNvSpPr txBox="1">
            <a:spLocks/>
          </p:cNvSpPr>
          <p:nvPr/>
        </p:nvSpPr>
        <p:spPr>
          <a:xfrm>
            <a:off x="456669" y="3351757"/>
            <a:ext cx="3587472" cy="2367772"/>
          </a:xfrm>
          <a:prstGeom prst="rect">
            <a:avLst/>
          </a:prstGeom>
        </p:spPr>
        <p:txBody>
          <a:bodyPr/>
          <a:lstStyle>
            <a:lvl1pPr marL="288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1pPr>
            <a:lvl2pPr marL="576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2pPr>
            <a:lvl3pPr marL="864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3pPr>
            <a:lvl4pPr marL="1152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Font typeface="Lucida Grande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4pPr>
            <a:lvl5pPr marL="1440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Font typeface="Lucida Grande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Clr>
                <a:schemeClr val="bg2"/>
              </a:buClr>
              <a:buNone/>
            </a:pPr>
            <a:r>
              <a:rPr lang="en-US" b="1" dirty="0">
                <a:solidFill>
                  <a:schemeClr val="bg2"/>
                </a:solidFill>
              </a:rPr>
              <a:t>Academic course work that is not otherwise available at student’s school, including</a:t>
            </a:r>
          </a:p>
          <a:p>
            <a:pPr marL="800100" lvl="1" indent="-342900">
              <a:buClr>
                <a:schemeClr val="bg2"/>
              </a:buClr>
              <a:buFont typeface="Arial" charset="0"/>
              <a:buChar char="•"/>
            </a:pPr>
            <a:r>
              <a:rPr lang="en-US" b="1" dirty="0" smtClean="0">
                <a:solidFill>
                  <a:schemeClr val="bg2"/>
                </a:solidFill>
              </a:rPr>
              <a:t>Advanced </a:t>
            </a:r>
            <a:r>
              <a:rPr lang="en-US" b="1" dirty="0">
                <a:solidFill>
                  <a:schemeClr val="bg2"/>
                </a:solidFill>
              </a:rPr>
              <a:t>courses and</a:t>
            </a:r>
          </a:p>
          <a:p>
            <a:pPr marL="800100" lvl="1" indent="-342900">
              <a:spcAft>
                <a:spcPts val="600"/>
              </a:spcAft>
              <a:buClr>
                <a:schemeClr val="bg2"/>
              </a:buClr>
              <a:buFont typeface="Arial" charset="0"/>
              <a:buChar char="•"/>
            </a:pPr>
            <a:r>
              <a:rPr lang="en-US" b="1" dirty="0">
                <a:solidFill>
                  <a:schemeClr val="bg2"/>
                </a:solidFill>
              </a:rPr>
              <a:t>CTE course work that leads to industry-recognized credentials</a:t>
            </a:r>
            <a:endParaRPr lang="nl-NL" sz="2800" b="1" dirty="0">
              <a:solidFill>
                <a:schemeClr val="bg2"/>
              </a:solidFill>
            </a:endParaRPr>
          </a:p>
        </p:txBody>
      </p:sp>
      <p:sp>
        <p:nvSpPr>
          <p:cNvPr id="9" name="Tijdelijke aanduiding voor tekst 3"/>
          <p:cNvSpPr txBox="1">
            <a:spLocks/>
          </p:cNvSpPr>
          <p:nvPr/>
        </p:nvSpPr>
        <p:spPr>
          <a:xfrm>
            <a:off x="5064411" y="3531050"/>
            <a:ext cx="3868918" cy="2340878"/>
          </a:xfrm>
          <a:prstGeom prst="rect">
            <a:avLst/>
          </a:prstGeom>
        </p:spPr>
        <p:txBody>
          <a:bodyPr/>
          <a:lstStyle>
            <a:lvl1pPr marL="288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1pPr>
            <a:lvl2pPr marL="576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2pPr>
            <a:lvl3pPr marL="864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3pPr>
            <a:lvl4pPr marL="1152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Font typeface="Lucida Grande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4pPr>
            <a:lvl5pPr marL="1440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Font typeface="Lucida Grande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US" b="1" dirty="0">
                <a:solidFill>
                  <a:schemeClr val="bg2"/>
                </a:solidFill>
              </a:rPr>
              <a:t>AP, IB, and other opportunities for students </a:t>
            </a:r>
            <a:r>
              <a:rPr lang="en-US" b="1" dirty="0" smtClean="0">
                <a:solidFill>
                  <a:schemeClr val="bg2"/>
                </a:solidFill>
              </a:rPr>
              <a:t>to complete</a:t>
            </a:r>
            <a:r>
              <a:rPr lang="en-US" b="1" dirty="0">
                <a:solidFill>
                  <a:schemeClr val="bg2"/>
                </a:solidFill>
              </a:rPr>
              <a:t> postsecondary-level instruction and exams that lead to postsecondary credit (including test fees)</a:t>
            </a:r>
            <a:endParaRPr lang="nl-NL" sz="2800" b="1" dirty="0">
              <a:solidFill>
                <a:schemeClr val="bg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3478" y="6074768"/>
            <a:ext cx="19632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400" dirty="0">
                <a:solidFill>
                  <a:schemeClr val="bg2"/>
                </a:solidFill>
                <a:latin typeface="Myriad Pro" charset="0"/>
                <a:ea typeface="Myriad Pro" charset="0"/>
                <a:cs typeface="Myriad Pro" charset="0"/>
              </a:rPr>
              <a:t>[Sec 1003A(c)(3)(A)]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62918" y="5999747"/>
            <a:ext cx="19632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400">
                <a:solidFill>
                  <a:schemeClr val="bg2"/>
                </a:solidFill>
                <a:latin typeface="Myriad Pro" charset="0"/>
                <a:ea typeface="Myriad Pro" charset="0"/>
                <a:cs typeface="Myriad Pro" charset="0"/>
              </a:rPr>
              <a:t>[Sec 1003A(c)(3)(C)]</a:t>
            </a:r>
            <a:endParaRPr lang="is-IS" sz="1400" dirty="0">
              <a:solidFill>
                <a:schemeClr val="bg2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08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3" grpId="0" animBg="1"/>
      <p:bldP spid="14" grpId="0" animBg="1"/>
      <p:bldP spid="5" grpId="0"/>
      <p:bldP spid="9" grpId="0"/>
      <p:bldP spid="7" grpId="0"/>
      <p:bldP spid="15" grpId="0"/>
    </p:bldLst>
  </p:timing>
</p:sld>
</file>

<file path=ppt/theme/theme1.xml><?xml version="1.0" encoding="utf-8"?>
<a:theme xmlns:a="http://schemas.openxmlformats.org/drawingml/2006/main" name="IBA_2014_EN_Basis">
  <a:themeElements>
    <a:clrScheme name="IBA_Color">
      <a:dk1>
        <a:srgbClr val="004B8D"/>
      </a:dk1>
      <a:lt1>
        <a:sysClr val="window" lastClr="FFFFFF"/>
      </a:lt1>
      <a:dk2>
        <a:srgbClr val="000000"/>
      </a:dk2>
      <a:lt2>
        <a:srgbClr val="FFFFFF"/>
      </a:lt2>
      <a:accent1>
        <a:srgbClr val="4A74BB"/>
      </a:accent1>
      <a:accent2>
        <a:srgbClr val="FFD200"/>
      </a:accent2>
      <a:accent3>
        <a:srgbClr val="E02B1E"/>
      </a:accent3>
      <a:accent4>
        <a:srgbClr val="00B5CC"/>
      </a:accent4>
      <a:accent5>
        <a:srgbClr val="652D89"/>
      </a:accent5>
      <a:accent6>
        <a:srgbClr val="7E7E7E"/>
      </a:accent6>
      <a:hlink>
        <a:srgbClr val="004B8D"/>
      </a:hlink>
      <a:folHlink>
        <a:srgbClr val="004B8D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BA-4-3-En" id="{ABA52A82-6A11-134C-8329-4C645BB4FA2C}" vid="{0E6E258F-F62E-EE46-AC49-EDCBE1B2CD3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IBA-4-3-En</Template>
  <TotalTime>799</TotalTime>
  <Words>437</Words>
  <Application>Microsoft Office PowerPoint</Application>
  <PresentationFormat>On-screen Show (4:3)</PresentationFormat>
  <Paragraphs>91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Century Gothic</vt:lpstr>
      <vt:lpstr>Lucida Grande</vt:lpstr>
      <vt:lpstr>Myriad Pro</vt:lpstr>
      <vt:lpstr>Myriad Pro Bold Condensed</vt:lpstr>
      <vt:lpstr>IBA_2014_EN_Basis</vt:lpstr>
      <vt:lpstr>PowerPoint Presentation</vt:lpstr>
      <vt:lpstr>Every Student Succeeds Act: Opportunities for Advanced Coursework</vt:lpstr>
      <vt:lpstr>PowerPoint Presentation</vt:lpstr>
      <vt:lpstr>PowerPoint Presentation</vt:lpstr>
      <vt:lpstr>NCLB vs. ESSA: Big Picture</vt:lpstr>
      <vt:lpstr>NCLB vs. ESSA: Big Picture</vt:lpstr>
      <vt:lpstr>NCLB vs. ESSA: Big Picture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Manager/>
  <Company>International Baccalaureate Organization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Phillip Evans</dc:creator>
  <cp:keywords/>
  <dc:description>Template version 1 - February 2014_x000d_Design: D...studio_x000d_Template: Ton Persoon</dc:description>
  <cp:lastModifiedBy>Conference Room Laptop</cp:lastModifiedBy>
  <cp:revision>70</cp:revision>
  <dcterms:created xsi:type="dcterms:W3CDTF">2016-06-17T18:27:38Z</dcterms:created>
  <dcterms:modified xsi:type="dcterms:W3CDTF">2016-07-15T19:07:00Z</dcterms:modified>
  <cp:category/>
</cp:coreProperties>
</file>