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4" r:id="rId7"/>
    <p:sldId id="265" r:id="rId8"/>
    <p:sldId id="267" r:id="rId9"/>
    <p:sldId id="268" r:id="rId10"/>
    <p:sldId id="269" r:id="rId11"/>
    <p:sldId id="272" r:id="rId12"/>
    <p:sldId id="274" r:id="rId13"/>
    <p:sldId id="278" r:id="rId14"/>
    <p:sldId id="281" r:id="rId15"/>
    <p:sldId id="282" r:id="rId16"/>
    <p:sldId id="283" r:id="rId17"/>
    <p:sldId id="284" r:id="rId18"/>
    <p:sldId id="285" r:id="rId19"/>
    <p:sldId id="287" r:id="rId20"/>
    <p:sldId id="289" r:id="rId21"/>
    <p:sldId id="294" r:id="rId22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98" autoAdjust="0"/>
  </p:normalViewPr>
  <p:slideViewPr>
    <p:cSldViewPr snapToGrid="0" snapToObjects="1">
      <p:cViewPr varScale="1">
        <p:scale>
          <a:sx n="108" d="100"/>
          <a:sy n="108" d="100"/>
        </p:scale>
        <p:origin x="78" y="498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0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2000">
                <a:solidFill>
                  <a:schemeClr val="accent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599" y="4960136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2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7" y="3203572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7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36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0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799"/>
            <a:ext cx="3677238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799"/>
            <a:ext cx="3675600" cy="3916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1"/>
            <a:ext cx="3675600" cy="32766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283183"/>
            <a:ext cx="3225800" cy="1049336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0" y="2332519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2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89481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noProof="0" smtClean="0"/>
              <a:pPr/>
              <a:t>8/11/2016</a:t>
            </a:fld>
            <a:endParaRPr lang="en-US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2" y="6475941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accent6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88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576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tx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864000" indent="-288000" algn="l" defTabSz="457200" rtl="0" eaLnBrk="1" latinLnBrk="0" hangingPunct="1">
        <a:lnSpc>
          <a:spcPct val="90000"/>
        </a:lnSpc>
        <a:spcBef>
          <a:spcPts val="400"/>
        </a:spcBef>
        <a:buClr>
          <a:schemeClr val="accent1"/>
        </a:buClr>
        <a:buSzPct val="140000"/>
        <a:buFont typeface="Arial"/>
        <a:buChar char="•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1152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440000" indent="-288000" algn="l" defTabSz="457200" rtl="0" eaLnBrk="1" latinLnBrk="0" hangingPunct="1">
        <a:lnSpc>
          <a:spcPct val="90000"/>
        </a:lnSpc>
        <a:spcBef>
          <a:spcPts val="400"/>
        </a:spcBef>
        <a:buFont typeface="Lucida Grande"/>
        <a:buChar char="–"/>
        <a:defRPr sz="20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Blank Planner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Central Idea: Technology empowers creative change.</a:t>
            </a:r>
          </a:p>
          <a:p>
            <a:endParaRPr lang="en-US" dirty="0"/>
          </a:p>
          <a:p>
            <a:r>
              <a:rPr lang="en-US" dirty="0"/>
              <a:t>Lines of Inquiry:  An inquiry into...</a:t>
            </a:r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/>
              <a:t>The role of design in technology.</a:t>
            </a:r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/>
              <a:t>How technology influences the way people communicate.</a:t>
            </a:r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/>
              <a:t>The driving forces behind changes in technology and the </a:t>
            </a:r>
            <a:r>
              <a:rPr lang="en-US" dirty="0" smtClean="0"/>
              <a:t>	resulting </a:t>
            </a:r>
            <a:r>
              <a:rPr lang="en-US" dirty="0"/>
              <a:t>impact on the future.</a:t>
            </a:r>
          </a:p>
          <a:p>
            <a:endParaRPr lang="en-US" dirty="0"/>
          </a:p>
          <a:p>
            <a:r>
              <a:rPr lang="en-US" dirty="0"/>
              <a:t>Summative Assessment:</a:t>
            </a:r>
          </a:p>
          <a:p>
            <a:pPr marL="0" indent="0">
              <a:buNone/>
            </a:pPr>
            <a:r>
              <a:rPr lang="en-US" dirty="0" smtClean="0"/>
              <a:t>	Create </a:t>
            </a:r>
            <a:r>
              <a:rPr lang="en-US" dirty="0"/>
              <a:t>"something" in two unique ways, first utilizing available </a:t>
            </a:r>
            <a:r>
              <a:rPr lang="en-US" dirty="0" smtClean="0"/>
              <a:t>	technology</a:t>
            </a:r>
            <a:r>
              <a:rPr lang="en-US" dirty="0"/>
              <a:t>, then without any technology at all.  Then, </a:t>
            </a:r>
            <a:r>
              <a:rPr lang="en-US" dirty="0" smtClean="0"/>
              <a:t>	compare</a:t>
            </a:r>
            <a:r>
              <a:rPr lang="en-US" dirty="0"/>
              <a:t>, contrast and analyze the projects from various </a:t>
            </a:r>
            <a:r>
              <a:rPr lang="en-US" dirty="0" smtClean="0"/>
              <a:t>	perspectives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079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How We Organize Ourselves and How the World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2559280"/>
            <a:ext cx="7461838" cy="3901845"/>
          </a:xfrm>
        </p:spPr>
        <p:txBody>
          <a:bodyPr/>
          <a:lstStyle/>
          <a:p>
            <a:r>
              <a:rPr lang="en-US" dirty="0"/>
              <a:t>Emphasis on research, interpersonal, presentation and organizational </a:t>
            </a:r>
            <a:r>
              <a:rPr lang="en-US" dirty="0" smtClean="0"/>
              <a:t>skills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Students self-evaluate themselves based on </a:t>
            </a:r>
            <a:r>
              <a:rPr lang="en-US" dirty="0" err="1"/>
              <a:t>transdisciplinary</a:t>
            </a:r>
            <a:r>
              <a:rPr lang="en-US" dirty="0"/>
              <a:t> skills prior to student-led </a:t>
            </a:r>
            <a:r>
              <a:rPr lang="en-US" dirty="0" smtClean="0"/>
              <a:t>conferences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Parent and Mentor exhibition meetings- Get all adults on the same page, prepared to support students in a cohesive </a:t>
            </a:r>
            <a:r>
              <a:rPr lang="en-US" dirty="0" smtClean="0"/>
              <a:t>way, before the Exhibition begins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9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r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666875"/>
            <a:ext cx="2755489" cy="388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7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7-06 at 12.57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37" y="1204170"/>
            <a:ext cx="6588543" cy="48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5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874" y="269549"/>
            <a:ext cx="6588125" cy="96884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Individualized, Student Created Central </a:t>
            </a:r>
            <a:r>
              <a:rPr lang="en-US" dirty="0"/>
              <a:t>Ideas, Lines of Inquiry and Concepts</a:t>
            </a:r>
          </a:p>
        </p:txBody>
      </p:sp>
      <p:pic>
        <p:nvPicPr>
          <p:cNvPr id="3" name="Picture 2" descr="Screen Shot 2016-07-06 at 1.12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25" y="1778606"/>
            <a:ext cx="7633145" cy="407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8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2003731"/>
            <a:ext cx="7461838" cy="3901845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Community-Based </a:t>
            </a:r>
            <a:r>
              <a:rPr lang="en-US" b="1" dirty="0"/>
              <a:t>Action</a:t>
            </a:r>
            <a:r>
              <a:rPr lang="en-US" dirty="0"/>
              <a:t>- any </a:t>
            </a:r>
            <a:r>
              <a:rPr lang="en-US" dirty="0" smtClean="0"/>
              <a:t>authentic, student</a:t>
            </a:r>
            <a:r>
              <a:rPr lang="en-US" dirty="0"/>
              <a:t>-initiated activity that requires students to interact with members of the community outside of the </a:t>
            </a:r>
            <a:r>
              <a:rPr lang="en-US" dirty="0" smtClean="0"/>
              <a:t>classroom</a:t>
            </a:r>
          </a:p>
          <a:p>
            <a:endParaRPr lang="en-US" dirty="0"/>
          </a:p>
          <a:p>
            <a:r>
              <a:rPr lang="en-US" dirty="0"/>
              <a:t>Builds a </a:t>
            </a:r>
            <a:r>
              <a:rPr lang="en-US" dirty="0" smtClean="0"/>
              <a:t>personal, </a:t>
            </a:r>
            <a:r>
              <a:rPr lang="en-US" dirty="0"/>
              <a:t>age-appropriate understanding of important real-world issues; gives students new appreciation of efforts </a:t>
            </a:r>
            <a:r>
              <a:rPr lang="en-US" dirty="0" smtClean="0"/>
              <a:t>to make a difference by </a:t>
            </a:r>
            <a:r>
              <a:rPr lang="en-US" dirty="0"/>
              <a:t>individuals and organizations in the community; prepares students for life-long community </a:t>
            </a:r>
            <a:r>
              <a:rPr lang="en-US" dirty="0" smtClean="0"/>
              <a:t>activism</a:t>
            </a:r>
          </a:p>
          <a:p>
            <a:endParaRPr lang="en-US" dirty="0"/>
          </a:p>
          <a:p>
            <a:r>
              <a:rPr lang="en-US" dirty="0" smtClean="0"/>
              <a:t>Can include </a:t>
            </a:r>
            <a:r>
              <a:rPr lang="en-US" dirty="0"/>
              <a:t>interviewing </a:t>
            </a:r>
            <a:r>
              <a:rPr lang="en-US" dirty="0" smtClean="0"/>
              <a:t>leaders of </a:t>
            </a:r>
            <a:r>
              <a:rPr lang="en-US" dirty="0"/>
              <a:t>the community, participating in community events, and volunteering </a:t>
            </a:r>
            <a:r>
              <a:rPr lang="en-US" dirty="0" smtClean="0"/>
              <a:t>with organizations when appropriate</a:t>
            </a:r>
          </a:p>
          <a:p>
            <a:endParaRPr lang="en-US" dirty="0"/>
          </a:p>
          <a:p>
            <a:r>
              <a:rPr lang="en-US" dirty="0" smtClean="0"/>
              <a:t>Does not include fundraisers, class projects, or other “events”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55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</a:t>
            </a:r>
            <a:endParaRPr lang="en-US" dirty="0"/>
          </a:p>
        </p:txBody>
      </p:sp>
      <p:pic>
        <p:nvPicPr>
          <p:cNvPr id="5" name="Picture 4" descr="Screen Shot 2016-07-06 at 1.34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62" y="1778141"/>
            <a:ext cx="5835678" cy="42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9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24962" y="1032015"/>
            <a:ext cx="7461838" cy="968841"/>
          </a:xfrm>
        </p:spPr>
        <p:txBody>
          <a:bodyPr/>
          <a:lstStyle/>
          <a:p>
            <a:r>
              <a:rPr lang="en-US" dirty="0" smtClean="0"/>
              <a:t>Preparation, Action, Reflection</a:t>
            </a:r>
            <a:endParaRPr lang="en-US" dirty="0"/>
          </a:p>
        </p:txBody>
      </p:sp>
      <p:pic>
        <p:nvPicPr>
          <p:cNvPr id="7" name="Picture 6" descr="20160426_1451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1686719"/>
            <a:ext cx="4346222" cy="244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8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7-06 at 1.42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673"/>
            <a:ext cx="9144000" cy="486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Exhibition Evening</a:t>
            </a:r>
            <a:endParaRPr lang="en-US" dirty="0"/>
          </a:p>
        </p:txBody>
      </p:sp>
      <p:pic>
        <p:nvPicPr>
          <p:cNvPr id="3" name="Picture 2" descr="IMG_29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207231"/>
            <a:ext cx="5094293" cy="339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0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Extraordinary Inquiry: Creating a Successful Environment for Empowering Individualized, Student-Driven Inquiry and Community-Based Action</a:t>
            </a:r>
            <a:endParaRPr lang="en-US" noProof="0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540327" y="5077884"/>
            <a:ext cx="8211787" cy="872062"/>
          </a:xfrm>
        </p:spPr>
        <p:txBody>
          <a:bodyPr/>
          <a:lstStyle/>
          <a:p>
            <a:r>
              <a:rPr lang="nl-NL" dirty="0" err="1" smtClean="0"/>
              <a:t>Trevor</a:t>
            </a:r>
            <a:r>
              <a:rPr lang="nl-NL" dirty="0" smtClean="0"/>
              <a:t> Lindsay</a:t>
            </a:r>
          </a:p>
          <a:p>
            <a:r>
              <a:rPr lang="nl-NL" dirty="0" smtClean="0"/>
              <a:t>Riverstone International School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Speeches</a:t>
            </a:r>
            <a:endParaRPr lang="en-US" dirty="0"/>
          </a:p>
        </p:txBody>
      </p:sp>
      <p:pic>
        <p:nvPicPr>
          <p:cNvPr id="3" name="Picture 2" descr="IMG_29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2207231"/>
            <a:ext cx="5120778" cy="34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9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Thank You!</a:t>
            </a:r>
            <a:br>
              <a:rPr lang="en-US" noProof="0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Trevor Lindsay</a:t>
            </a:r>
            <a:br>
              <a:rPr lang="en-US" dirty="0" smtClean="0"/>
            </a:br>
            <a:r>
              <a:rPr lang="en-US" dirty="0" smtClean="0"/>
              <a:t>Riverstone International School</a:t>
            </a:r>
            <a:br>
              <a:rPr lang="en-US" dirty="0" smtClean="0"/>
            </a:br>
            <a:r>
              <a:rPr lang="en-US" dirty="0" err="1" smtClean="0"/>
              <a:t>tlindsay@riverstoneschool.org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3810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572437" y="628650"/>
            <a:ext cx="6447738" cy="1727200"/>
          </a:xfrm>
        </p:spPr>
        <p:txBody>
          <a:bodyPr>
            <a:normAutofit/>
          </a:bodyPr>
          <a:lstStyle/>
          <a:p>
            <a:pPr algn="ctr"/>
            <a:r>
              <a:rPr lang="en-US" sz="3200" noProof="0" dirty="0" smtClean="0"/>
              <a:t>Riverstone International School</a:t>
            </a:r>
            <a:br>
              <a:rPr lang="en-US" sz="3200" noProof="0" dirty="0" smtClean="0"/>
            </a:br>
            <a:r>
              <a:rPr lang="en-US" sz="2400" dirty="0" smtClean="0"/>
              <a:t>Boise, Idaho</a:t>
            </a:r>
            <a:endParaRPr lang="en-US" sz="2400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1227272" y="3122470"/>
            <a:ext cx="6447738" cy="1500187"/>
          </a:xfrm>
        </p:spPr>
        <p:txBody>
          <a:bodyPr/>
          <a:lstStyle/>
          <a:p>
            <a:r>
              <a:rPr lang="en-US" dirty="0">
                <a:cs typeface="Arial"/>
              </a:rPr>
              <a:t>Inspiring the journey through five pillars: </a:t>
            </a:r>
            <a:r>
              <a:rPr lang="en-US" dirty="0" smtClean="0">
                <a:cs typeface="Arial"/>
              </a:rPr>
              <a:t>Academic </a:t>
            </a:r>
            <a:r>
              <a:rPr lang="en-US" dirty="0">
                <a:cs typeface="Arial"/>
              </a:rPr>
              <a:t>E</a:t>
            </a:r>
            <a:r>
              <a:rPr lang="en-US" dirty="0" smtClean="0">
                <a:cs typeface="Arial"/>
              </a:rPr>
              <a:t>xcellence</a:t>
            </a:r>
            <a:r>
              <a:rPr lang="en-US" dirty="0">
                <a:cs typeface="Arial"/>
              </a:rPr>
              <a:t>, </a:t>
            </a:r>
            <a:r>
              <a:rPr lang="en-US" dirty="0" smtClean="0">
                <a:cs typeface="Arial"/>
              </a:rPr>
              <a:t>Outdoor </a:t>
            </a:r>
            <a:r>
              <a:rPr lang="en-US" dirty="0">
                <a:cs typeface="Arial"/>
              </a:rPr>
              <a:t>E</a:t>
            </a:r>
            <a:r>
              <a:rPr lang="en-US" dirty="0" smtClean="0">
                <a:cs typeface="Arial"/>
              </a:rPr>
              <a:t>ducation</a:t>
            </a:r>
            <a:r>
              <a:rPr lang="en-US" dirty="0">
                <a:cs typeface="Arial"/>
              </a:rPr>
              <a:t>, </a:t>
            </a:r>
            <a:r>
              <a:rPr lang="en-US" dirty="0" smtClean="0">
                <a:cs typeface="Arial"/>
              </a:rPr>
              <a:t>International </a:t>
            </a:r>
            <a:r>
              <a:rPr lang="en-US" dirty="0">
                <a:cs typeface="Arial"/>
              </a:rPr>
              <a:t>U</a:t>
            </a:r>
            <a:r>
              <a:rPr lang="en-US" dirty="0" smtClean="0">
                <a:cs typeface="Arial"/>
              </a:rPr>
              <a:t>nderstanding</a:t>
            </a:r>
            <a:r>
              <a:rPr lang="en-US" dirty="0">
                <a:cs typeface="Arial"/>
              </a:rPr>
              <a:t>, </a:t>
            </a:r>
            <a:r>
              <a:rPr lang="en-US" dirty="0" smtClean="0">
                <a:cs typeface="Arial"/>
              </a:rPr>
              <a:t>Leadership </a:t>
            </a:r>
            <a:r>
              <a:rPr lang="en-US" dirty="0">
                <a:cs typeface="Arial"/>
              </a:rPr>
              <a:t>by </a:t>
            </a:r>
            <a:r>
              <a:rPr lang="en-US" dirty="0" smtClean="0">
                <a:cs typeface="Arial"/>
              </a:rPr>
              <a:t>Example </a:t>
            </a:r>
            <a:r>
              <a:rPr lang="en-US" dirty="0">
                <a:cs typeface="Arial"/>
              </a:rPr>
              <a:t>and </a:t>
            </a:r>
            <a:r>
              <a:rPr lang="en-US" dirty="0" smtClean="0">
                <a:cs typeface="Arial"/>
              </a:rPr>
              <a:t>Community </a:t>
            </a:r>
            <a:r>
              <a:rPr lang="en-US" dirty="0">
                <a:cs typeface="Arial"/>
              </a:rPr>
              <a:t>and </a:t>
            </a:r>
            <a:r>
              <a:rPr lang="en-US" dirty="0" smtClean="0">
                <a:cs typeface="Arial"/>
              </a:rPr>
              <a:t>Service</a:t>
            </a:r>
            <a:r>
              <a:rPr lang="en-US" dirty="0">
                <a:cs typeface="Arial"/>
              </a:rPr>
              <a:t>.</a:t>
            </a:r>
            <a:endParaRPr lang="en-US" dirty="0"/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for Today’s Session: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952625"/>
            <a:ext cx="7461838" cy="42387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Model effective strategies for constructing purposeful year-long planning, including key benchmark experiences, to help students develop research, interpersonal, and organizational skills.</a:t>
            </a:r>
          </a:p>
          <a:p>
            <a:r>
              <a:rPr lang="en-US" dirty="0"/>
              <a:t>Define “Community-based action” and share strategies for networking with school, local, national, and global communities to enable and inform students through significant community-based action related to real-world issues.</a:t>
            </a:r>
          </a:p>
          <a:p>
            <a:r>
              <a:rPr lang="en-US" dirty="0"/>
              <a:t>Model strategies for organizing an investigation incorporating multiple, simultaneous student-designed units of inquiry, culminating in a showcase event that displays student growth in knowledge, </a:t>
            </a:r>
            <a:r>
              <a:rPr lang="en-US" dirty="0" err="1"/>
              <a:t>transdisciplinary</a:t>
            </a:r>
            <a:r>
              <a:rPr lang="en-US" dirty="0"/>
              <a:t> skills, and enhanced worldview.</a:t>
            </a:r>
          </a:p>
          <a:p>
            <a:r>
              <a:rPr lang="en-US" dirty="0"/>
              <a:t>Create a specific action plan to adopt an individualized, student-driven inquiry with emphasis on community-based action in your school</a:t>
            </a:r>
            <a:r>
              <a:rPr lang="en-US" dirty="0" smtClean="0"/>
              <a:t>.</a:t>
            </a:r>
          </a:p>
          <a:p>
            <a:r>
              <a:rPr lang="en-US" dirty="0" smtClean="0"/>
              <a:t>Attempt to avoid overly wordy slides.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to know your neighbor!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Connect with the person sitting next to you.  Be sure to meet someone new!</a:t>
            </a:r>
          </a:p>
          <a:p>
            <a:r>
              <a:rPr lang="en-US" dirty="0" smtClean="0"/>
              <a:t>Brainstorm and describe to your partner one inquiry unit or project that you are ready to take to the next level.</a:t>
            </a:r>
          </a:p>
          <a:p>
            <a:r>
              <a:rPr lang="en-US" dirty="0" smtClean="0"/>
              <a:t>Write down your inquiry at the top of the planning page (page 2) in your packet and keep it in mind throughout the session!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24962" y="1238389"/>
            <a:ext cx="7461838" cy="968841"/>
          </a:xfrm>
        </p:spPr>
        <p:txBody>
          <a:bodyPr/>
          <a:lstStyle/>
          <a:p>
            <a:r>
              <a:rPr lang="en-US" dirty="0" smtClean="0"/>
              <a:t>Sharing The Planet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24962" y="2216006"/>
            <a:ext cx="7461838" cy="3901845"/>
          </a:xfrm>
        </p:spPr>
        <p:txBody>
          <a:bodyPr/>
          <a:lstStyle/>
          <a:p>
            <a:r>
              <a:rPr lang="en-US" dirty="0" smtClean="0"/>
              <a:t>Expeditionary Learning</a:t>
            </a:r>
            <a:r>
              <a:rPr lang="en-US" dirty="0"/>
              <a:t>- expose students to the concept that the world is their </a:t>
            </a:r>
            <a:r>
              <a:rPr lang="en-US" dirty="0" smtClean="0"/>
              <a:t>classroom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Discuss the importance of community connections with </a:t>
            </a:r>
            <a:r>
              <a:rPr lang="en-US" dirty="0" smtClean="0"/>
              <a:t>students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Raise student awareness of and motivation behind: Key Concepts, Central Idea, Summative Assessment, and how they work </a:t>
            </a:r>
            <a:r>
              <a:rPr lang="en-US" dirty="0" smtClean="0"/>
              <a:t>together</a:t>
            </a:r>
          </a:p>
          <a:p>
            <a:endParaRPr lang="en-US" dirty="0"/>
          </a:p>
          <a:p>
            <a:r>
              <a:rPr lang="en-US" dirty="0" smtClean="0"/>
              <a:t>Remember, ‘Why’ is always more interesting than ‘What!’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26" y="1395475"/>
            <a:ext cx="7461838" cy="968841"/>
          </a:xfrm>
        </p:spPr>
        <p:txBody>
          <a:bodyPr/>
          <a:lstStyle/>
          <a:p>
            <a:r>
              <a:rPr lang="en-US" dirty="0" smtClean="0"/>
              <a:t>Expeditionary Learning</a:t>
            </a:r>
            <a:endParaRPr lang="en-US" dirty="0"/>
          </a:p>
        </p:txBody>
      </p:sp>
      <p:pic>
        <p:nvPicPr>
          <p:cNvPr id="9" name="Picture 8" descr="IMG_88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5" y="3035934"/>
            <a:ext cx="2587625" cy="3450167"/>
          </a:xfrm>
          <a:prstGeom prst="rect">
            <a:avLst/>
          </a:prstGeom>
        </p:spPr>
      </p:pic>
      <p:pic>
        <p:nvPicPr>
          <p:cNvPr id="11" name="Picture 10" descr="IMG_86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26" y="2207231"/>
            <a:ext cx="2889250" cy="2166938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44356" y="1038688"/>
            <a:ext cx="3342443" cy="1168544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20000"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AB7EA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smtClean="0"/>
              <a:t>Sharing the Planet Summative</a:t>
            </a:r>
            <a:endParaRPr lang="en-US" dirty="0"/>
          </a:p>
        </p:txBody>
      </p:sp>
      <p:pic>
        <p:nvPicPr>
          <p:cNvPr id="13" name="Picture 12" descr="IMG_910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911" y="2207231"/>
            <a:ext cx="2889250" cy="3852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We Are in Place and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 students full exposure to a real planner, with emphasis on central idea, lines of inquiry, and how they tie </a:t>
            </a:r>
            <a:r>
              <a:rPr lang="en-US" dirty="0" smtClean="0"/>
              <a:t>together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After learning the lines of inquiry, students actually try to guess and write a central idea for the unit</a:t>
            </a:r>
          </a:p>
          <a:p>
            <a:endParaRPr lang="en-US" dirty="0" smtClean="0"/>
          </a:p>
          <a:p>
            <a:r>
              <a:rPr lang="en-US" dirty="0"/>
              <a:t>Emphasis on current events; begin developing and understanding real-world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48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Express Ourselves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Blank Planner </a:t>
            </a:r>
            <a:r>
              <a:rPr lang="en-US" dirty="0" smtClean="0"/>
              <a:t>Project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Students, parents, teachers and administrators work together to create the central idea, lines of inquiry and summative assessment from scratch at the beginning of the </a:t>
            </a:r>
            <a:r>
              <a:rPr lang="en-US" dirty="0" smtClean="0"/>
              <a:t>unit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Teachers create formative experiences entirely based on student ideas and </a:t>
            </a:r>
            <a:r>
              <a:rPr lang="en-US" dirty="0" smtClean="0"/>
              <a:t>interests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Emphasis throughout the unit on how student efforts during the Blank Planner planning session influence each activity and experience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72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4-3-En" id="{ABA52A82-6A11-134C-8329-4C645BB4FA2C}" vid="{0E6E258F-F62E-EE46-AC49-EDCBE1B2CD3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2pm - Extraordinary Inquiry Creating a Successful Environment for Empowering Individualized, Student-</Template>
  <TotalTime>9</TotalTime>
  <Words>630</Words>
  <Application>Microsoft Office PowerPoint</Application>
  <PresentationFormat>On-screen Show (4:3)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Lucida Grande</vt:lpstr>
      <vt:lpstr>Myriad Pro</vt:lpstr>
      <vt:lpstr>IBA_2014_EN_Basis</vt:lpstr>
      <vt:lpstr>PowerPoint Presentation</vt:lpstr>
      <vt:lpstr>Extraordinary Inquiry: Creating a Successful Environment for Empowering Individualized, Student-Driven Inquiry and Community-Based Action</vt:lpstr>
      <vt:lpstr>Riverstone International School Boise, Idaho</vt:lpstr>
      <vt:lpstr>Objectives for Today’s Session:</vt:lpstr>
      <vt:lpstr>Get to know your neighbor!</vt:lpstr>
      <vt:lpstr>Sharing The Planet</vt:lpstr>
      <vt:lpstr>Expeditionary Learning</vt:lpstr>
      <vt:lpstr>Where We Are in Place and Time</vt:lpstr>
      <vt:lpstr>How We Express Ourselves</vt:lpstr>
      <vt:lpstr>Blank Planner Results</vt:lpstr>
      <vt:lpstr>How We Organize Ourselves and How the World Works</vt:lpstr>
      <vt:lpstr>PowerPoint Presentation</vt:lpstr>
      <vt:lpstr>PowerPoint Presentation</vt:lpstr>
      <vt:lpstr>Individualized, Student Created Central Ideas, Lines of Inquiry and Concepts</vt:lpstr>
      <vt:lpstr>Action Week</vt:lpstr>
      <vt:lpstr>Outreach</vt:lpstr>
      <vt:lpstr>Preparation, Action, Reflection</vt:lpstr>
      <vt:lpstr>PowerPoint Presentation</vt:lpstr>
      <vt:lpstr>Exhibition Evening</vt:lpstr>
      <vt:lpstr>Individual Speeches</vt:lpstr>
      <vt:lpstr>Thank You!  Trevor Lindsay Riverstone International School tlindsay@riverstoneschool.org</vt:lpstr>
    </vt:vector>
  </TitlesOfParts>
  <Manager/>
  <Company>International Baccalaureate Organization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Jessica Porter</dc:creator>
  <cp:keywords/>
  <dc:description>Template version 1 - February 2014_x000d_Design: D...studio_x000d_Template: Ton Persoon</dc:description>
  <cp:lastModifiedBy>Jessica Porter</cp:lastModifiedBy>
  <cp:revision>14</cp:revision>
  <dcterms:created xsi:type="dcterms:W3CDTF">2016-08-11T20:55:03Z</dcterms:created>
  <dcterms:modified xsi:type="dcterms:W3CDTF">2016-08-11T21:30:15Z</dcterms:modified>
  <cp:category/>
</cp:coreProperties>
</file>