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302" r:id="rId4"/>
    <p:sldId id="303" r:id="rId5"/>
    <p:sldId id="293" r:id="rId6"/>
    <p:sldId id="266" r:id="rId7"/>
    <p:sldId id="301" r:id="rId8"/>
    <p:sldId id="294" r:id="rId9"/>
    <p:sldId id="267" r:id="rId10"/>
    <p:sldId id="268" r:id="rId11"/>
    <p:sldId id="290" r:id="rId12"/>
    <p:sldId id="278" r:id="rId13"/>
    <p:sldId id="279" r:id="rId14"/>
    <p:sldId id="280" r:id="rId15"/>
    <p:sldId id="281" r:id="rId16"/>
    <p:sldId id="283" r:id="rId17"/>
    <p:sldId id="284" r:id="rId18"/>
    <p:sldId id="285" r:id="rId19"/>
    <p:sldId id="286" r:id="rId20"/>
    <p:sldId id="296" r:id="rId21"/>
    <p:sldId id="259" r:id="rId22"/>
    <p:sldId id="269" r:id="rId23"/>
    <p:sldId id="297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77" r:id="rId32"/>
    <p:sldId id="298" r:id="rId33"/>
    <p:sldId id="262" r:id="rId34"/>
    <p:sldId id="292" r:id="rId35"/>
    <p:sldId id="263" r:id="rId36"/>
  </p:sldIdLst>
  <p:sldSz cx="9144000" cy="6858000" type="screen4x3"/>
  <p:notesSz cx="7315200" cy="96012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mc="http://schemas.openxmlformats.org/markup-compatibility/2006" xmlns:mv="urn:schemas-microsoft-com:mac:vml" xmlns:p15="http://schemas.microsoft.com/office/powerpoint/2012/main" xmlns="">
        <p15:guide id="1" orient="horz" pos="731">
          <p15:clr>
            <a:srgbClr val="A4A3A4"/>
          </p15:clr>
        </p15:guide>
        <p15:guide id="2" orient="horz" pos="1344">
          <p15:clr>
            <a:srgbClr val="A4A3A4"/>
          </p15:clr>
        </p15:guide>
        <p15:guide id="3" orient="horz" pos="1392">
          <p15:clr>
            <a:srgbClr val="A4A3A4"/>
          </p15:clr>
        </p15:guide>
        <p15:guide id="4" orient="horz" pos="3856">
          <p15:clr>
            <a:srgbClr val="A4A3A4"/>
          </p15:clr>
        </p15:guide>
        <p15:guide id="5" pos="2880">
          <p15:clr>
            <a:srgbClr val="A4A3A4"/>
          </p15:clr>
        </p15:guide>
        <p15:guide id="6" pos="7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mc="http://schemas.openxmlformats.org/markup-compatibility/2006" xmlns:mv="urn:schemas-microsoft-com:mac:vml"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9" autoAdjust="0"/>
    <p:restoredTop sz="82542" autoAdjust="0"/>
  </p:normalViewPr>
  <p:slideViewPr>
    <p:cSldViewPr snapToGrid="0" snapToObjects="1">
      <p:cViewPr>
        <p:scale>
          <a:sx n="71" d="100"/>
          <a:sy n="71" d="100"/>
        </p:scale>
        <p:origin x="-390" y="72"/>
      </p:cViewPr>
      <p:guideLst>
        <p:guide orient="horz" pos="731"/>
        <p:guide orient="horz" pos="1344"/>
        <p:guide orient="horz" pos="1392"/>
        <p:guide orient="horz" pos="3856"/>
        <p:guide pos="2880"/>
        <p:guide pos="7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92D3B1F9-D7F0-40C3-8724-26C3B7505F6F}" type="datetimeFigureOut">
              <a:rPr lang="en-GB" smtClean="0"/>
              <a:t>16/07/2016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7D89A7B-3E14-4981-97E1-12DE38814E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174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3434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Matt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890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Paul</a:t>
            </a:r>
          </a:p>
          <a:p>
            <a:r>
              <a:rPr lang="en-US" dirty="0" smtClean="0"/>
              <a:t>Transition</a:t>
            </a:r>
            <a:r>
              <a:rPr lang="en-US" baseline="0" dirty="0" smtClean="0"/>
              <a:t> to student profile activity</a:t>
            </a:r>
          </a:p>
          <a:p>
            <a:r>
              <a:rPr lang="en-US" baseline="0" dirty="0" smtClean="0"/>
              <a:t>Explain relevance of profile activity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64917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Paul</a:t>
            </a:r>
          </a:p>
          <a:p>
            <a:r>
              <a:rPr lang="en-US" dirty="0" smtClean="0"/>
              <a:t>COPIES NEEDED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59848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Paul</a:t>
            </a:r>
          </a:p>
          <a:p>
            <a:r>
              <a:rPr lang="en-US" dirty="0" smtClean="0"/>
              <a:t>Explain that in</a:t>
            </a:r>
            <a:r>
              <a:rPr lang="en-US" baseline="0" dirty="0" smtClean="0"/>
              <a:t> the workshop we had teachers group by specific profiles, but we will not do this today for the sake of time.</a:t>
            </a:r>
          </a:p>
          <a:p>
            <a:pPr defTabSz="966612"/>
            <a:r>
              <a:rPr lang="en-US" baseline="0" dirty="0" smtClean="0"/>
              <a:t>We also had teachers d</a:t>
            </a:r>
            <a:r>
              <a:rPr lang="en-US" dirty="0" smtClean="0"/>
              <a:t>ocument their responses as a group to the following questions (on next slides)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37177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Paul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51972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Paul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88049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Paul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4291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Paul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1824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Paul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6605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Paul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01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70861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Paul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0404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Matt</a:t>
            </a:r>
          </a:p>
          <a:p>
            <a:r>
              <a:rPr lang="en-US" dirty="0" smtClean="0"/>
              <a:t>Talking through the process – NOT DOING</a:t>
            </a:r>
            <a:r>
              <a:rPr lang="en-US" baseline="0" dirty="0" smtClean="0"/>
              <a:t> THE ACTIVITIES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0426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Matt</a:t>
            </a:r>
          </a:p>
          <a:p>
            <a:r>
              <a:rPr lang="en-US" dirty="0" smtClean="0"/>
              <a:t>Criterion-referenced</a:t>
            </a:r>
          </a:p>
          <a:p>
            <a:r>
              <a:rPr lang="en-US" dirty="0" smtClean="0"/>
              <a:t>Ask group to show what they know about criterion-referencing</a:t>
            </a:r>
            <a:r>
              <a:rPr lang="en-US" baseline="0" dirty="0" smtClean="0"/>
              <a:t> (1-5 fingers)</a:t>
            </a:r>
          </a:p>
          <a:p>
            <a:r>
              <a:rPr lang="en-US" baseline="0" dirty="0" smtClean="0"/>
              <a:t>Explain if needed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94920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Matt</a:t>
            </a:r>
          </a:p>
          <a:p>
            <a:r>
              <a:rPr lang="en-US" dirty="0" smtClean="0"/>
              <a:t>Explain the previous</a:t>
            </a:r>
            <a:r>
              <a:rPr lang="en-US" baseline="0" dirty="0" smtClean="0"/>
              <a:t> activity (jigsaw)</a:t>
            </a:r>
          </a:p>
          <a:p>
            <a:r>
              <a:rPr lang="en-US" baseline="0" dirty="0" smtClean="0"/>
              <a:t>Briefly explain the next activity (musical discussion)</a:t>
            </a:r>
          </a:p>
          <a:p>
            <a:r>
              <a:rPr lang="en-US" baseline="0" dirty="0" smtClean="0"/>
              <a:t>FOCUS ON BEING A NOVICE – why this particular activity was selected</a:t>
            </a:r>
          </a:p>
          <a:p>
            <a:r>
              <a:rPr lang="en-US" baseline="0" dirty="0" smtClean="0"/>
              <a:t>ASK – any musician in the room?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1226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90285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5802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Matt</a:t>
            </a:r>
          </a:p>
          <a:p>
            <a:r>
              <a:rPr lang="en-US" dirty="0" smtClean="0"/>
              <a:t>DO</a:t>
            </a:r>
            <a:r>
              <a:rPr lang="en-US" baseline="0" dirty="0" smtClean="0"/>
              <a:t> NOT SHOW FINGERS – private self assessment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3796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Matt</a:t>
            </a:r>
          </a:p>
          <a:p>
            <a:r>
              <a:rPr lang="en-US" dirty="0" smtClean="0"/>
              <a:t>Teachers</a:t>
            </a:r>
            <a:r>
              <a:rPr lang="en-US" baseline="0" dirty="0" smtClean="0"/>
              <a:t> were given copies of these rubrics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31688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Matt</a:t>
            </a:r>
          </a:p>
          <a:p>
            <a:r>
              <a:rPr lang="en-US" dirty="0" smtClean="0"/>
              <a:t>Teachers were given copies of the rubric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25015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Matt</a:t>
            </a:r>
          </a:p>
          <a:p>
            <a:r>
              <a:rPr lang="en-US" dirty="0" smtClean="0"/>
              <a:t>CHECK FOR TIME – cut listening if needed</a:t>
            </a:r>
          </a:p>
          <a:p>
            <a:r>
              <a:rPr lang="en-US" baseline="0" dirty="0" smtClean="0"/>
              <a:t>SCAFFOLD before and between listening 1 and listening 2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46818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Asheesh</a:t>
            </a:r>
            <a:r>
              <a:rPr lang="en-US" dirty="0" smtClean="0"/>
              <a:t> – background</a:t>
            </a:r>
            <a:r>
              <a:rPr lang="en-US" baseline="0" dirty="0" smtClean="0"/>
              <a:t> (5 minutes)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76166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Matt</a:t>
            </a:r>
          </a:p>
          <a:p>
            <a:r>
              <a:rPr lang="en-US" dirty="0" smtClean="0"/>
              <a:t>EXPLAIN PROCESS IN DETAIL</a:t>
            </a:r>
          </a:p>
          <a:p>
            <a:r>
              <a:rPr lang="en-US" dirty="0" smtClean="0"/>
              <a:t>Teachers were given a detailed vocabulary list of terms used in the student response</a:t>
            </a:r>
          </a:p>
          <a:p>
            <a:r>
              <a:rPr lang="en-US" dirty="0" smtClean="0"/>
              <a:t>EXPLAIN USE</a:t>
            </a:r>
            <a:r>
              <a:rPr lang="en-US" baseline="0" dirty="0" smtClean="0"/>
              <a:t> OF CONTENT – the song selected was intentional = doorway in</a:t>
            </a:r>
          </a:p>
          <a:p>
            <a:r>
              <a:rPr lang="en-US" baseline="0" dirty="0" smtClean="0"/>
              <a:t>GIVING THE STUDENT THE KNOWLEDGE THAT THEY CAN DO IT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17326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Matt</a:t>
            </a:r>
          </a:p>
          <a:p>
            <a:r>
              <a:rPr lang="en-US" dirty="0" smtClean="0"/>
              <a:t>Talk about the types of</a:t>
            </a:r>
            <a:r>
              <a:rPr lang="en-US" baseline="0" dirty="0" smtClean="0"/>
              <a:t> scaffolding that were used.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99989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Matt</a:t>
            </a:r>
          </a:p>
          <a:p>
            <a:r>
              <a:rPr lang="en-US" dirty="0" smtClean="0"/>
              <a:t>Turn and talk (3 minutes)</a:t>
            </a:r>
          </a:p>
          <a:p>
            <a:r>
              <a:rPr lang="en-US" dirty="0" smtClean="0"/>
              <a:t>Discuss one, discuss</a:t>
            </a:r>
            <a:r>
              <a:rPr lang="en-US" baseline="0" dirty="0" smtClean="0"/>
              <a:t> all, whatever works for your group.</a:t>
            </a:r>
          </a:p>
          <a:p>
            <a:r>
              <a:rPr lang="en-US" dirty="0" smtClean="0"/>
              <a:t>STRONGLY ENCOURAGE to discuss</a:t>
            </a:r>
            <a:r>
              <a:rPr lang="en-US" baseline="0" dirty="0" smtClean="0"/>
              <a:t> the last question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960037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Paul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868979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Paul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46234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0009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Paul – transition</a:t>
            </a:r>
            <a:r>
              <a:rPr lang="en-US" baseline="0" dirty="0" smtClean="0"/>
              <a:t> into the workshop and this session.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64883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Matt – why do we model?</a:t>
            </a:r>
          </a:p>
          <a:p>
            <a:r>
              <a:rPr lang="en-US" dirty="0" smtClean="0"/>
              <a:t>Working</a:t>
            </a:r>
            <a:r>
              <a:rPr lang="en-US" baseline="0" dirty="0" smtClean="0"/>
              <a:t> with groups of teachers</a:t>
            </a:r>
          </a:p>
          <a:p>
            <a:r>
              <a:rPr lang="en-US" baseline="0" dirty="0" smtClean="0"/>
              <a:t>Working with ourselves as facilitators</a:t>
            </a:r>
          </a:p>
          <a:p>
            <a:r>
              <a:rPr lang="en-US" baseline="0" dirty="0" smtClean="0"/>
              <a:t>Working with participants in this room</a:t>
            </a:r>
          </a:p>
          <a:p>
            <a:endParaRPr lang="en-US" baseline="0" dirty="0" smtClean="0"/>
          </a:p>
          <a:p>
            <a:r>
              <a:rPr lang="en-US" baseline="0" dirty="0" smtClean="0"/>
              <a:t>We model to make sure that you understand our process.</a:t>
            </a:r>
          </a:p>
          <a:p>
            <a:r>
              <a:rPr lang="en-US" baseline="0" dirty="0" smtClean="0"/>
              <a:t>Why? The grant identified these three items as key practices that will promote equity and access in a cognitively demanding classroom.</a:t>
            </a:r>
          </a:p>
          <a:p>
            <a:r>
              <a:rPr lang="en-US" baseline="0" dirty="0" smtClean="0"/>
              <a:t>E.g., in a cognitively demanding classroom, students will be asked to explain and justify their thinking. </a:t>
            </a:r>
          </a:p>
          <a:p>
            <a:r>
              <a:rPr lang="en-US" baseline="0" dirty="0" smtClean="0"/>
              <a:t>For students who are not used to this style of expression, they need continued coaching and modelling. </a:t>
            </a:r>
          </a:p>
          <a:p>
            <a:r>
              <a:rPr lang="en-US" baseline="0" dirty="0" smtClean="0"/>
              <a:t>As teachers discuss their own processes, students begin to understand the ‘why’ behind what they are being asked to do.</a:t>
            </a:r>
          </a:p>
          <a:p>
            <a:r>
              <a:rPr lang="en-US" baseline="0" dirty="0" smtClean="0"/>
              <a:t>The more a student understands the expectation and the process of learning, the more their voice will be heard in the room.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5510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Matt</a:t>
            </a:r>
          </a:p>
          <a:p>
            <a:r>
              <a:rPr lang="en-US" dirty="0" smtClean="0"/>
              <a:t>Question</a:t>
            </a:r>
            <a:r>
              <a:rPr lang="en-US" baseline="0" dirty="0" smtClean="0"/>
              <a:t> – who has used human graphs in their classroom/school?</a:t>
            </a:r>
          </a:p>
          <a:p>
            <a:r>
              <a:rPr lang="en-US" baseline="0" dirty="0" smtClean="0"/>
              <a:t>DO NOT EXPLAIN THE WHY!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23979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/>
            <a:r>
              <a:rPr lang="en-US" dirty="0" smtClean="0"/>
              <a:t>Matt</a:t>
            </a:r>
          </a:p>
          <a:p>
            <a:pPr defTabSz="966612"/>
            <a:r>
              <a:rPr lang="en-US" dirty="0" smtClean="0"/>
              <a:t>DP teachers –</a:t>
            </a:r>
            <a:r>
              <a:rPr lang="en-US" baseline="0" dirty="0" smtClean="0"/>
              <a:t>think about the DP as a whole – all of the component parts – AND the pieces of the DP that might work best for your learners (e.g., 3 DP classes, 2 DP classes and CAS, etc.) when contemplating accessibility.</a:t>
            </a:r>
          </a:p>
          <a:p>
            <a:pPr defTabSz="966612"/>
            <a:endParaRPr lang="en-US" dirty="0" smtClean="0"/>
          </a:p>
          <a:p>
            <a:pPr defTabSz="966612"/>
            <a:r>
              <a:rPr lang="en-US" dirty="0" smtClean="0"/>
              <a:t>We need</a:t>
            </a:r>
            <a:r>
              <a:rPr lang="en-US" baseline="0" dirty="0" smtClean="0"/>
              <a:t> to talk about, discuss and </a:t>
            </a:r>
            <a:r>
              <a:rPr lang="en-US" baseline="0" dirty="0" err="1" smtClean="0"/>
              <a:t>operationalise</a:t>
            </a:r>
            <a:r>
              <a:rPr lang="en-US" baseline="0" dirty="0" smtClean="0"/>
              <a:t> the term – ‘accessibility’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13978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Matt</a:t>
            </a:r>
          </a:p>
          <a:p>
            <a:endParaRPr lang="en-US" dirty="0" smtClean="0"/>
          </a:p>
          <a:p>
            <a:r>
              <a:rPr lang="en-US" dirty="0" smtClean="0"/>
              <a:t>Turn and talk (3 minutes)</a:t>
            </a:r>
          </a:p>
          <a:p>
            <a:r>
              <a:rPr lang="en-US" dirty="0" smtClean="0"/>
              <a:t>Discuss one, discuss</a:t>
            </a:r>
            <a:r>
              <a:rPr lang="en-US" baseline="0" dirty="0" smtClean="0"/>
              <a:t> all, whatever works for your group.</a:t>
            </a:r>
          </a:p>
          <a:p>
            <a:r>
              <a:rPr lang="en-US" dirty="0" smtClean="0"/>
              <a:t>STRONGLY ENCOURAGE to discuss</a:t>
            </a:r>
            <a:r>
              <a:rPr lang="en-US" baseline="0" dirty="0" smtClean="0"/>
              <a:t> the last question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417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Matt</a:t>
            </a:r>
          </a:p>
          <a:p>
            <a:r>
              <a:rPr lang="en-US" dirty="0" smtClean="0"/>
              <a:t>Unpack</a:t>
            </a:r>
            <a:r>
              <a:rPr lang="en-US" baseline="0" dirty="0" smtClean="0"/>
              <a:t> bullets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89A7B-3E14-4981-97E1-12DE38814E7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913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7555646" y="6629930"/>
            <a:ext cx="1068334" cy="228070"/>
          </a:xfrm>
        </p:spPr>
        <p:txBody>
          <a:bodyPr/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02C89652-6118-194A-A2A5-0F33353BC73A}" type="datetimeFigureOut">
              <a:rPr lang="en-US" noProof="0" smtClean="0"/>
              <a:pPr/>
              <a:t>16-Jul-16</a:t>
            </a:fld>
            <a:endParaRPr lang="nl-NL" dirty="0" smtClean="0"/>
          </a:p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623980" y="6629930"/>
            <a:ext cx="406400" cy="228070"/>
          </a:xfrm>
        </p:spPr>
        <p:txBody>
          <a:bodyPr/>
          <a:lstStyle/>
          <a:p>
            <a:fld id="{365E7149-2CBC-7E42-B4F4-E2E7C22F4267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9200" y="1319999"/>
            <a:ext cx="5472000" cy="566738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219200" y="1886737"/>
            <a:ext cx="5472000" cy="4104000"/>
          </a:xfrm>
          <a:solidFill>
            <a:schemeClr val="accent6">
              <a:lumMod val="40000"/>
              <a:lumOff val="60000"/>
            </a:schemeClr>
          </a:solidFill>
        </p:spPr>
        <p:txBody>
          <a:bodyPr tIns="180000">
            <a:normAutofit/>
          </a:bodyPr>
          <a:lstStyle>
            <a:lvl1pPr marL="0" indent="0" algn="ctr">
              <a:buNone/>
              <a:defRPr sz="2000">
                <a:solidFill>
                  <a:schemeClr val="accent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843599" y="4960136"/>
            <a:ext cx="1843201" cy="1030601"/>
          </a:xfrm>
        </p:spPr>
        <p:txBody>
          <a:bodyPr anchor="b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200" i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16-Jul-16</a:t>
            </a:fld>
            <a:endParaRPr lang="en-US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327" y="3203572"/>
            <a:ext cx="8211787" cy="1588561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540327" y="4792134"/>
            <a:ext cx="8211787" cy="872062"/>
          </a:xfrm>
        </p:spPr>
        <p:txBody>
          <a:bodyPr anchor="b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0" y="6629930"/>
            <a:ext cx="1068334" cy="228070"/>
          </a:xfrm>
        </p:spPr>
        <p:txBody>
          <a:bodyPr/>
          <a:lstStyle/>
          <a:p>
            <a:fld id="{02C89652-6118-194A-A2A5-0F33353BC73A}" type="datetimeFigureOut">
              <a:rPr lang="en-US" noProof="0" smtClean="0"/>
              <a:pPr/>
              <a:t>16-Jul-16</a:t>
            </a:fld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1068334" y="6629930"/>
            <a:ext cx="406400" cy="228070"/>
          </a:xfrm>
        </p:spPr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16-Jul-16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39062" y="2184400"/>
            <a:ext cx="6447738" cy="1727200"/>
          </a:xfrm>
        </p:spPr>
        <p:txBody>
          <a:bodyPr anchor="t">
            <a:normAutofit/>
          </a:bodyPr>
          <a:lstStyle>
            <a:lvl1pPr algn="l">
              <a:defRPr sz="3600" b="1" cap="none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2239062" y="3911600"/>
            <a:ext cx="6447738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16-Jul-16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24962" y="2209799"/>
            <a:ext cx="3677238" cy="3916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011200" y="2209799"/>
            <a:ext cx="3675600" cy="3916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16-Jul-16</a:t>
            </a:fld>
            <a:endParaRPr lang="en-US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24962" y="2209800"/>
            <a:ext cx="3675600" cy="6397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1224962" y="2849561"/>
            <a:ext cx="3675600" cy="32766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5011200" y="2209800"/>
            <a:ext cx="3675600" cy="6397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5011200" y="2849561"/>
            <a:ext cx="3675600" cy="327660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16-Jul-16</a:t>
            </a:fld>
            <a:endParaRPr lang="en-US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16-Jul-16</a:t>
            </a:fld>
            <a:endParaRPr lang="en-US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16-Jul-16</a:t>
            </a:fld>
            <a:endParaRPr lang="en-US" noProof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9200" y="1283183"/>
            <a:ext cx="3225800" cy="1049336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0" y="1283183"/>
            <a:ext cx="4114800" cy="49657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219200" y="2332519"/>
            <a:ext cx="3225800" cy="391636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16-Jul-16</a:t>
            </a:fld>
            <a:endParaRPr lang="en-US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24962" y="1238390"/>
            <a:ext cx="7461838" cy="96884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24962" y="2289481"/>
            <a:ext cx="7461838" cy="390184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212066" y="576264"/>
            <a:ext cx="1068334" cy="2280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accent6"/>
                </a:solidFill>
              </a:defRPr>
            </a:lvl1pPr>
          </a:lstStyle>
          <a:p>
            <a:fld id="{02C89652-6118-194A-A2A5-0F33353BC73A}" type="datetimeFigureOut">
              <a:rPr lang="en-US" noProof="0" smtClean="0"/>
              <a:pPr/>
              <a:t>16-Jul-16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239062" y="6475941"/>
            <a:ext cx="3611401" cy="23918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accent6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280400" y="576264"/>
            <a:ext cx="406400" cy="2280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accent6"/>
                </a:solidFill>
              </a:defRPr>
            </a:lvl1pPr>
          </a:lstStyle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1AB7EA"/>
          </a:solidFill>
          <a:latin typeface="Myriad Pro"/>
          <a:ea typeface="+mj-ea"/>
          <a:cs typeface="Myriad Pro"/>
        </a:defRPr>
      </a:lvl1pPr>
    </p:titleStyle>
    <p:bodyStyle>
      <a:lvl1pPr marL="288000" indent="-288000" algn="l" defTabSz="457200" rtl="0" eaLnBrk="1" latinLnBrk="0" hangingPunct="1">
        <a:lnSpc>
          <a:spcPct val="90000"/>
        </a:lnSpc>
        <a:spcBef>
          <a:spcPts val="400"/>
        </a:spcBef>
        <a:buClr>
          <a:schemeClr val="accent1"/>
        </a:buClr>
        <a:buSzPct val="140000"/>
        <a:buFont typeface="Arial"/>
        <a:buChar char="•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1pPr>
      <a:lvl2pPr marL="576000" indent="-288000" algn="l" defTabSz="457200" rtl="0" eaLnBrk="1" latinLnBrk="0" hangingPunct="1">
        <a:lnSpc>
          <a:spcPct val="90000"/>
        </a:lnSpc>
        <a:spcBef>
          <a:spcPts val="400"/>
        </a:spcBef>
        <a:buClr>
          <a:schemeClr val="tx1"/>
        </a:buClr>
        <a:buSzPct val="140000"/>
        <a:buFont typeface="Arial"/>
        <a:buChar char="•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2pPr>
      <a:lvl3pPr marL="864000" indent="-288000" algn="l" defTabSz="457200" rtl="0" eaLnBrk="1" latinLnBrk="0" hangingPunct="1">
        <a:lnSpc>
          <a:spcPct val="90000"/>
        </a:lnSpc>
        <a:spcBef>
          <a:spcPts val="400"/>
        </a:spcBef>
        <a:buClr>
          <a:schemeClr val="accent1"/>
        </a:buClr>
        <a:buSzPct val="140000"/>
        <a:buFont typeface="Arial"/>
        <a:buChar char="•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3pPr>
      <a:lvl4pPr marL="1152000" indent="-288000" algn="l" defTabSz="457200" rtl="0" eaLnBrk="1" latinLnBrk="0" hangingPunct="1">
        <a:lnSpc>
          <a:spcPct val="90000"/>
        </a:lnSpc>
        <a:spcBef>
          <a:spcPts val="400"/>
        </a:spcBef>
        <a:buFont typeface="Lucida Grande"/>
        <a:buChar char="–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4pPr>
      <a:lvl5pPr marL="1440000" indent="-288000" algn="l" defTabSz="457200" rtl="0" eaLnBrk="1" latinLnBrk="0" hangingPunct="1">
        <a:lnSpc>
          <a:spcPct val="90000"/>
        </a:lnSpc>
        <a:spcBef>
          <a:spcPts val="400"/>
        </a:spcBef>
        <a:buFont typeface="Lucida Grande"/>
        <a:buChar char="–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mailto:pmarble@sturgischarterschool.org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Guiding questions </a:t>
            </a:r>
            <a:r>
              <a:rPr lang="en-US" sz="2000" dirty="0"/>
              <a:t>(for </a:t>
            </a:r>
            <a:r>
              <a:rPr lang="en-US" sz="2000" dirty="0" smtClean="0"/>
              <a:t>the two-day workshop</a:t>
            </a:r>
            <a:r>
              <a:rPr lang="en-US" sz="2000" dirty="0"/>
              <a:t>)</a:t>
            </a:r>
            <a:endParaRPr lang="en-GB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I develop/extend a culture of inclusion in my classroom and in my school?</a:t>
            </a:r>
          </a:p>
          <a:p>
            <a:endParaRPr lang="en-US" dirty="0"/>
          </a:p>
          <a:p>
            <a:r>
              <a:rPr lang="en-US" dirty="0"/>
              <a:t>How do I plan instruction for the students in my classroom (how do I know my students as learners)?</a:t>
            </a:r>
          </a:p>
          <a:p>
            <a:endParaRPr lang="en-US" dirty="0"/>
          </a:p>
          <a:p>
            <a:r>
              <a:rPr lang="en-US" dirty="0"/>
              <a:t>How do I develop assessment criteria from IB DP assessment objectives?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How do I use </a:t>
            </a:r>
            <a:r>
              <a:rPr lang="en-US" dirty="0" smtClean="0"/>
              <a:t>IB assessment </a:t>
            </a:r>
            <a:r>
              <a:rPr lang="en-US" dirty="0"/>
              <a:t>criteria to formally evaluate students and celebrate student growth?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431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Importance of Modeling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5821" y="2207231"/>
            <a:ext cx="7720979" cy="3984095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2800" dirty="0" smtClean="0"/>
          </a:p>
          <a:p>
            <a:pPr>
              <a:buFontTx/>
              <a:buChar char="•"/>
            </a:pPr>
            <a:r>
              <a:rPr lang="en-US" sz="2800" dirty="0" smtClean="0"/>
              <a:t>Transparency </a:t>
            </a:r>
          </a:p>
          <a:p>
            <a:pPr lvl="1">
              <a:buNone/>
            </a:pPr>
            <a:r>
              <a:rPr lang="en-US" sz="2800" dirty="0" smtClean="0"/>
              <a:t>	(What are we doing? Why?)</a:t>
            </a:r>
          </a:p>
          <a:p>
            <a:pPr>
              <a:buFontTx/>
              <a:buChar char="•"/>
            </a:pPr>
            <a:endParaRPr lang="en-US" sz="2800" dirty="0" smtClean="0"/>
          </a:p>
          <a:p>
            <a:pPr>
              <a:buFontTx/>
              <a:buChar char="•"/>
            </a:pPr>
            <a:r>
              <a:rPr lang="en-US" sz="2800" dirty="0" err="1" smtClean="0"/>
              <a:t>Metacognition</a:t>
            </a:r>
            <a:endParaRPr lang="en-US" sz="2800" dirty="0" smtClean="0"/>
          </a:p>
          <a:p>
            <a:pPr lvl="2">
              <a:buNone/>
            </a:pPr>
            <a:r>
              <a:rPr lang="en-US" sz="2800" dirty="0" smtClean="0"/>
              <a:t>(Consistent Reflection Tools)</a:t>
            </a:r>
          </a:p>
          <a:p>
            <a:pPr>
              <a:buNone/>
            </a:pPr>
            <a:endParaRPr lang="en-US" sz="2800" dirty="0" smtClean="0"/>
          </a:p>
          <a:p>
            <a:pPr>
              <a:buFontTx/>
              <a:buChar char="•"/>
            </a:pPr>
            <a:r>
              <a:rPr lang="en-US" sz="2800" dirty="0" smtClean="0"/>
              <a:t>Inclusivity </a:t>
            </a:r>
          </a:p>
          <a:p>
            <a:pPr lvl="1">
              <a:buNone/>
            </a:pPr>
            <a:r>
              <a:rPr lang="en-US" sz="2800" dirty="0" smtClean="0"/>
              <a:t>	(Protocols)</a:t>
            </a:r>
            <a:endParaRPr lang="en-US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702" y="1197419"/>
            <a:ext cx="7861098" cy="49939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/>
            <a:r>
              <a:rPr lang="en-US" sz="2400" i="1" dirty="0" smtClean="0"/>
              <a:t>				Profile of a Student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endParaRPr lang="en-US" dirty="0" smtClean="0"/>
          </a:p>
          <a:p>
            <a:pPr>
              <a:buFontTx/>
              <a:buChar char="•"/>
            </a:pPr>
            <a:r>
              <a:rPr lang="en-US" dirty="0" smtClean="0"/>
              <a:t>Read the student profiles</a:t>
            </a:r>
          </a:p>
          <a:p>
            <a:pPr>
              <a:buFontTx/>
              <a:buChar char="•"/>
            </a:pPr>
            <a:endParaRPr lang="en-US" dirty="0" smtClean="0"/>
          </a:p>
          <a:p>
            <a:pPr>
              <a:buFontTx/>
              <a:buChar char="•"/>
            </a:pPr>
            <a:r>
              <a:rPr lang="en-US" dirty="0" smtClean="0"/>
              <a:t>Choose the profile that most interests you</a:t>
            </a:r>
          </a:p>
          <a:p>
            <a:pPr>
              <a:buFontTx/>
              <a:buChar char="•"/>
            </a:pPr>
            <a:endParaRPr lang="en-US" dirty="0" smtClean="0"/>
          </a:p>
          <a:p>
            <a:pPr>
              <a:buFontTx/>
              <a:buChar char="•"/>
            </a:pPr>
            <a:r>
              <a:rPr lang="en-US" dirty="0" smtClean="0"/>
              <a:t>Share with your neighbours what interested you about the profile</a:t>
            </a:r>
          </a:p>
          <a:p>
            <a:pPr>
              <a:buFontTx/>
              <a:buChar char="•"/>
            </a:pPr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959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i="1" dirty="0" smtClean="0"/>
              <a:t>Profile of a Student  - first (of two) set of questions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GB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i="1" dirty="0" smtClean="0"/>
          </a:p>
          <a:p>
            <a:pPr>
              <a:buNone/>
            </a:pPr>
            <a:r>
              <a:rPr lang="en-US" dirty="0" smtClean="0"/>
              <a:t>Imagine you are a school design team and your team </a:t>
            </a:r>
          </a:p>
          <a:p>
            <a:pPr>
              <a:buNone/>
            </a:pPr>
            <a:r>
              <a:rPr lang="en-US" dirty="0" smtClean="0"/>
              <a:t>has to design a school with this student in mind.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What would your school look like?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How would you engage this student in continuously culturally relevant, challenging, rigorous and standards-based learning?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959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194" y="1238390"/>
            <a:ext cx="7935606" cy="968841"/>
          </a:xfrm>
        </p:spPr>
        <p:txBody>
          <a:bodyPr>
            <a:normAutofit/>
          </a:bodyPr>
          <a:lstStyle/>
          <a:p>
            <a:r>
              <a:rPr lang="en-US" sz="2400" i="1" dirty="0" smtClean="0"/>
              <a:t/>
            </a:r>
            <a:br>
              <a:rPr lang="en-US" sz="2400" i="1" dirty="0" smtClean="0"/>
            </a:br>
            <a:r>
              <a:rPr lang="en-US" sz="2400" i="1" dirty="0" smtClean="0"/>
              <a:t>Profile of a Student  - second (of two) set of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i="1" dirty="0" smtClean="0"/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r>
              <a:rPr lang="en-US" dirty="0" smtClean="0"/>
              <a:t>	What kinds of supports need to be in place in a small</a:t>
            </a:r>
          </a:p>
          <a:p>
            <a:pPr>
              <a:buNone/>
            </a:pPr>
            <a:r>
              <a:rPr lang="en-US" dirty="0" smtClean="0"/>
              <a:t>school learning environment for your student profile</a:t>
            </a:r>
          </a:p>
          <a:p>
            <a:pPr>
              <a:buNone/>
            </a:pPr>
            <a:r>
              <a:rPr lang="en-US" dirty="0" smtClean="0"/>
              <a:t>group to be willing to take academic risks to learn?</a:t>
            </a:r>
          </a:p>
        </p:txBody>
      </p:sp>
    </p:spTree>
    <p:extLst>
      <p:ext uri="{BB962C8B-B14F-4D97-AF65-F5344CB8AC3E}">
        <p14:creationId xmlns:p14="http://schemas.microsoft.com/office/powerpoint/2010/main" val="256959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			Marietta, GA</a:t>
            </a:r>
            <a:endParaRPr lang="en-US" dirty="0"/>
          </a:p>
        </p:txBody>
      </p:sp>
      <p:pic>
        <p:nvPicPr>
          <p:cNvPr id="9" name="Content Placeholder 8" descr="IMG_1283.jpg"/>
          <p:cNvPicPr>
            <a:picLocks noGrp="1" noChangeAspect="1"/>
          </p:cNvPicPr>
          <p:nvPr>
            <p:ph idx="1"/>
          </p:nvPr>
        </p:nvPicPr>
        <p:blipFill>
          <a:blip r:embed="rId3"/>
          <a:srcRect t="-18515" b="-1851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noProof="0" dirty="0"/>
          </a:p>
        </p:txBody>
      </p:sp>
      <p:pic>
        <p:nvPicPr>
          <p:cNvPr id="7" name="Content Placeholder 6" descr="IMG_1132.jpg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 l="-12586" r="-12586"/>
          <a:stretch>
            <a:fillRect/>
          </a:stretch>
        </p:blipFill>
        <p:spPr/>
      </p:pic>
      <p:pic>
        <p:nvPicPr>
          <p:cNvPr id="8" name="Content Placeholder 7" descr="IMG_1131.jpg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 l="-12559" r="-1255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noProof="0" dirty="0"/>
          </a:p>
        </p:txBody>
      </p:sp>
      <p:pic>
        <p:nvPicPr>
          <p:cNvPr id="7" name="Content Placeholder 6" descr="IMG_1129.jpg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 l="-12586" r="-12586"/>
          <a:stretch>
            <a:fillRect/>
          </a:stretch>
        </p:blipFill>
        <p:spPr/>
      </p:pic>
      <p:pic>
        <p:nvPicPr>
          <p:cNvPr id="8" name="Content Placeholder 7" descr="IMG_1135.jpg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 l="-12559" r="-1255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9" name="Content Placeholder 8" descr="IMG_1134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-24774" r="-24774"/>
          <a:stretch>
            <a:fillRect/>
          </a:stretch>
        </p:blipFill>
        <p:spPr/>
      </p:pic>
      <p:sp>
        <p:nvSpPr>
          <p:cNvPr id="7" name="Tijdelijke aanduiding voor tekst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Content Placeholder 9" descr="IMG_1133.jpg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l="-24774" r="-2477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0" dirty="0"/>
              <a:t>IB For All:  </a:t>
            </a:r>
            <a:r>
              <a:rPr lang="en-US" b="0" dirty="0" smtClean="0"/>
              <a:t/>
            </a:r>
            <a:br>
              <a:rPr lang="en-US" b="0" dirty="0" smtClean="0"/>
            </a:br>
            <a:r>
              <a:rPr lang="en-US" b="0" dirty="0" smtClean="0"/>
              <a:t>Building </a:t>
            </a:r>
            <a:r>
              <a:rPr lang="en-US" b="0" dirty="0"/>
              <a:t>a Culture of Access, </a:t>
            </a:r>
            <a:r>
              <a:rPr lang="en-US" b="0" dirty="0" smtClean="0"/>
              <a:t/>
            </a:r>
            <a:br>
              <a:rPr lang="en-US" b="0" dirty="0" smtClean="0"/>
            </a:br>
            <a:r>
              <a:rPr lang="en-US" b="0" dirty="0" smtClean="0"/>
              <a:t>Excellence </a:t>
            </a:r>
            <a:r>
              <a:rPr lang="en-US" b="0" dirty="0"/>
              <a:t>and Equity.</a:t>
            </a:r>
            <a:endParaRPr lang="en-US" noProof="0" dirty="0"/>
          </a:p>
        </p:txBody>
      </p:sp>
      <p:sp>
        <p:nvSpPr>
          <p:cNvPr id="5" name="Sub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Paul Marble &amp; Matthew J. Gonzales</a:t>
            </a:r>
          </a:p>
          <a:p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i="1" dirty="0" smtClean="0"/>
              <a:t>		</a:t>
            </a:r>
            <a:br>
              <a:rPr lang="en-US" sz="2400" i="1" dirty="0" smtClean="0"/>
            </a:br>
            <a:r>
              <a:rPr lang="en-US" sz="2400" i="1" dirty="0" smtClean="0"/>
              <a:t>		Reflections (Think/Pair/Share)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i="1" dirty="0" smtClean="0"/>
          </a:p>
          <a:p>
            <a:pPr>
              <a:buNone/>
            </a:pPr>
            <a:r>
              <a:rPr lang="en-US" dirty="0" smtClean="0"/>
              <a:t>What was it like for you to engage in the Student Profile </a:t>
            </a:r>
          </a:p>
          <a:p>
            <a:pPr>
              <a:buNone/>
            </a:pPr>
            <a:r>
              <a:rPr lang="en-US" dirty="0" smtClean="0"/>
              <a:t>activity?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How might you use this student profile activity?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What might you change about this student profile activity?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To what extent could this activity enhance enrollment, access and success in your IB classrooms?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49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DP Assessment –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Principles </a:t>
            </a:r>
            <a:r>
              <a:rPr lang="en-US" dirty="0"/>
              <a:t>into Practice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(jigsaw)</a:t>
            </a:r>
            <a:r>
              <a:rPr lang="en-GB" dirty="0"/>
              <a:t/>
            </a:r>
            <a:br>
              <a:rPr lang="en-GB" dirty="0"/>
            </a:br>
            <a:endParaRPr lang="en-US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Leading to DP Music lesson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Jigsaw sections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/>
              <a:t>ALL - 2.1 Why “assessment</a:t>
            </a:r>
            <a:r>
              <a:rPr lang="en-US" i="1" dirty="0" smtClean="0"/>
              <a:t>”?</a:t>
            </a:r>
            <a:endParaRPr lang="en-US" i="1" dirty="0"/>
          </a:p>
          <a:p>
            <a:pPr marL="0" indent="0">
              <a:buNone/>
            </a:pPr>
            <a:r>
              <a:rPr lang="en-US" i="1" dirty="0"/>
              <a:t>ALL - 2.4 Assessment and </a:t>
            </a:r>
            <a:r>
              <a:rPr lang="en-US" i="1" dirty="0" smtClean="0"/>
              <a:t>learning</a:t>
            </a:r>
            <a:endParaRPr lang="en-US" i="1" dirty="0"/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 smtClean="0"/>
              <a:t>Group </a:t>
            </a:r>
            <a:r>
              <a:rPr lang="en-US" i="1" dirty="0"/>
              <a:t>1 </a:t>
            </a:r>
            <a:r>
              <a:rPr lang="en-US" i="1" dirty="0" smtClean="0"/>
              <a:t>- 2.2 </a:t>
            </a:r>
            <a:r>
              <a:rPr lang="en-US" i="1" dirty="0"/>
              <a:t>Formative and summative—what are the purposes of assessment? 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 smtClean="0"/>
              <a:t>Group </a:t>
            </a:r>
            <a:r>
              <a:rPr lang="en-US" i="1" dirty="0"/>
              <a:t>2 </a:t>
            </a:r>
            <a:r>
              <a:rPr lang="en-US" i="1" dirty="0" smtClean="0"/>
              <a:t> - 2.5 </a:t>
            </a:r>
            <a:r>
              <a:rPr lang="en-US" i="1" dirty="0"/>
              <a:t>Norm-referencing and criterion-referencing 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Group 3 </a:t>
            </a:r>
            <a:r>
              <a:rPr lang="en-US" i="1" dirty="0" smtClean="0"/>
              <a:t>- 2.7 Bias</a:t>
            </a:r>
            <a:endParaRPr lang="en-US" i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662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Importance of Modeling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5821" y="2207231"/>
            <a:ext cx="7720979" cy="3984095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2800" dirty="0" smtClean="0"/>
          </a:p>
          <a:p>
            <a:pPr>
              <a:buFontTx/>
              <a:buChar char="•"/>
            </a:pPr>
            <a:r>
              <a:rPr lang="en-US" sz="2800" dirty="0" smtClean="0"/>
              <a:t>Transparency </a:t>
            </a:r>
          </a:p>
          <a:p>
            <a:pPr lvl="1">
              <a:buNone/>
            </a:pPr>
            <a:r>
              <a:rPr lang="en-US" sz="2800" dirty="0" smtClean="0"/>
              <a:t>	(What are we doing? Why?)</a:t>
            </a:r>
          </a:p>
          <a:p>
            <a:pPr>
              <a:buFontTx/>
              <a:buChar char="•"/>
            </a:pPr>
            <a:endParaRPr lang="en-US" sz="2800" dirty="0" smtClean="0"/>
          </a:p>
          <a:p>
            <a:pPr>
              <a:buFontTx/>
              <a:buChar char="•"/>
            </a:pPr>
            <a:r>
              <a:rPr lang="en-US" sz="2800" dirty="0" err="1" smtClean="0"/>
              <a:t>Metacognition</a:t>
            </a:r>
            <a:endParaRPr lang="en-US" sz="2800" dirty="0" smtClean="0"/>
          </a:p>
          <a:p>
            <a:pPr lvl="2">
              <a:buNone/>
            </a:pPr>
            <a:r>
              <a:rPr lang="en-US" sz="2800" dirty="0" smtClean="0"/>
              <a:t>(Consistent Reflection Tools)</a:t>
            </a:r>
          </a:p>
          <a:p>
            <a:pPr>
              <a:buNone/>
            </a:pPr>
            <a:endParaRPr lang="en-US" sz="2800" dirty="0" smtClean="0"/>
          </a:p>
          <a:p>
            <a:pPr>
              <a:buFontTx/>
              <a:buChar char="•"/>
            </a:pPr>
            <a:r>
              <a:rPr lang="en-US" sz="2800" dirty="0" smtClean="0"/>
              <a:t>Inclusivity </a:t>
            </a:r>
          </a:p>
          <a:p>
            <a:pPr lvl="1">
              <a:buNone/>
            </a:pPr>
            <a:r>
              <a:rPr lang="en-US" sz="2800" dirty="0" smtClean="0"/>
              <a:t>	(Protocols)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936569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DP Music lesson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118446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Listening exercise (one)</a:t>
            </a:r>
            <a:br>
              <a:rPr lang="en-US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(walking in the shoes of a novice</a:t>
            </a:r>
            <a:r>
              <a:rPr lang="en-US" sz="2400" dirty="0" smtClean="0"/>
              <a:t>)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32645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Please self assess your level of musical knowledge and understanding</a:t>
            </a:r>
            <a:br>
              <a:rPr lang="en-US" dirty="0"/>
            </a:br>
            <a:r>
              <a:rPr lang="en-US" dirty="0"/>
              <a:t>(1-5)</a:t>
            </a:r>
            <a:br>
              <a:rPr lang="en-US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(1 – low)</a:t>
            </a:r>
            <a:br>
              <a:rPr lang="en-US" sz="2000" dirty="0"/>
            </a:br>
            <a:r>
              <a:rPr lang="en-US" sz="2000" dirty="0"/>
              <a:t>(5 – high)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5757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DP Music Paper 1 rubrics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Criterion </a:t>
            </a:r>
            <a:r>
              <a:rPr lang="en-US" dirty="0"/>
              <a:t>A: Musical elements</a:t>
            </a:r>
          </a:p>
          <a:p>
            <a:pPr marL="0" indent="0">
              <a:buNone/>
            </a:pPr>
            <a:r>
              <a:rPr lang="en-US" dirty="0"/>
              <a:t>This criterion concerns the student’s ability in each extract to perceive the musical elements (duration, pitch, timbre/tone colour, texture and dynamics) and their significance. Articulation and other expressive and production techniques might also be discussed.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Criterion B: Musical structure</a:t>
            </a:r>
          </a:p>
          <a:p>
            <a:pPr marL="0" indent="0">
              <a:buNone/>
            </a:pPr>
            <a:r>
              <a:rPr lang="en-US" dirty="0"/>
              <a:t>This criterion concerns the student’s ability to perceive the principal structural features of each extract.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3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DP Music Paper 1 rubrics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Criterion C: Musical terminology</a:t>
            </a:r>
          </a:p>
          <a:p>
            <a:pPr marL="0" indent="0">
              <a:buNone/>
            </a:pPr>
            <a:r>
              <a:rPr lang="en-US" dirty="0"/>
              <a:t>This criterion concerns the student’s knowledge of musical terminology and its appropriate use.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Criterion D: Musical context</a:t>
            </a:r>
          </a:p>
          <a:p>
            <a:pPr marL="0" indent="0">
              <a:buNone/>
            </a:pPr>
            <a:r>
              <a:rPr lang="en-US" dirty="0"/>
              <a:t>This criterion concerns the student’s ability to place each extract in its musical context—cultural, historical and stylistic—and relate it to music that s/he knows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296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Listening exercise (one)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Please write what you hear (we will hear the song </a:t>
            </a:r>
            <a:r>
              <a:rPr lang="en-US" dirty="0" smtClean="0"/>
              <a:t>2x</a:t>
            </a:r>
            <a:r>
              <a:rPr lang="en-US" dirty="0"/>
              <a:t>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Please organise your response using the following items:</a:t>
            </a:r>
          </a:p>
          <a:p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General </a:t>
            </a:r>
            <a:r>
              <a:rPr lang="en-US" dirty="0"/>
              <a:t>musical elements (instruments, tonality, etc.)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Structure </a:t>
            </a:r>
            <a:r>
              <a:rPr lang="en-US" dirty="0"/>
              <a:t>(how the music moves through time)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Context </a:t>
            </a:r>
            <a:r>
              <a:rPr lang="en-US" dirty="0"/>
              <a:t>(where </a:t>
            </a:r>
            <a:r>
              <a:rPr lang="en-US" smtClean="0"/>
              <a:t>and when does </a:t>
            </a:r>
            <a:r>
              <a:rPr lang="en-US" dirty="0"/>
              <a:t>this music come from?)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/>
              <a:t>Listening 1 – individual work</a:t>
            </a:r>
          </a:p>
          <a:p>
            <a:pPr marL="0" indent="0">
              <a:buNone/>
            </a:pPr>
            <a:r>
              <a:rPr lang="en-US" dirty="0"/>
              <a:t>Listening 2 </a:t>
            </a:r>
            <a:r>
              <a:rPr lang="en-US" dirty="0" smtClean="0"/>
              <a:t>– Paired work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327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     Bridging the Equity Gap</a:t>
            </a:r>
            <a:endParaRPr lang="en-US" i="1" dirty="0"/>
          </a:p>
        </p:txBody>
      </p:sp>
      <p:pic>
        <p:nvPicPr>
          <p:cNvPr id="4" name="Content Placeholder 3" descr="Screen Shot 2016-07-13 at 11.37.15 AM.png"/>
          <p:cNvPicPr>
            <a:picLocks noGrp="1" noChangeAspect="1"/>
          </p:cNvPicPr>
          <p:nvPr>
            <p:ph idx="1"/>
          </p:nvPr>
        </p:nvPicPr>
        <p:blipFill>
          <a:blip r:embed="rId3"/>
          <a:srcRect l="-10313" r="-1031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0473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Listening exercise (two</a:t>
            </a:r>
            <a:r>
              <a:rPr lang="en-US" dirty="0" smtClean="0"/>
              <a:t>) - </a:t>
            </a:r>
            <a:r>
              <a:rPr lang="en-US" sz="2200" dirty="0" smtClean="0"/>
              <a:t>DISCUSSION</a:t>
            </a:r>
            <a:endParaRPr lang="en-GB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Please review the student sample work using the </a:t>
            </a:r>
            <a:r>
              <a:rPr lang="en-US" i="1" dirty="0" err="1"/>
              <a:t>markscheme</a:t>
            </a:r>
            <a:endParaRPr lang="en-US" i="1" dirty="0"/>
          </a:p>
          <a:p>
            <a:endParaRPr lang="en-US" i="1" dirty="0"/>
          </a:p>
          <a:p>
            <a:r>
              <a:rPr lang="en-US" i="1" dirty="0"/>
              <a:t>Please review the student sample work using assessment criteria A, B, D</a:t>
            </a:r>
          </a:p>
          <a:p>
            <a:endParaRPr lang="en-US" i="1" dirty="0"/>
          </a:p>
          <a:p>
            <a:r>
              <a:rPr lang="en-US" i="1" dirty="0"/>
              <a:t>Please come to agreement on a number (mark) for each assessment criteria (e.g., A = 2, B = 4, D = 1)</a:t>
            </a:r>
          </a:p>
          <a:p>
            <a:endParaRPr lang="en-US" i="1" dirty="0"/>
          </a:p>
          <a:p>
            <a:r>
              <a:rPr lang="en-US" i="1" dirty="0"/>
              <a:t>Discuss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(Share final score)</a:t>
            </a:r>
          </a:p>
          <a:p>
            <a:pPr marL="0" indent="0">
              <a:buNone/>
            </a:pPr>
            <a:r>
              <a:rPr lang="en-US" i="1" dirty="0"/>
              <a:t>(Share process)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959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16859" y="2191870"/>
            <a:ext cx="8269941" cy="298375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Silent reflection: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To </a:t>
            </a:r>
            <a:r>
              <a:rPr lang="en-US" dirty="0"/>
              <a:t>what extent did support/scaffolding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(facilitator questioning) increase </a:t>
            </a:r>
            <a:r>
              <a:rPr lang="en-US" dirty="0"/>
              <a:t>your level of success in the task? </a:t>
            </a:r>
            <a:r>
              <a:rPr lang="en-GB" sz="1600" dirty="0"/>
              <a:t/>
            </a:r>
            <a:br>
              <a:rPr lang="en-GB" sz="1600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334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i="1" dirty="0" smtClean="0"/>
              <a:t>		</a:t>
            </a:r>
            <a:br>
              <a:rPr lang="en-US" sz="2400" i="1" dirty="0" smtClean="0"/>
            </a:br>
            <a:r>
              <a:rPr lang="en-US" sz="2400" i="1" dirty="0" smtClean="0"/>
              <a:t>		Reflections (Think/Pair/Share)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i="1" dirty="0" smtClean="0"/>
          </a:p>
          <a:p>
            <a:pPr>
              <a:buNone/>
            </a:pPr>
            <a:r>
              <a:rPr lang="en-US" dirty="0" smtClean="0"/>
              <a:t>What was it like for you to engage in the music assessment </a:t>
            </a:r>
          </a:p>
          <a:p>
            <a:pPr>
              <a:buNone/>
            </a:pPr>
            <a:r>
              <a:rPr lang="en-US" dirty="0" smtClean="0"/>
              <a:t>activity?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How might you use this type of assessment activity?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What might you change about this assessment activity?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b="1" dirty="0"/>
              <a:t>To what extent could this </a:t>
            </a:r>
            <a:r>
              <a:rPr lang="en-US" b="1" dirty="0" smtClean="0"/>
              <a:t>assessment activity enhance enrollment</a:t>
            </a:r>
            <a:r>
              <a:rPr lang="en-US" b="1" dirty="0"/>
              <a:t>, access and success in your IB </a:t>
            </a:r>
            <a:r>
              <a:rPr lang="en-US" b="1" dirty="0" smtClean="0"/>
              <a:t>classrooms?</a:t>
            </a:r>
            <a:endParaRPr lang="en-US" b="1" dirty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75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				Resources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i="1" dirty="0" smtClean="0"/>
              <a:t>Do Students Learn More When Their Teachers Work Well Together? – Esther Quintero</a:t>
            </a:r>
          </a:p>
          <a:p>
            <a:endParaRPr lang="en-US" i="1" dirty="0" smtClean="0"/>
          </a:p>
          <a:p>
            <a:r>
              <a:rPr lang="en-US" i="1" dirty="0" smtClean="0"/>
              <a:t>Teach up for Excellence </a:t>
            </a:r>
            <a:r>
              <a:rPr lang="en-US" dirty="0" smtClean="0"/>
              <a:t> - Tomlinson &amp; </a:t>
            </a:r>
            <a:r>
              <a:rPr lang="en-US" dirty="0" err="1" smtClean="0"/>
              <a:t>Javius</a:t>
            </a:r>
            <a:endParaRPr lang="en-US" i="1" dirty="0" smtClean="0"/>
          </a:p>
          <a:p>
            <a:endParaRPr lang="en-US" i="1" dirty="0" smtClean="0"/>
          </a:p>
          <a:p>
            <a:r>
              <a:rPr lang="en-US" i="1" dirty="0" smtClean="0"/>
              <a:t>The Best Value in Formative Assessment – </a:t>
            </a:r>
            <a:r>
              <a:rPr lang="en-US" dirty="0" err="1" smtClean="0"/>
              <a:t>Chappuis</a:t>
            </a:r>
            <a:r>
              <a:rPr lang="en-US" dirty="0" smtClean="0"/>
              <a:t> &amp; </a:t>
            </a:r>
            <a:r>
              <a:rPr lang="en-US" dirty="0" err="1" smtClean="0"/>
              <a:t>Chappuis</a:t>
            </a:r>
            <a:endParaRPr lang="en-US" dirty="0" smtClean="0"/>
          </a:p>
          <a:p>
            <a:endParaRPr lang="en-US" i="1" dirty="0" smtClean="0"/>
          </a:p>
          <a:p>
            <a:r>
              <a:rPr lang="en-US" i="1" dirty="0" smtClean="0"/>
              <a:t>From Principles to Practice (</a:t>
            </a:r>
            <a:r>
              <a:rPr lang="en-US" dirty="0" smtClean="0"/>
              <a:t>Assessment)</a:t>
            </a:r>
            <a:endParaRPr lang="en-US" i="1" dirty="0" smtClean="0"/>
          </a:p>
          <a:p>
            <a:endParaRPr lang="en-US" i="1" dirty="0" smtClean="0"/>
          </a:p>
          <a:p>
            <a:r>
              <a:rPr lang="en-US" dirty="0" smtClean="0"/>
              <a:t>Critical Friends Group Training – National School Reform Faculty</a:t>
            </a:r>
          </a:p>
          <a:p>
            <a:endParaRPr lang="en-US" dirty="0" smtClean="0"/>
          </a:p>
          <a:p>
            <a:r>
              <a:rPr lang="en-US" dirty="0" smtClean="0"/>
              <a:t>Critical Friends Group Protocols – nsrfharmony.org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/>
              <a:t>         Thoughtful Reflections</a:t>
            </a:r>
            <a:br>
              <a:rPr lang="en-US" i="1" dirty="0" smtClean="0"/>
            </a:b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Use the IB’s </a:t>
            </a:r>
            <a:r>
              <a:rPr lang="en-US" i="1" dirty="0" smtClean="0"/>
              <a:t>Self-Reflection Tool</a:t>
            </a:r>
            <a:r>
              <a:rPr lang="en-US" dirty="0" smtClean="0"/>
              <a:t> to review our learning from today. 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Please jot down your responses to the following sentence starters: </a:t>
            </a:r>
          </a:p>
          <a:p>
            <a:pPr>
              <a:buNone/>
            </a:pPr>
            <a:endParaRPr lang="en-US" dirty="0" smtClean="0"/>
          </a:p>
          <a:p>
            <a:pPr>
              <a:buFontTx/>
              <a:buChar char="•"/>
            </a:pPr>
            <a:r>
              <a:rPr lang="en-US" dirty="0" smtClean="0"/>
              <a:t>I wonder…</a:t>
            </a:r>
          </a:p>
          <a:p>
            <a:pPr>
              <a:buFontTx/>
              <a:buChar char="•"/>
            </a:pPr>
            <a:r>
              <a:rPr lang="en-US" dirty="0" smtClean="0"/>
              <a:t>I need to go deeper into…</a:t>
            </a:r>
          </a:p>
          <a:p>
            <a:pPr>
              <a:buFontTx/>
              <a:buChar char="•"/>
            </a:pPr>
            <a:r>
              <a:rPr lang="en-US" dirty="0" smtClean="0"/>
              <a:t>I fully understood…</a:t>
            </a:r>
          </a:p>
          <a:p>
            <a:pPr>
              <a:buFontTx/>
              <a:buChar char="•"/>
            </a:pPr>
            <a:r>
              <a:rPr lang="en-US" dirty="0" smtClean="0"/>
              <a:t>My next step will be…</a:t>
            </a:r>
          </a:p>
          <a:p>
            <a:pPr>
              <a:buFontTx/>
              <a:buChar char="•"/>
            </a:pPr>
            <a:r>
              <a:rPr lang="en-US" dirty="0" smtClean="0"/>
              <a:t>My level of comfort at this point (from 1 to 7) is…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				  Contact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7822" y="2209799"/>
            <a:ext cx="3677238" cy="39163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	  Matthew J. Gonzales </a:t>
            </a:r>
          </a:p>
          <a:p>
            <a:pPr>
              <a:buNone/>
            </a:pPr>
            <a:r>
              <a:rPr lang="en-US" u="sng" dirty="0" err="1" smtClean="0"/>
              <a:t>matthewjgonzales@gmail.com</a:t>
            </a:r>
            <a:endParaRPr lang="en-US" u="sng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6419" y="2209799"/>
            <a:ext cx="4207581" cy="39163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		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			Paul Marble</a:t>
            </a:r>
          </a:p>
          <a:p>
            <a:pPr>
              <a:buNone/>
            </a:pPr>
            <a:r>
              <a:rPr lang="en-US" dirty="0" smtClean="0">
                <a:hlinkClick r:id="rId3"/>
              </a:rPr>
              <a:t>pmarble@sturgischarterschool.org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 		Bridging the Equity Gap</a:t>
            </a:r>
            <a:endParaRPr lang="en-US" dirty="0"/>
          </a:p>
        </p:txBody>
      </p:sp>
      <p:pic>
        <p:nvPicPr>
          <p:cNvPr id="4" name="Content Placeholder 3" descr="Screen Shot 2016-07-13 at 11.39.23 AM.png"/>
          <p:cNvPicPr>
            <a:picLocks noGrp="1" noChangeAspect="1"/>
          </p:cNvPicPr>
          <p:nvPr>
            <p:ph idx="1"/>
          </p:nvPr>
        </p:nvPicPr>
        <p:blipFill>
          <a:blip r:embed="rId3"/>
          <a:srcRect l="-19273" r="-19273"/>
          <a:stretch>
            <a:fillRect/>
          </a:stretch>
        </p:blipFill>
        <p:spPr>
          <a:xfrm>
            <a:off x="1224962" y="2207231"/>
            <a:ext cx="7461838" cy="3901845"/>
          </a:xfrm>
        </p:spPr>
      </p:pic>
      <p:sp>
        <p:nvSpPr>
          <p:cNvPr id="5" name="Right Arrow 4"/>
          <p:cNvSpPr/>
          <p:nvPr/>
        </p:nvSpPr>
        <p:spPr>
          <a:xfrm>
            <a:off x="2521921" y="5044509"/>
            <a:ext cx="536679" cy="536700"/>
          </a:xfrm>
          <a:prstGeom prst="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Right Arrow 5"/>
          <p:cNvSpPr/>
          <p:nvPr/>
        </p:nvSpPr>
        <p:spPr>
          <a:xfrm>
            <a:off x="2521921" y="3452478"/>
            <a:ext cx="536679" cy="46514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07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Importance of Modeling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5821" y="2207231"/>
            <a:ext cx="7720979" cy="3984095"/>
          </a:xfrm>
        </p:spPr>
        <p:txBody>
          <a:bodyPr>
            <a:normAutofit/>
          </a:bodyPr>
          <a:lstStyle/>
          <a:p>
            <a:pPr>
              <a:buFontTx/>
              <a:buChar char="•"/>
            </a:pPr>
            <a:r>
              <a:rPr lang="en-US" sz="2800" dirty="0" smtClean="0"/>
              <a:t>Transparency </a:t>
            </a:r>
          </a:p>
          <a:p>
            <a:pPr lvl="1">
              <a:buNone/>
            </a:pPr>
            <a:r>
              <a:rPr lang="en-US" sz="2800" dirty="0" smtClean="0"/>
              <a:t>	(What are we doing? Why?)</a:t>
            </a:r>
          </a:p>
          <a:p>
            <a:pPr>
              <a:buFontTx/>
              <a:buChar char="•"/>
            </a:pPr>
            <a:endParaRPr lang="en-US" sz="2800" dirty="0" smtClean="0"/>
          </a:p>
          <a:p>
            <a:pPr>
              <a:buFontTx/>
              <a:buChar char="•"/>
            </a:pPr>
            <a:r>
              <a:rPr lang="en-US" sz="2800" dirty="0" smtClean="0"/>
              <a:t>Metacognition</a:t>
            </a:r>
          </a:p>
          <a:p>
            <a:pPr lvl="2">
              <a:buNone/>
            </a:pPr>
            <a:r>
              <a:rPr lang="en-US" sz="2800" dirty="0" smtClean="0"/>
              <a:t>(Consistent Reflection Tools)</a:t>
            </a:r>
          </a:p>
          <a:p>
            <a:pPr>
              <a:buNone/>
            </a:pPr>
            <a:endParaRPr lang="en-US" sz="2800" dirty="0" smtClean="0"/>
          </a:p>
          <a:p>
            <a:pPr>
              <a:buFontTx/>
              <a:buChar char="•"/>
            </a:pPr>
            <a:r>
              <a:rPr lang="en-US" sz="2800" dirty="0" smtClean="0"/>
              <a:t>Inclusivity </a:t>
            </a:r>
          </a:p>
          <a:p>
            <a:pPr lvl="1">
              <a:buNone/>
            </a:pPr>
            <a:r>
              <a:rPr lang="en-US" sz="2800" dirty="0" smtClean="0"/>
              <a:t>	(Protocols)</a:t>
            </a:r>
          </a:p>
        </p:txBody>
      </p:sp>
    </p:spTree>
    <p:extLst>
      <p:ext uri="{BB962C8B-B14F-4D97-AF65-F5344CB8AC3E}">
        <p14:creationId xmlns:p14="http://schemas.microsoft.com/office/powerpoint/2010/main" val="667408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962" y="1090474"/>
            <a:ext cx="7461838" cy="765222"/>
          </a:xfrm>
        </p:spPr>
        <p:txBody>
          <a:bodyPr/>
          <a:lstStyle/>
          <a:p>
            <a:r>
              <a:rPr lang="en-US" dirty="0" smtClean="0"/>
              <a:t>		Human Graphs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962" y="1855695"/>
            <a:ext cx="7461838" cy="4335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/>
              <a:t>Please line up using the questions below: </a:t>
            </a:r>
          </a:p>
          <a:p>
            <a:pPr marL="0" indent="0">
              <a:buNone/>
            </a:pPr>
            <a:endParaRPr lang="en-US" sz="1400" dirty="0"/>
          </a:p>
          <a:p>
            <a:pPr marL="504200" indent="-504200">
              <a:buFont typeface="+mj-lt"/>
              <a:buAutoNum type="arabicPeriod"/>
            </a:pPr>
            <a:r>
              <a:rPr lang="en-US" sz="1400" dirty="0"/>
              <a:t>How many years have you been in education?</a:t>
            </a:r>
          </a:p>
          <a:p>
            <a:pPr marL="504200" indent="-504200">
              <a:buFont typeface="+mj-lt"/>
              <a:buAutoNum type="arabicPeriod"/>
            </a:pPr>
            <a:r>
              <a:rPr lang="en-US" sz="1400" dirty="0"/>
              <a:t>How many years have </a:t>
            </a:r>
            <a:r>
              <a:rPr lang="en-US" sz="1400" dirty="0" smtClean="0"/>
              <a:t>been involved with International Baccalaureate?</a:t>
            </a:r>
          </a:p>
          <a:p>
            <a:pPr marL="504200" indent="-504200">
              <a:buFont typeface="+mj-lt"/>
              <a:buAutoNum type="arabicPeriod"/>
            </a:pPr>
            <a:r>
              <a:rPr lang="en-US" sz="1400" dirty="0"/>
              <a:t>How accessible do you think the IB DP is for all learners</a:t>
            </a:r>
            <a:r>
              <a:rPr lang="en-US" sz="1400" dirty="0" smtClean="0"/>
              <a:t>?</a:t>
            </a:r>
          </a:p>
          <a:p>
            <a:pPr marL="504200" indent="-504200">
              <a:buFont typeface="+mj-lt"/>
              <a:buAutoNum type="arabicPeriod"/>
            </a:pPr>
            <a:r>
              <a:rPr lang="en-US" sz="1400" dirty="0" smtClean="0"/>
              <a:t>How </a:t>
            </a:r>
            <a:r>
              <a:rPr lang="en-US" sz="1400" dirty="0"/>
              <a:t>many years have you worked in your current school?</a:t>
            </a:r>
          </a:p>
          <a:p>
            <a:pPr marL="504200" indent="-504200">
              <a:buFont typeface="+mj-lt"/>
              <a:buAutoNum type="arabicPeriod"/>
            </a:pPr>
            <a:r>
              <a:rPr lang="en-US" sz="1400" dirty="0"/>
              <a:t>How large is your largest class?</a:t>
            </a:r>
          </a:p>
          <a:p>
            <a:pPr marL="504200" indent="-504200">
              <a:buFont typeface="+mj-lt"/>
              <a:buAutoNum type="arabicPeriod"/>
            </a:pPr>
            <a:r>
              <a:rPr lang="en-US" sz="1400" dirty="0"/>
              <a:t>How large is your largest </a:t>
            </a:r>
            <a:r>
              <a:rPr lang="en-US" sz="1400" dirty="0" smtClean="0"/>
              <a:t>DP Class</a:t>
            </a:r>
            <a:r>
              <a:rPr lang="en-US" sz="1400" dirty="0"/>
              <a:t>?</a:t>
            </a:r>
          </a:p>
          <a:p>
            <a:pPr marL="504200" indent="-504200">
              <a:buFont typeface="+mj-lt"/>
              <a:buAutoNum type="arabicPeriod"/>
            </a:pPr>
            <a:r>
              <a:rPr lang="en-US" sz="1400" dirty="0"/>
              <a:t>How many preps (different classes) do you teach?</a:t>
            </a:r>
          </a:p>
          <a:p>
            <a:pPr marL="504200" indent="-504200">
              <a:buFont typeface="+mj-lt"/>
              <a:buAutoNum type="arabicPeriod"/>
            </a:pPr>
            <a:r>
              <a:rPr lang="en-US" sz="1400" dirty="0"/>
              <a:t>How many different IB </a:t>
            </a:r>
            <a:r>
              <a:rPr lang="en-US" sz="1400" dirty="0" smtClean="0"/>
              <a:t>DP classes </a:t>
            </a:r>
            <a:r>
              <a:rPr lang="en-US" sz="1400" dirty="0"/>
              <a:t>do you teach?</a:t>
            </a:r>
          </a:p>
          <a:p>
            <a:pPr marL="504200" indent="-504200">
              <a:buFont typeface="+mj-lt"/>
              <a:buAutoNum type="arabicPeriod"/>
            </a:pPr>
            <a:r>
              <a:rPr lang="en-US" sz="1400" dirty="0"/>
              <a:t>Who was present for the last Equity (grant) workshop?</a:t>
            </a:r>
          </a:p>
          <a:p>
            <a:pPr marL="504200" indent="-504200">
              <a:buFont typeface="+mj-lt"/>
              <a:buAutoNum type="arabicPeriod"/>
            </a:pPr>
            <a:r>
              <a:rPr lang="en-US" sz="1400" dirty="0"/>
              <a:t>How much progress have you made on your rubrics since the last workshop?</a:t>
            </a:r>
          </a:p>
          <a:p>
            <a:pPr marL="504200" indent="-504200">
              <a:buFont typeface="+mj-lt"/>
              <a:buAutoNum type="arabicPeriod"/>
            </a:pPr>
            <a:r>
              <a:rPr lang="en-US" sz="1400" dirty="0"/>
              <a:t>How much do you know about formative Assessment?</a:t>
            </a:r>
          </a:p>
          <a:p>
            <a:pPr marL="504200" indent="-504200">
              <a:buFont typeface="+mj-lt"/>
              <a:buAutoNum type="arabicPeriod"/>
            </a:pPr>
            <a:r>
              <a:rPr lang="en-US" sz="1400" dirty="0"/>
              <a:t>List Departments (raise hands)</a:t>
            </a:r>
          </a:p>
          <a:p>
            <a:pPr marL="504200" indent="-504200">
              <a:buFont typeface="+mj-lt"/>
              <a:buAutoNum type="arabicPeriod"/>
            </a:pPr>
            <a:r>
              <a:rPr lang="en-US" sz="1400" dirty="0"/>
              <a:t>How often do you meet with other department members?</a:t>
            </a:r>
          </a:p>
          <a:p>
            <a:pPr marL="504200" indent="-504200">
              <a:buFont typeface="+mj-lt"/>
              <a:buAutoNum type="arabicPeriod"/>
            </a:pPr>
            <a:r>
              <a:rPr lang="en-US" sz="1400" dirty="0"/>
              <a:t>How often do you talk about curriculum and/or instruction with other department members?</a:t>
            </a:r>
          </a:p>
          <a:p>
            <a:pPr marL="504200" indent="-504200">
              <a:buFont typeface="+mj-lt"/>
              <a:buAutoNum type="arabicPeriod"/>
            </a:pPr>
            <a:r>
              <a:rPr lang="en-US" sz="1400" dirty="0"/>
              <a:t>How often do you standardise assessment marks with your department members (collaboratively grade student work)?</a:t>
            </a:r>
          </a:p>
          <a:p>
            <a:pPr marL="504200" indent="-504200">
              <a:buFont typeface="+mj-lt"/>
              <a:buAutoNum type="arabicPeriod"/>
            </a:pPr>
            <a:endParaRPr lang="en-US" sz="1400" dirty="0"/>
          </a:p>
          <a:p>
            <a:pPr marL="0" indent="0">
              <a:buNone/>
            </a:pPr>
            <a:r>
              <a:rPr lang="en-US" sz="1400" dirty="0"/>
              <a:t> </a:t>
            </a:r>
          </a:p>
          <a:p>
            <a:pPr marL="0" indent="0">
              <a:buNone/>
            </a:pP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8841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Human Graphs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962" y="1842247"/>
            <a:ext cx="7461838" cy="4545106"/>
          </a:xfrm>
        </p:spPr>
        <p:txBody>
          <a:bodyPr>
            <a:normAutofit fontScale="77500" lnSpcReduction="20000"/>
          </a:bodyPr>
          <a:lstStyle/>
          <a:p>
            <a:pPr marL="504200" indent="-504200">
              <a:buFont typeface="+mj-lt"/>
              <a:buAutoNum type="arabicPeriod"/>
            </a:pPr>
            <a:endParaRPr lang="en-US" sz="2800" dirty="0" smtClean="0"/>
          </a:p>
          <a:p>
            <a:pPr marL="504200" indent="-504200">
              <a:buFont typeface="+mj-lt"/>
              <a:buAutoNum type="arabicPeriod"/>
            </a:pPr>
            <a:r>
              <a:rPr lang="en-US" sz="2800" dirty="0" smtClean="0"/>
              <a:t>What  programme or programmes do you represent? (PYP, MYP, DP, CP)</a:t>
            </a:r>
          </a:p>
          <a:p>
            <a:pPr marL="504200" indent="-504200">
              <a:buFont typeface="+mj-lt"/>
              <a:buAutoNum type="arabicPeriod"/>
            </a:pPr>
            <a:endParaRPr lang="en-US" sz="2800" dirty="0" smtClean="0"/>
          </a:p>
          <a:p>
            <a:pPr marL="504200" indent="-504200">
              <a:buFont typeface="+mj-lt"/>
              <a:buAutoNum type="arabicPeriod"/>
            </a:pPr>
            <a:r>
              <a:rPr lang="en-US" sz="2800" dirty="0" smtClean="0"/>
              <a:t>What is your role in your school? </a:t>
            </a:r>
            <a:r>
              <a:rPr lang="en-US" sz="2800" dirty="0" smtClean="0"/>
              <a:t>(Teacher, Building Coordinator,  District Coordinator, Building Administrator, District Administrator)</a:t>
            </a:r>
            <a:endParaRPr lang="en-US" sz="2800" dirty="0" smtClean="0"/>
          </a:p>
          <a:p>
            <a:pPr marL="504200" indent="-504200">
              <a:buFont typeface="+mj-lt"/>
              <a:buAutoNum type="arabicPeriod"/>
            </a:pPr>
            <a:endParaRPr lang="en-US" sz="2800" dirty="0"/>
          </a:p>
          <a:p>
            <a:pPr marL="504200" indent="-504200">
              <a:buFont typeface="+mj-lt"/>
              <a:buAutoNum type="arabicPeriod"/>
            </a:pPr>
            <a:r>
              <a:rPr lang="en-US" sz="2800" dirty="0"/>
              <a:t>How many years have you been in education? (range 1-2, 3-4, 5-8, 9-12, 13-18, 19+)</a:t>
            </a:r>
          </a:p>
          <a:p>
            <a:pPr marL="504200" indent="-504200">
              <a:buFont typeface="+mj-lt"/>
              <a:buAutoNum type="arabicPeriod"/>
            </a:pPr>
            <a:endParaRPr lang="en-US" sz="2800" dirty="0" smtClean="0"/>
          </a:p>
          <a:p>
            <a:pPr marL="504200" indent="-504200">
              <a:buFont typeface="+mj-lt"/>
              <a:buAutoNum type="arabicPeriod"/>
            </a:pPr>
            <a:r>
              <a:rPr lang="en-US" sz="2800" dirty="0" smtClean="0"/>
              <a:t>How </a:t>
            </a:r>
            <a:r>
              <a:rPr lang="en-US" sz="2800" dirty="0"/>
              <a:t>many years have </a:t>
            </a:r>
            <a:r>
              <a:rPr lang="en-US" sz="2800" dirty="0" smtClean="0"/>
              <a:t>you been involved </a:t>
            </a:r>
            <a:r>
              <a:rPr lang="en-US" sz="2800" dirty="0"/>
              <a:t>with </a:t>
            </a:r>
            <a:r>
              <a:rPr lang="en-US" sz="2800" dirty="0" smtClean="0"/>
              <a:t>the International </a:t>
            </a:r>
            <a:r>
              <a:rPr lang="en-US" sz="2800" dirty="0"/>
              <a:t>Baccalaureate</a:t>
            </a:r>
            <a:r>
              <a:rPr lang="en-US" sz="2800" dirty="0" smtClean="0"/>
              <a:t>? (range 1-2, 3-4, 5-8, 9-12, 13-18, 19+)</a:t>
            </a:r>
            <a:endParaRPr lang="en-US" sz="2800" dirty="0"/>
          </a:p>
          <a:p>
            <a:pPr marL="504200" indent="-504200">
              <a:buFont typeface="+mj-lt"/>
              <a:buAutoNum type="arabicPeriod"/>
            </a:pPr>
            <a:endParaRPr lang="en-US" sz="2800" dirty="0" smtClean="0"/>
          </a:p>
          <a:p>
            <a:pPr marL="504200" indent="-504200">
              <a:buFont typeface="+mj-lt"/>
              <a:buAutoNum type="arabicPeriod"/>
            </a:pPr>
            <a:r>
              <a:rPr lang="en-US" sz="2800" dirty="0" smtClean="0"/>
              <a:t>How </a:t>
            </a:r>
            <a:r>
              <a:rPr lang="en-US" sz="2800" dirty="0"/>
              <a:t>accessible do you think the </a:t>
            </a:r>
            <a:r>
              <a:rPr lang="en-US" sz="2800" dirty="0" smtClean="0"/>
              <a:t>IB </a:t>
            </a:r>
            <a:r>
              <a:rPr lang="en-US" sz="2800" dirty="0"/>
              <a:t>is for all learners</a:t>
            </a:r>
            <a:r>
              <a:rPr lang="en-US" sz="2800" dirty="0" smtClean="0"/>
              <a:t>? (range 1-5)</a:t>
            </a:r>
            <a:endParaRPr lang="en-US" sz="2800" dirty="0"/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335285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Debrief and reflect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What, if any, is the value of this ‘human graph’ activity (formative assessment activity)?</a:t>
            </a:r>
          </a:p>
          <a:p>
            <a:endParaRPr lang="en-US" dirty="0" smtClean="0"/>
          </a:p>
          <a:p>
            <a:r>
              <a:rPr lang="en-US" dirty="0" smtClean="0"/>
              <a:t>How might you use the ‘human graph’ activity with your school community?</a:t>
            </a:r>
          </a:p>
          <a:p>
            <a:endParaRPr lang="en-US" dirty="0"/>
          </a:p>
          <a:p>
            <a:r>
              <a:rPr lang="en-US" dirty="0" smtClean="0"/>
              <a:t>What is the benefit of this activity for students?</a:t>
            </a:r>
          </a:p>
          <a:p>
            <a:endParaRPr lang="en-US" b="1" i="1" dirty="0"/>
          </a:p>
          <a:p>
            <a:r>
              <a:rPr lang="en-US" b="1" i="1" dirty="0" smtClean="0"/>
              <a:t>How could this activity enhance enrollment, access and success in your IB community/classrooms?</a:t>
            </a:r>
          </a:p>
        </p:txBody>
      </p:sp>
    </p:spTree>
    <p:extLst>
      <p:ext uri="{BB962C8B-B14F-4D97-AF65-F5344CB8AC3E}">
        <p14:creationId xmlns:p14="http://schemas.microsoft.com/office/powerpoint/2010/main" val="1669172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Purposes and beliefs of the </a:t>
            </a:r>
            <a:r>
              <a:rPr lang="en-US" sz="2600" dirty="0" smtClean="0"/>
              <a:t>two-day workshop</a:t>
            </a:r>
            <a:endParaRPr lang="en-GB" sz="2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3376" y="2084295"/>
            <a:ext cx="7893424" cy="4107032"/>
          </a:xfrm>
        </p:spPr>
        <p:txBody>
          <a:bodyPr/>
          <a:lstStyle/>
          <a:p>
            <a:r>
              <a:rPr lang="en-US" dirty="0" smtClean="0"/>
              <a:t>IB Programmes are </a:t>
            </a:r>
            <a:r>
              <a:rPr lang="en-US" dirty="0"/>
              <a:t>for all learners</a:t>
            </a:r>
          </a:p>
          <a:p>
            <a:endParaRPr lang="en-US" dirty="0"/>
          </a:p>
          <a:p>
            <a:r>
              <a:rPr lang="en-US" dirty="0"/>
              <a:t>The experience of the IB </a:t>
            </a:r>
            <a:r>
              <a:rPr lang="en-US" dirty="0" smtClean="0"/>
              <a:t>is </a:t>
            </a:r>
            <a:r>
              <a:rPr lang="en-US" dirty="0"/>
              <a:t>more important than the student results </a:t>
            </a:r>
          </a:p>
          <a:p>
            <a:endParaRPr lang="en-US" dirty="0"/>
          </a:p>
          <a:p>
            <a:r>
              <a:rPr lang="en-US" i="1" dirty="0" smtClean="0"/>
              <a:t>No </a:t>
            </a:r>
            <a:r>
              <a:rPr lang="en-US" i="1" dirty="0"/>
              <a:t>quick solutions (no silver bullet) </a:t>
            </a:r>
          </a:p>
          <a:p>
            <a:endParaRPr lang="en-US" dirty="0"/>
          </a:p>
          <a:p>
            <a:r>
              <a:rPr lang="en-US" i="1" dirty="0"/>
              <a:t>No discipline-specific instructional </a:t>
            </a:r>
            <a:r>
              <a:rPr lang="en-US" i="1" dirty="0" smtClean="0"/>
              <a:t>strategies</a:t>
            </a:r>
          </a:p>
          <a:p>
            <a:endParaRPr lang="en-US" i="1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Purpose – </a:t>
            </a:r>
            <a:r>
              <a:rPr lang="en-US" dirty="0" smtClean="0"/>
              <a:t>to share </a:t>
            </a:r>
            <a:r>
              <a:rPr lang="en-US" dirty="0"/>
              <a:t>a range and variety of general instructional topics and </a:t>
            </a:r>
            <a:r>
              <a:rPr lang="en-US" dirty="0" smtClean="0"/>
              <a:t>strategies) </a:t>
            </a:r>
            <a:endParaRPr lang="en-US" dirty="0"/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1313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16 IB Conference of the Americas PPT Template">
  <a:themeElements>
    <a:clrScheme name="IBA_Color">
      <a:dk1>
        <a:srgbClr val="004B8D"/>
      </a:dk1>
      <a:lt1>
        <a:sysClr val="window" lastClr="FFFFFF"/>
      </a:lt1>
      <a:dk2>
        <a:srgbClr val="000000"/>
      </a:dk2>
      <a:lt2>
        <a:srgbClr val="FFFFFF"/>
      </a:lt2>
      <a:accent1>
        <a:srgbClr val="4A74BB"/>
      </a:accent1>
      <a:accent2>
        <a:srgbClr val="FFD200"/>
      </a:accent2>
      <a:accent3>
        <a:srgbClr val="E02B1E"/>
      </a:accent3>
      <a:accent4>
        <a:srgbClr val="00B5CC"/>
      </a:accent4>
      <a:accent5>
        <a:srgbClr val="652D89"/>
      </a:accent5>
      <a:accent6>
        <a:srgbClr val="7E7E7E"/>
      </a:accent6>
      <a:hlink>
        <a:srgbClr val="004B8D"/>
      </a:hlink>
      <a:folHlink>
        <a:srgbClr val="004B8D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IBA-4-3-En" id="{ABA52A82-6A11-134C-8329-4C645BB4FA2C}" vid="{0E6E258F-F62E-EE46-AC49-EDCBE1B2CD3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2016 IB Conference of the Americas PPT Template</Template>
  <TotalTime>251</TotalTime>
  <Words>1708</Words>
  <Application>Microsoft Office PowerPoint</Application>
  <PresentationFormat>On-screen Show (4:3)</PresentationFormat>
  <Paragraphs>338</Paragraphs>
  <Slides>35</Slides>
  <Notes>35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2016 IB Conference of the Americas PPT Template</vt:lpstr>
      <vt:lpstr>PowerPoint Presentation</vt:lpstr>
      <vt:lpstr>IB For All:   Building a Culture of Access,  Excellence and Equity.</vt:lpstr>
      <vt:lpstr>     Bridging the Equity Gap</vt:lpstr>
      <vt:lpstr>   Bridging the Equity Gap</vt:lpstr>
      <vt:lpstr>The Importance of Modeling</vt:lpstr>
      <vt:lpstr>  Human Graphs</vt:lpstr>
      <vt:lpstr>Human Graphs (2)</vt:lpstr>
      <vt:lpstr>Debrief and reflect</vt:lpstr>
      <vt:lpstr>Purposes and beliefs of the two-day workshop</vt:lpstr>
      <vt:lpstr>Guiding questions (for the two-day workshop)</vt:lpstr>
      <vt:lpstr>The Importance of Modeling</vt:lpstr>
      <vt:lpstr>PowerPoint Presentation</vt:lpstr>
      <vt:lpstr>    Profile of a Student</vt:lpstr>
      <vt:lpstr>Profile of a Student  - first (of two) set of questions </vt:lpstr>
      <vt:lpstr> Profile of a Student  - second (of two) set of questions</vt:lpstr>
      <vt:lpstr>    Marietta, GA</vt:lpstr>
      <vt:lpstr>PowerPoint Presentation</vt:lpstr>
      <vt:lpstr>PowerPoint Presentation</vt:lpstr>
      <vt:lpstr>PowerPoint Presentation</vt:lpstr>
      <vt:lpstr>     Reflections (Think/Pair/Share)</vt:lpstr>
      <vt:lpstr>DP Assessment –  Principles into Practice  (jigsaw) </vt:lpstr>
      <vt:lpstr>Jigsaw sections</vt:lpstr>
      <vt:lpstr>The Importance of Modeling</vt:lpstr>
      <vt:lpstr>DP Music lesson</vt:lpstr>
      <vt:lpstr>Listening exercise (one) </vt:lpstr>
      <vt:lpstr>Please self assess your level of musical knowledge and understanding (1-5) </vt:lpstr>
      <vt:lpstr>DP Music Paper 1 rubrics</vt:lpstr>
      <vt:lpstr>DP Music Paper 1 rubrics</vt:lpstr>
      <vt:lpstr>Listening exercise (one)</vt:lpstr>
      <vt:lpstr>Listening exercise (two) - DISCUSSION</vt:lpstr>
      <vt:lpstr>Silent reflection:  To what extent did support/scaffolding  (facilitator questioning) increase your level of success in the task?  </vt:lpstr>
      <vt:lpstr>     Reflections (Think/Pair/Share)</vt:lpstr>
      <vt:lpstr>     Resources</vt:lpstr>
      <vt:lpstr>         Thoughtful Reflections </vt:lpstr>
      <vt:lpstr>       Contact</vt:lpstr>
    </vt:vector>
  </TitlesOfParts>
  <Company>Toshiba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J. Gonzales</dc:creator>
  <dc:description>Template version 1 - February 2014_x000d_Design: D...studio_x000d_Template: Ton Persoon</dc:description>
  <cp:lastModifiedBy>Matthew J. Gonzales</cp:lastModifiedBy>
  <cp:revision>71</cp:revision>
  <dcterms:created xsi:type="dcterms:W3CDTF">2016-07-13T14:57:19Z</dcterms:created>
  <dcterms:modified xsi:type="dcterms:W3CDTF">2016-07-16T14:59:36Z</dcterms:modified>
</cp:coreProperties>
</file>