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9"/>
  </p:notesMasterIdLst>
  <p:handoutMasterIdLst>
    <p:handoutMasterId r:id="rId40"/>
  </p:handoutMasterIdLst>
  <p:sldIdLst>
    <p:sldId id="290" r:id="rId5"/>
    <p:sldId id="291" r:id="rId6"/>
    <p:sldId id="292" r:id="rId7"/>
    <p:sldId id="293" r:id="rId8"/>
    <p:sldId id="269" r:id="rId9"/>
    <p:sldId id="297" r:id="rId10"/>
    <p:sldId id="298" r:id="rId11"/>
    <p:sldId id="294" r:id="rId12"/>
    <p:sldId id="295" r:id="rId13"/>
    <p:sldId id="296" r:id="rId14"/>
    <p:sldId id="260" r:id="rId15"/>
    <p:sldId id="272" r:id="rId16"/>
    <p:sldId id="299" r:id="rId17"/>
    <p:sldId id="300" r:id="rId18"/>
    <p:sldId id="302" r:id="rId19"/>
    <p:sldId id="286" r:id="rId20"/>
    <p:sldId id="285" r:id="rId21"/>
    <p:sldId id="303" r:id="rId22"/>
    <p:sldId id="304" r:id="rId23"/>
    <p:sldId id="283" r:id="rId24"/>
    <p:sldId id="275" r:id="rId25"/>
    <p:sldId id="274" r:id="rId26"/>
    <p:sldId id="278" r:id="rId27"/>
    <p:sldId id="264" r:id="rId28"/>
    <p:sldId id="273" r:id="rId29"/>
    <p:sldId id="265" r:id="rId30"/>
    <p:sldId id="259" r:id="rId31"/>
    <p:sldId id="279" r:id="rId32"/>
    <p:sldId id="280" r:id="rId33"/>
    <p:sldId id="289" r:id="rId34"/>
    <p:sldId id="276" r:id="rId35"/>
    <p:sldId id="281" r:id="rId36"/>
    <p:sldId id="284" r:id="rId37"/>
    <p:sldId id="258" r:id="rId38"/>
  </p:sldIdLst>
  <p:sldSz cx="9144000" cy="5143500" type="screen16x9"/>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4">
          <p15:clr>
            <a:srgbClr val="A4A3A4"/>
          </p15:clr>
        </p15:guide>
        <p15:guide id="2" orient="horz" pos="1620">
          <p15:clr>
            <a:srgbClr val="A4A3A4"/>
          </p15:clr>
        </p15:guide>
        <p15:guide id="3" pos="5357">
          <p15:clr>
            <a:srgbClr val="A4A3A4"/>
          </p15:clr>
        </p15:guide>
        <p15:guide id="4" pos="2871">
          <p15:clr>
            <a:srgbClr val="A4A3A4"/>
          </p15:clr>
        </p15:guide>
        <p15:guide id="5" pos="821">
          <p15:clr>
            <a:srgbClr val="A4A3A4"/>
          </p15:clr>
        </p15:guide>
        <p15:guide id="6" pos="4864">
          <p15:clr>
            <a:srgbClr val="A4A3A4"/>
          </p15:clr>
        </p15:guide>
        <p15:guide id="7" pos="554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nah Sapunor-Davis" initials="HS" lastIdx="10" clrIdx="0">
    <p:extLst/>
  </p:cmAuthor>
  <p:cmAuthor id="2" name="Kim Czenszak" initials="KC" lastIdx="5" clrIdx="1">
    <p:extLst/>
  </p:cmAuthor>
  <p:cmAuthor id="3" name="Jane Larsson" initials="JL" lastIdx="6" clrIdx="2">
    <p:extLst/>
  </p:cmAuthor>
  <p:cmAuthor id="4" name="Ann Straub" initials="A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57FBC"/>
    <a:srgbClr val="ECC131"/>
    <a:srgbClr val="B1C63B"/>
    <a:srgbClr val="68B8EB"/>
    <a:srgbClr val="ECC143"/>
    <a:srgbClr val="64AB87"/>
    <a:srgbClr val="A9C822"/>
    <a:srgbClr val="9E64A1"/>
    <a:srgbClr val="D88631"/>
    <a:srgbClr val="C0347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09" autoAdjust="0"/>
    <p:restoredTop sz="65640" autoAdjust="0"/>
  </p:normalViewPr>
  <p:slideViewPr>
    <p:cSldViewPr snapToGrid="0" snapToObjects="1" showGuides="1">
      <p:cViewPr varScale="1">
        <p:scale>
          <a:sx n="55" d="100"/>
          <a:sy n="55" d="100"/>
        </p:scale>
        <p:origin x="1464" y="34"/>
      </p:cViewPr>
      <p:guideLst>
        <p:guide orient="horz" pos="554"/>
        <p:guide orient="horz" pos="1620"/>
        <p:guide pos="5357"/>
        <p:guide pos="2871"/>
        <p:guide pos="821"/>
        <p:guide pos="4864"/>
        <p:guide pos="5548"/>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6662"/>
    </p:cViewPr>
  </p:sorterViewPr>
  <p:notesViewPr>
    <p:cSldViewPr snapToGrid="0" snapToObjects="1">
      <p:cViewPr>
        <p:scale>
          <a:sx n="100" d="100"/>
          <a:sy n="100" d="100"/>
        </p:scale>
        <p:origin x="-1936" y="116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01C365-0ED2-4038-9DE2-43DEE61786E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EA81FBE-8B12-4373-80E0-E1B0EF299D1D}">
      <dgm:prSet phldrT="[Text]"/>
      <dgm:spPr>
        <a:solidFill>
          <a:srgbClr val="657FBC"/>
        </a:solidFill>
        <a:ln>
          <a:solidFill>
            <a:schemeClr val="bg1">
              <a:lumMod val="85000"/>
            </a:schemeClr>
          </a:solidFill>
        </a:ln>
        <a:effectLst>
          <a:outerShdw blurRad="50800" dist="38100" dir="2700000" algn="tl" rotWithShape="0">
            <a:prstClr val="black">
              <a:alpha val="40000"/>
            </a:prstClr>
          </a:outerShdw>
        </a:effectLst>
      </dgm:spPr>
      <dgm:t>
        <a:bodyPr/>
        <a:lstStyle/>
        <a:p>
          <a:r>
            <a:rPr lang="nl-NL" dirty="0">
              <a:latin typeface="Verdana" panose="020B0604030504040204" pitchFamily="34" charset="0"/>
              <a:ea typeface="Verdana" panose="020B0604030504040204" pitchFamily="34" charset="0"/>
              <a:cs typeface="Verdana" panose="020B0604030504040204" pitchFamily="34" charset="0"/>
            </a:rPr>
            <a:t>School Guiding Statements</a:t>
          </a:r>
          <a:endParaRPr lang="en-US" dirty="0">
            <a:latin typeface="Verdana" panose="020B0604030504040204" pitchFamily="34" charset="0"/>
            <a:ea typeface="Verdana" panose="020B0604030504040204" pitchFamily="34" charset="0"/>
            <a:cs typeface="Verdana" panose="020B0604030504040204" pitchFamily="34" charset="0"/>
          </a:endParaRPr>
        </a:p>
      </dgm:t>
    </dgm:pt>
    <dgm:pt modelId="{40FD5DCF-0E0B-4001-BDE0-3AC1426D2D7B}" type="parTrans" cxnId="{8E17D777-2C05-4265-9FA2-7E32F613934B}">
      <dgm:prSet/>
      <dgm:spPr/>
      <dgm:t>
        <a:bodyPr/>
        <a:lstStyle/>
        <a:p>
          <a:endParaRPr lang="en-US"/>
        </a:p>
      </dgm:t>
    </dgm:pt>
    <dgm:pt modelId="{6E0000CE-C6DD-44F6-B227-6E79986C215E}" type="sibTrans" cxnId="{8E17D777-2C05-4265-9FA2-7E32F613934B}">
      <dgm:prSet/>
      <dgm:spPr/>
      <dgm:t>
        <a:bodyPr/>
        <a:lstStyle/>
        <a:p>
          <a:endParaRPr lang="en-US"/>
        </a:p>
      </dgm:t>
    </dgm:pt>
    <dgm:pt modelId="{EA85926A-6705-4B6F-965A-BC37722B7BA7}">
      <dgm:prSet phldrT="[Text]"/>
      <dgm:spPr>
        <a:solidFill>
          <a:srgbClr val="B1C63B"/>
        </a:solidFill>
        <a:ln>
          <a:solidFill>
            <a:schemeClr val="bg1">
              <a:lumMod val="85000"/>
            </a:schemeClr>
          </a:solidFill>
        </a:ln>
        <a:effectLst>
          <a:outerShdw blurRad="50800" dist="38100" dir="2700000" algn="tl" rotWithShape="0">
            <a:prstClr val="black">
              <a:alpha val="40000"/>
            </a:prstClr>
          </a:outerShdw>
        </a:effectLst>
      </dgm:spPr>
      <dgm:t>
        <a:bodyPr/>
        <a:lstStyle/>
        <a:p>
          <a:r>
            <a:rPr lang="nl-NL" dirty="0">
              <a:latin typeface="Verdana" panose="020B0604030504040204" pitchFamily="34" charset="0"/>
              <a:ea typeface="Verdana" panose="020B0604030504040204" pitchFamily="34" charset="0"/>
              <a:cs typeface="Verdana" panose="020B0604030504040204" pitchFamily="34" charset="0"/>
            </a:rPr>
            <a:t>Environmental Sustainability</a:t>
          </a:r>
          <a:endParaRPr lang="en-US" dirty="0">
            <a:latin typeface="Verdana" panose="020B0604030504040204" pitchFamily="34" charset="0"/>
            <a:ea typeface="Verdana" panose="020B0604030504040204" pitchFamily="34" charset="0"/>
            <a:cs typeface="Verdana" panose="020B0604030504040204" pitchFamily="34" charset="0"/>
          </a:endParaRPr>
        </a:p>
      </dgm:t>
    </dgm:pt>
    <dgm:pt modelId="{7BF1FD94-E02B-40BD-854F-37F79F570068}" type="parTrans" cxnId="{9101D258-DB28-4886-86A8-C26E123C606E}">
      <dgm:prSet/>
      <dgm:spPr/>
      <dgm:t>
        <a:bodyPr/>
        <a:lstStyle/>
        <a:p>
          <a:endParaRPr lang="en-US"/>
        </a:p>
      </dgm:t>
    </dgm:pt>
    <dgm:pt modelId="{218B14B1-DEC2-4C82-9B11-24C91DDFA6CC}" type="sibTrans" cxnId="{9101D258-DB28-4886-86A8-C26E123C606E}">
      <dgm:prSet/>
      <dgm:spPr/>
      <dgm:t>
        <a:bodyPr/>
        <a:lstStyle/>
        <a:p>
          <a:endParaRPr lang="en-US"/>
        </a:p>
      </dgm:t>
    </dgm:pt>
    <dgm:pt modelId="{6FC52A73-7055-4C7B-962D-0CD1A8DEAC61}">
      <dgm:prSet phldrT="[Text]"/>
      <dgm:spPr>
        <a:solidFill>
          <a:srgbClr val="D88631"/>
        </a:solidFill>
        <a:ln>
          <a:solidFill>
            <a:schemeClr val="bg1">
              <a:lumMod val="85000"/>
            </a:schemeClr>
          </a:solidFill>
        </a:ln>
        <a:effectLst>
          <a:outerShdw blurRad="50800" dist="38100" dir="2700000" algn="tl" rotWithShape="0">
            <a:prstClr val="black">
              <a:alpha val="40000"/>
            </a:prstClr>
          </a:outerShdw>
        </a:effectLst>
      </dgm:spPr>
      <dgm:t>
        <a:bodyPr/>
        <a:lstStyle/>
        <a:p>
          <a:r>
            <a:rPr lang="nl-NL" dirty="0">
              <a:latin typeface="Verdana" panose="020B0604030504040204" pitchFamily="34" charset="0"/>
              <a:ea typeface="Verdana" panose="020B0604030504040204" pitchFamily="34" charset="0"/>
              <a:cs typeface="Verdana" panose="020B0604030504040204" pitchFamily="34" charset="0"/>
            </a:rPr>
            <a:t>Staff Professional Development</a:t>
          </a:r>
          <a:endParaRPr lang="en-US" dirty="0">
            <a:latin typeface="Verdana" panose="020B0604030504040204" pitchFamily="34" charset="0"/>
            <a:ea typeface="Verdana" panose="020B0604030504040204" pitchFamily="34" charset="0"/>
            <a:cs typeface="Verdana" panose="020B0604030504040204" pitchFamily="34" charset="0"/>
          </a:endParaRPr>
        </a:p>
      </dgm:t>
    </dgm:pt>
    <dgm:pt modelId="{A62A277D-F82D-40F6-9929-071CF895C5EC}" type="parTrans" cxnId="{6B3869D0-706F-41A2-914C-23F92FD0624C}">
      <dgm:prSet/>
      <dgm:spPr/>
      <dgm:t>
        <a:bodyPr/>
        <a:lstStyle/>
        <a:p>
          <a:endParaRPr lang="en-US"/>
        </a:p>
      </dgm:t>
    </dgm:pt>
    <dgm:pt modelId="{61A428C3-7C66-4E4E-AE3F-39D1279EF584}" type="sibTrans" cxnId="{6B3869D0-706F-41A2-914C-23F92FD0624C}">
      <dgm:prSet/>
      <dgm:spPr/>
      <dgm:t>
        <a:bodyPr/>
        <a:lstStyle/>
        <a:p>
          <a:endParaRPr lang="en-US"/>
        </a:p>
      </dgm:t>
    </dgm:pt>
    <dgm:pt modelId="{E0AB1473-1531-4FE0-9623-0CD04AF29F5D}">
      <dgm:prSet phldrT="[Text]"/>
      <dgm:spPr>
        <a:solidFill>
          <a:srgbClr val="64AB87"/>
        </a:solidFill>
        <a:ln>
          <a:solidFill>
            <a:schemeClr val="bg1">
              <a:lumMod val="85000"/>
            </a:schemeClr>
          </a:solidFill>
        </a:ln>
        <a:effectLst>
          <a:outerShdw blurRad="50800" dist="38100" dir="2700000" algn="tl" rotWithShape="0">
            <a:prstClr val="black">
              <a:alpha val="40000"/>
            </a:prstClr>
          </a:outerShdw>
        </a:effectLst>
      </dgm:spPr>
      <dgm:t>
        <a:bodyPr/>
        <a:lstStyle/>
        <a:p>
          <a:r>
            <a:rPr lang="nl-NL" dirty="0">
              <a:latin typeface="Verdana" panose="020B0604030504040204" pitchFamily="34" charset="0"/>
              <a:ea typeface="Verdana" panose="020B0604030504040204" pitchFamily="34" charset="0"/>
              <a:cs typeface="Verdana" panose="020B0604030504040204" pitchFamily="34" charset="0"/>
            </a:rPr>
            <a:t>Service Learning</a:t>
          </a:r>
          <a:endParaRPr lang="en-US" dirty="0">
            <a:latin typeface="Verdana" panose="020B0604030504040204" pitchFamily="34" charset="0"/>
            <a:ea typeface="Verdana" panose="020B0604030504040204" pitchFamily="34" charset="0"/>
            <a:cs typeface="Verdana" panose="020B0604030504040204" pitchFamily="34" charset="0"/>
          </a:endParaRPr>
        </a:p>
      </dgm:t>
    </dgm:pt>
    <dgm:pt modelId="{F09627CD-DE72-4CC5-B30D-5FB96315ECFA}" type="parTrans" cxnId="{1245AE14-7330-46DF-BA46-5BF5A01664DA}">
      <dgm:prSet/>
      <dgm:spPr/>
      <dgm:t>
        <a:bodyPr/>
        <a:lstStyle/>
        <a:p>
          <a:endParaRPr lang="en-US"/>
        </a:p>
      </dgm:t>
    </dgm:pt>
    <dgm:pt modelId="{CFB5E6AE-C4F8-410E-857F-9746545FD324}" type="sibTrans" cxnId="{1245AE14-7330-46DF-BA46-5BF5A01664DA}">
      <dgm:prSet/>
      <dgm:spPr/>
      <dgm:t>
        <a:bodyPr/>
        <a:lstStyle/>
        <a:p>
          <a:endParaRPr lang="en-US"/>
        </a:p>
      </dgm:t>
    </dgm:pt>
    <dgm:pt modelId="{CCB18353-20B6-4B28-8227-5277D13CE14D}">
      <dgm:prSet phldrT="[Text]"/>
      <dgm:spPr>
        <a:solidFill>
          <a:srgbClr val="68B8EB"/>
        </a:solidFill>
        <a:ln>
          <a:solidFill>
            <a:schemeClr val="bg1">
              <a:lumMod val="85000"/>
            </a:schemeClr>
          </a:solidFill>
        </a:ln>
        <a:effectLst>
          <a:outerShdw blurRad="50800" dist="38100" dir="2700000" algn="tl" rotWithShape="0">
            <a:prstClr val="black">
              <a:alpha val="40000"/>
            </a:prstClr>
          </a:outerShdw>
        </a:effectLst>
      </dgm:spPr>
      <dgm:t>
        <a:bodyPr/>
        <a:lstStyle/>
        <a:p>
          <a:r>
            <a:rPr lang="nl-NL" dirty="0">
              <a:latin typeface="Verdana" panose="020B0604030504040204" pitchFamily="34" charset="0"/>
              <a:ea typeface="Verdana" panose="020B0604030504040204" pitchFamily="34" charset="0"/>
              <a:cs typeface="Verdana" panose="020B0604030504040204" pitchFamily="34" charset="0"/>
            </a:rPr>
            <a:t>(Extra)</a:t>
          </a:r>
          <a:br>
            <a:rPr lang="nl-NL" dirty="0">
              <a:latin typeface="Verdana" panose="020B0604030504040204" pitchFamily="34" charset="0"/>
              <a:ea typeface="Verdana" panose="020B0604030504040204" pitchFamily="34" charset="0"/>
              <a:cs typeface="Verdana" panose="020B0604030504040204" pitchFamily="34" charset="0"/>
            </a:rPr>
          </a:br>
          <a:r>
            <a:rPr lang="en-US" noProof="0" dirty="0">
              <a:latin typeface="Verdana" panose="020B0604030504040204" pitchFamily="34" charset="0"/>
              <a:ea typeface="Verdana" panose="020B0604030504040204" pitchFamily="34" charset="0"/>
              <a:cs typeface="Verdana" panose="020B0604030504040204" pitchFamily="34" charset="0"/>
            </a:rPr>
            <a:t>Co-curricular</a:t>
          </a:r>
          <a:r>
            <a:rPr lang="nl-NL" dirty="0">
              <a:latin typeface="Verdana" panose="020B0604030504040204" pitchFamily="34" charset="0"/>
              <a:ea typeface="Verdana" panose="020B0604030504040204" pitchFamily="34" charset="0"/>
              <a:cs typeface="Verdana" panose="020B0604030504040204" pitchFamily="34" charset="0"/>
            </a:rPr>
            <a:t> Activities</a:t>
          </a:r>
          <a:endParaRPr lang="en-US" dirty="0">
            <a:latin typeface="Verdana" panose="020B0604030504040204" pitchFamily="34" charset="0"/>
            <a:ea typeface="Verdana" panose="020B0604030504040204" pitchFamily="34" charset="0"/>
            <a:cs typeface="Verdana" panose="020B0604030504040204" pitchFamily="34" charset="0"/>
          </a:endParaRPr>
        </a:p>
      </dgm:t>
    </dgm:pt>
    <dgm:pt modelId="{0421E437-C182-4C86-B81E-D23039324221}" type="parTrans" cxnId="{4851E851-FAD0-4F7A-BFD6-DCDE69FA9041}">
      <dgm:prSet/>
      <dgm:spPr/>
      <dgm:t>
        <a:bodyPr/>
        <a:lstStyle/>
        <a:p>
          <a:endParaRPr lang="en-US"/>
        </a:p>
      </dgm:t>
    </dgm:pt>
    <dgm:pt modelId="{ECC62BEC-819A-4712-A838-F7C8589843BD}" type="sibTrans" cxnId="{4851E851-FAD0-4F7A-BFD6-DCDE69FA9041}">
      <dgm:prSet/>
      <dgm:spPr/>
      <dgm:t>
        <a:bodyPr/>
        <a:lstStyle/>
        <a:p>
          <a:endParaRPr lang="en-US"/>
        </a:p>
      </dgm:t>
    </dgm:pt>
    <dgm:pt modelId="{F22558CA-7FC2-4CE3-A0A2-F01807551246}">
      <dgm:prSet phldrT="[Text]"/>
      <dgm:spPr>
        <a:solidFill>
          <a:srgbClr val="9E64A1"/>
        </a:solidFill>
        <a:ln>
          <a:solidFill>
            <a:schemeClr val="bg1">
              <a:lumMod val="85000"/>
            </a:schemeClr>
          </a:solidFill>
        </a:ln>
        <a:effectLst>
          <a:outerShdw blurRad="50800" dist="38100" dir="2700000" algn="tl" rotWithShape="0">
            <a:prstClr val="black">
              <a:alpha val="40000"/>
            </a:prstClr>
          </a:outerShdw>
        </a:effectLst>
      </dgm:spPr>
      <dgm:t>
        <a:bodyPr/>
        <a:lstStyle/>
        <a:p>
          <a:r>
            <a:rPr lang="nl-NL" dirty="0">
              <a:latin typeface="Verdana" panose="020B0604030504040204" pitchFamily="34" charset="0"/>
              <a:ea typeface="Verdana" panose="020B0604030504040204" pitchFamily="34" charset="0"/>
              <a:cs typeface="Verdana" panose="020B0604030504040204" pitchFamily="34" charset="0"/>
            </a:rPr>
            <a:t>Students’ Global Citizenship Learning</a:t>
          </a:r>
          <a:endParaRPr lang="en-US" dirty="0">
            <a:latin typeface="Verdana" panose="020B0604030504040204" pitchFamily="34" charset="0"/>
            <a:ea typeface="Verdana" panose="020B0604030504040204" pitchFamily="34" charset="0"/>
            <a:cs typeface="Verdana" panose="020B0604030504040204" pitchFamily="34" charset="0"/>
          </a:endParaRPr>
        </a:p>
      </dgm:t>
    </dgm:pt>
    <dgm:pt modelId="{C94FC9D5-C522-4509-9CBC-C9F5F2E2BC18}" type="parTrans" cxnId="{32A8BBA3-7016-4CD2-8CBC-B22E4EE528D2}">
      <dgm:prSet/>
      <dgm:spPr/>
      <dgm:t>
        <a:bodyPr/>
        <a:lstStyle/>
        <a:p>
          <a:endParaRPr lang="en-GB"/>
        </a:p>
      </dgm:t>
    </dgm:pt>
    <dgm:pt modelId="{E0232CDE-812E-41B5-80EF-1BC1319F69D0}" type="sibTrans" cxnId="{32A8BBA3-7016-4CD2-8CBC-B22E4EE528D2}">
      <dgm:prSet/>
      <dgm:spPr/>
      <dgm:t>
        <a:bodyPr/>
        <a:lstStyle/>
        <a:p>
          <a:endParaRPr lang="en-GB"/>
        </a:p>
      </dgm:t>
    </dgm:pt>
    <dgm:pt modelId="{144DE463-4C31-430A-AC5F-DDD817867ADA}" type="pres">
      <dgm:prSet presAssocID="{BB01C365-0ED2-4038-9DE2-43DEE61786E1}" presName="diagram" presStyleCnt="0">
        <dgm:presLayoutVars>
          <dgm:dir/>
          <dgm:resizeHandles val="exact"/>
        </dgm:presLayoutVars>
      </dgm:prSet>
      <dgm:spPr/>
    </dgm:pt>
    <dgm:pt modelId="{81C3A46C-8F4D-4439-8BA5-55DDA4C21CB0}" type="pres">
      <dgm:prSet presAssocID="{0EA81FBE-8B12-4373-80E0-E1B0EF299D1D}" presName="node" presStyleLbl="node1" presStyleIdx="0" presStyleCnt="6">
        <dgm:presLayoutVars>
          <dgm:bulletEnabled val="1"/>
        </dgm:presLayoutVars>
      </dgm:prSet>
      <dgm:spPr>
        <a:prstGeom prst="roundRect">
          <a:avLst/>
        </a:prstGeom>
      </dgm:spPr>
    </dgm:pt>
    <dgm:pt modelId="{2F63E594-B956-4045-8E31-12D9D1F1E45A}" type="pres">
      <dgm:prSet presAssocID="{6E0000CE-C6DD-44F6-B227-6E79986C215E}" presName="sibTrans" presStyleCnt="0"/>
      <dgm:spPr/>
    </dgm:pt>
    <dgm:pt modelId="{B571676E-16DE-4F06-88F1-C3959D2D12F8}" type="pres">
      <dgm:prSet presAssocID="{EA85926A-6705-4B6F-965A-BC37722B7BA7}" presName="node" presStyleLbl="node1" presStyleIdx="1" presStyleCnt="6">
        <dgm:presLayoutVars>
          <dgm:bulletEnabled val="1"/>
        </dgm:presLayoutVars>
      </dgm:prSet>
      <dgm:spPr>
        <a:prstGeom prst="roundRect">
          <a:avLst/>
        </a:prstGeom>
      </dgm:spPr>
    </dgm:pt>
    <dgm:pt modelId="{D78C6DFB-AFEB-4D0C-843F-BA7BD89F388C}" type="pres">
      <dgm:prSet presAssocID="{218B14B1-DEC2-4C82-9B11-24C91DDFA6CC}" presName="sibTrans" presStyleCnt="0"/>
      <dgm:spPr/>
    </dgm:pt>
    <dgm:pt modelId="{AD396710-8258-41B2-9201-B6C103E77455}" type="pres">
      <dgm:prSet presAssocID="{6FC52A73-7055-4C7B-962D-0CD1A8DEAC61}" presName="node" presStyleLbl="node1" presStyleIdx="2" presStyleCnt="6">
        <dgm:presLayoutVars>
          <dgm:bulletEnabled val="1"/>
        </dgm:presLayoutVars>
      </dgm:prSet>
      <dgm:spPr>
        <a:prstGeom prst="roundRect">
          <a:avLst/>
        </a:prstGeom>
      </dgm:spPr>
    </dgm:pt>
    <dgm:pt modelId="{90BD18BD-2FC6-45EB-917E-F5B476A0C106}" type="pres">
      <dgm:prSet presAssocID="{61A428C3-7C66-4E4E-AE3F-39D1279EF584}" presName="sibTrans" presStyleCnt="0"/>
      <dgm:spPr/>
    </dgm:pt>
    <dgm:pt modelId="{6C9032A7-622B-4320-AC17-BE4FF6250759}" type="pres">
      <dgm:prSet presAssocID="{E0AB1473-1531-4FE0-9623-0CD04AF29F5D}" presName="node" presStyleLbl="node1" presStyleIdx="3" presStyleCnt="6">
        <dgm:presLayoutVars>
          <dgm:bulletEnabled val="1"/>
        </dgm:presLayoutVars>
      </dgm:prSet>
      <dgm:spPr>
        <a:prstGeom prst="roundRect">
          <a:avLst/>
        </a:prstGeom>
      </dgm:spPr>
    </dgm:pt>
    <dgm:pt modelId="{960428B0-15AB-4324-B97E-F04ED62A7A04}" type="pres">
      <dgm:prSet presAssocID="{CFB5E6AE-C4F8-410E-857F-9746545FD324}" presName="sibTrans" presStyleCnt="0"/>
      <dgm:spPr/>
    </dgm:pt>
    <dgm:pt modelId="{4989066E-30F0-47FE-8C8E-696140FCBAA3}" type="pres">
      <dgm:prSet presAssocID="{F22558CA-7FC2-4CE3-A0A2-F01807551246}" presName="node" presStyleLbl="node1" presStyleIdx="4" presStyleCnt="6" custLinFactNeighborX="629">
        <dgm:presLayoutVars>
          <dgm:bulletEnabled val="1"/>
        </dgm:presLayoutVars>
      </dgm:prSet>
      <dgm:spPr>
        <a:prstGeom prst="roundRect">
          <a:avLst/>
        </a:prstGeom>
      </dgm:spPr>
    </dgm:pt>
    <dgm:pt modelId="{51FF7C6A-C459-4EF2-82BE-AC63A8DF0FF8}" type="pres">
      <dgm:prSet presAssocID="{E0232CDE-812E-41B5-80EF-1BC1319F69D0}" presName="sibTrans" presStyleCnt="0"/>
      <dgm:spPr/>
    </dgm:pt>
    <dgm:pt modelId="{55BE2935-0CDA-4E60-B0A9-5536543DCCB8}" type="pres">
      <dgm:prSet presAssocID="{CCB18353-20B6-4B28-8227-5277D13CE14D}" presName="node" presStyleLbl="node1" presStyleIdx="5" presStyleCnt="6">
        <dgm:presLayoutVars>
          <dgm:bulletEnabled val="1"/>
        </dgm:presLayoutVars>
      </dgm:prSet>
      <dgm:spPr>
        <a:prstGeom prst="roundRect">
          <a:avLst/>
        </a:prstGeom>
      </dgm:spPr>
    </dgm:pt>
  </dgm:ptLst>
  <dgm:cxnLst>
    <dgm:cxn modelId="{4851E851-FAD0-4F7A-BFD6-DCDE69FA9041}" srcId="{BB01C365-0ED2-4038-9DE2-43DEE61786E1}" destId="{CCB18353-20B6-4B28-8227-5277D13CE14D}" srcOrd="5" destOrd="0" parTransId="{0421E437-C182-4C86-B81E-D23039324221}" sibTransId="{ECC62BEC-819A-4712-A838-F7C8589843BD}"/>
    <dgm:cxn modelId="{EDF1A9A2-EE6C-4942-B02E-D11CED58E0AE}" type="presOf" srcId="{EA85926A-6705-4B6F-965A-BC37722B7BA7}" destId="{B571676E-16DE-4F06-88F1-C3959D2D12F8}" srcOrd="0" destOrd="0" presId="urn:microsoft.com/office/officeart/2005/8/layout/default"/>
    <dgm:cxn modelId="{6B3869D0-706F-41A2-914C-23F92FD0624C}" srcId="{BB01C365-0ED2-4038-9DE2-43DEE61786E1}" destId="{6FC52A73-7055-4C7B-962D-0CD1A8DEAC61}" srcOrd="2" destOrd="0" parTransId="{A62A277D-F82D-40F6-9929-071CF895C5EC}" sibTransId="{61A428C3-7C66-4E4E-AE3F-39D1279EF584}"/>
    <dgm:cxn modelId="{9101D258-DB28-4886-86A8-C26E123C606E}" srcId="{BB01C365-0ED2-4038-9DE2-43DEE61786E1}" destId="{EA85926A-6705-4B6F-965A-BC37722B7BA7}" srcOrd="1" destOrd="0" parTransId="{7BF1FD94-E02B-40BD-854F-37F79F570068}" sibTransId="{218B14B1-DEC2-4C82-9B11-24C91DDFA6CC}"/>
    <dgm:cxn modelId="{978080C3-C96B-4865-BCD3-EB69ACBABE8A}" type="presOf" srcId="{F22558CA-7FC2-4CE3-A0A2-F01807551246}" destId="{4989066E-30F0-47FE-8C8E-696140FCBAA3}" srcOrd="0" destOrd="0" presId="urn:microsoft.com/office/officeart/2005/8/layout/default"/>
    <dgm:cxn modelId="{32A8BBA3-7016-4CD2-8CBC-B22E4EE528D2}" srcId="{BB01C365-0ED2-4038-9DE2-43DEE61786E1}" destId="{F22558CA-7FC2-4CE3-A0A2-F01807551246}" srcOrd="4" destOrd="0" parTransId="{C94FC9D5-C522-4509-9CBC-C9F5F2E2BC18}" sibTransId="{E0232CDE-812E-41B5-80EF-1BC1319F69D0}"/>
    <dgm:cxn modelId="{1245AE14-7330-46DF-BA46-5BF5A01664DA}" srcId="{BB01C365-0ED2-4038-9DE2-43DEE61786E1}" destId="{E0AB1473-1531-4FE0-9623-0CD04AF29F5D}" srcOrd="3" destOrd="0" parTransId="{F09627CD-DE72-4CC5-B30D-5FB96315ECFA}" sibTransId="{CFB5E6AE-C4F8-410E-857F-9746545FD324}"/>
    <dgm:cxn modelId="{601496EA-7280-4322-959A-876FA6EB502D}" type="presOf" srcId="{CCB18353-20B6-4B28-8227-5277D13CE14D}" destId="{55BE2935-0CDA-4E60-B0A9-5536543DCCB8}" srcOrd="0" destOrd="0" presId="urn:microsoft.com/office/officeart/2005/8/layout/default"/>
    <dgm:cxn modelId="{8E17D777-2C05-4265-9FA2-7E32F613934B}" srcId="{BB01C365-0ED2-4038-9DE2-43DEE61786E1}" destId="{0EA81FBE-8B12-4373-80E0-E1B0EF299D1D}" srcOrd="0" destOrd="0" parTransId="{40FD5DCF-0E0B-4001-BDE0-3AC1426D2D7B}" sibTransId="{6E0000CE-C6DD-44F6-B227-6E79986C215E}"/>
    <dgm:cxn modelId="{A52906A7-D634-404E-9456-4071501AD2DA}" type="presOf" srcId="{6FC52A73-7055-4C7B-962D-0CD1A8DEAC61}" destId="{AD396710-8258-41B2-9201-B6C103E77455}" srcOrd="0" destOrd="0" presId="urn:microsoft.com/office/officeart/2005/8/layout/default"/>
    <dgm:cxn modelId="{6C91F31E-6254-419A-8B3A-A6F1E26C0C2D}" type="presOf" srcId="{E0AB1473-1531-4FE0-9623-0CD04AF29F5D}" destId="{6C9032A7-622B-4320-AC17-BE4FF6250759}" srcOrd="0" destOrd="0" presId="urn:microsoft.com/office/officeart/2005/8/layout/default"/>
    <dgm:cxn modelId="{2DF84566-04B1-4178-9BB1-B70E89C8D25A}" type="presOf" srcId="{BB01C365-0ED2-4038-9DE2-43DEE61786E1}" destId="{144DE463-4C31-430A-AC5F-DDD817867ADA}" srcOrd="0" destOrd="0" presId="urn:microsoft.com/office/officeart/2005/8/layout/default"/>
    <dgm:cxn modelId="{2C714D89-4DF7-4AF9-A8CB-B293839D8EF8}" type="presOf" srcId="{0EA81FBE-8B12-4373-80E0-E1B0EF299D1D}" destId="{81C3A46C-8F4D-4439-8BA5-55DDA4C21CB0}" srcOrd="0" destOrd="0" presId="urn:microsoft.com/office/officeart/2005/8/layout/default"/>
    <dgm:cxn modelId="{D618618B-8BB2-4C28-B5AA-E8ABB949EDAB}" type="presParOf" srcId="{144DE463-4C31-430A-AC5F-DDD817867ADA}" destId="{81C3A46C-8F4D-4439-8BA5-55DDA4C21CB0}" srcOrd="0" destOrd="0" presId="urn:microsoft.com/office/officeart/2005/8/layout/default"/>
    <dgm:cxn modelId="{EBB580EE-B54D-4B74-B248-923A4B0B8B01}" type="presParOf" srcId="{144DE463-4C31-430A-AC5F-DDD817867ADA}" destId="{2F63E594-B956-4045-8E31-12D9D1F1E45A}" srcOrd="1" destOrd="0" presId="urn:microsoft.com/office/officeart/2005/8/layout/default"/>
    <dgm:cxn modelId="{51421C86-2828-41FB-B43B-DDAD7A250954}" type="presParOf" srcId="{144DE463-4C31-430A-AC5F-DDD817867ADA}" destId="{B571676E-16DE-4F06-88F1-C3959D2D12F8}" srcOrd="2" destOrd="0" presId="urn:microsoft.com/office/officeart/2005/8/layout/default"/>
    <dgm:cxn modelId="{9C8B89D1-545C-4719-B2A2-373DF8C95BC4}" type="presParOf" srcId="{144DE463-4C31-430A-AC5F-DDD817867ADA}" destId="{D78C6DFB-AFEB-4D0C-843F-BA7BD89F388C}" srcOrd="3" destOrd="0" presId="urn:microsoft.com/office/officeart/2005/8/layout/default"/>
    <dgm:cxn modelId="{1D93BEF5-35E1-47EA-9253-6BC65F7718BC}" type="presParOf" srcId="{144DE463-4C31-430A-AC5F-DDD817867ADA}" destId="{AD396710-8258-41B2-9201-B6C103E77455}" srcOrd="4" destOrd="0" presId="urn:microsoft.com/office/officeart/2005/8/layout/default"/>
    <dgm:cxn modelId="{7F998964-2A00-4FDF-8016-B0F488278B25}" type="presParOf" srcId="{144DE463-4C31-430A-AC5F-DDD817867ADA}" destId="{90BD18BD-2FC6-45EB-917E-F5B476A0C106}" srcOrd="5" destOrd="0" presId="urn:microsoft.com/office/officeart/2005/8/layout/default"/>
    <dgm:cxn modelId="{F12A2E6F-2BA4-4642-9BE4-150C50FE101F}" type="presParOf" srcId="{144DE463-4C31-430A-AC5F-DDD817867ADA}" destId="{6C9032A7-622B-4320-AC17-BE4FF6250759}" srcOrd="6" destOrd="0" presId="urn:microsoft.com/office/officeart/2005/8/layout/default"/>
    <dgm:cxn modelId="{40108B97-D720-40ED-BF62-387891DF4B8C}" type="presParOf" srcId="{144DE463-4C31-430A-AC5F-DDD817867ADA}" destId="{960428B0-15AB-4324-B97E-F04ED62A7A04}" srcOrd="7" destOrd="0" presId="urn:microsoft.com/office/officeart/2005/8/layout/default"/>
    <dgm:cxn modelId="{BFFE3327-568D-4EC3-AE6A-4CB8E108F73D}" type="presParOf" srcId="{144DE463-4C31-430A-AC5F-DDD817867ADA}" destId="{4989066E-30F0-47FE-8C8E-696140FCBAA3}" srcOrd="8" destOrd="0" presId="urn:microsoft.com/office/officeart/2005/8/layout/default"/>
    <dgm:cxn modelId="{A41524A8-A8D4-42A2-B743-0630536C9B2B}" type="presParOf" srcId="{144DE463-4C31-430A-AC5F-DDD817867ADA}" destId="{51FF7C6A-C459-4EF2-82BE-AC63A8DF0FF8}" srcOrd="9" destOrd="0" presId="urn:microsoft.com/office/officeart/2005/8/layout/default"/>
    <dgm:cxn modelId="{4C39CB41-35A1-42F1-B3E0-B4C7AC9F528F}" type="presParOf" srcId="{144DE463-4C31-430A-AC5F-DDD817867ADA}" destId="{55BE2935-0CDA-4E60-B0A9-5536543DCCB8}"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3A46C-8F4D-4439-8BA5-55DDA4C21CB0}">
      <dsp:nvSpPr>
        <dsp:cNvPr id="0" name=""/>
        <dsp:cNvSpPr/>
      </dsp:nvSpPr>
      <dsp:spPr>
        <a:xfrm>
          <a:off x="720089" y="1815"/>
          <a:ext cx="2121693" cy="1273016"/>
        </a:xfrm>
        <a:prstGeom prst="roundRect">
          <a:avLst/>
        </a:prstGeom>
        <a:solidFill>
          <a:srgbClr val="657FBC"/>
        </a:solidFill>
        <a:ln w="25400" cap="flat" cmpd="sng" algn="ctr">
          <a:solidFill>
            <a:schemeClr val="bg1">
              <a:lumMod val="8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latin typeface="Verdana" panose="020B0604030504040204" pitchFamily="34" charset="0"/>
              <a:ea typeface="Verdana" panose="020B0604030504040204" pitchFamily="34" charset="0"/>
              <a:cs typeface="Verdana" panose="020B0604030504040204" pitchFamily="34" charset="0"/>
            </a:rPr>
            <a:t>School Guiding Statements</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782233" y="63959"/>
        <a:ext cx="1997405" cy="1148728"/>
      </dsp:txXfrm>
    </dsp:sp>
    <dsp:sp modelId="{B571676E-16DE-4F06-88F1-C3959D2D12F8}">
      <dsp:nvSpPr>
        <dsp:cNvPr id="0" name=""/>
        <dsp:cNvSpPr/>
      </dsp:nvSpPr>
      <dsp:spPr>
        <a:xfrm>
          <a:off x="3053953" y="1815"/>
          <a:ext cx="2121693" cy="1273016"/>
        </a:xfrm>
        <a:prstGeom prst="roundRect">
          <a:avLst/>
        </a:prstGeom>
        <a:solidFill>
          <a:srgbClr val="B1C63B"/>
        </a:solidFill>
        <a:ln w="25400" cap="flat" cmpd="sng" algn="ctr">
          <a:solidFill>
            <a:schemeClr val="bg1">
              <a:lumMod val="8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latin typeface="Verdana" panose="020B0604030504040204" pitchFamily="34" charset="0"/>
              <a:ea typeface="Verdana" panose="020B0604030504040204" pitchFamily="34" charset="0"/>
              <a:cs typeface="Verdana" panose="020B0604030504040204" pitchFamily="34" charset="0"/>
            </a:rPr>
            <a:t>Environmental Sustainability</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3116097" y="63959"/>
        <a:ext cx="1997405" cy="1148728"/>
      </dsp:txXfrm>
    </dsp:sp>
    <dsp:sp modelId="{AD396710-8258-41B2-9201-B6C103E77455}">
      <dsp:nvSpPr>
        <dsp:cNvPr id="0" name=""/>
        <dsp:cNvSpPr/>
      </dsp:nvSpPr>
      <dsp:spPr>
        <a:xfrm>
          <a:off x="5387816" y="1815"/>
          <a:ext cx="2121693" cy="1273016"/>
        </a:xfrm>
        <a:prstGeom prst="roundRect">
          <a:avLst/>
        </a:prstGeom>
        <a:solidFill>
          <a:srgbClr val="D88631"/>
        </a:solidFill>
        <a:ln w="25400" cap="flat" cmpd="sng" algn="ctr">
          <a:solidFill>
            <a:schemeClr val="bg1">
              <a:lumMod val="8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latin typeface="Verdana" panose="020B0604030504040204" pitchFamily="34" charset="0"/>
              <a:ea typeface="Verdana" panose="020B0604030504040204" pitchFamily="34" charset="0"/>
              <a:cs typeface="Verdana" panose="020B0604030504040204" pitchFamily="34" charset="0"/>
            </a:rPr>
            <a:t>Staff Professional Development</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5449960" y="63959"/>
        <a:ext cx="1997405" cy="1148728"/>
      </dsp:txXfrm>
    </dsp:sp>
    <dsp:sp modelId="{6C9032A7-622B-4320-AC17-BE4FF6250759}">
      <dsp:nvSpPr>
        <dsp:cNvPr id="0" name=""/>
        <dsp:cNvSpPr/>
      </dsp:nvSpPr>
      <dsp:spPr>
        <a:xfrm>
          <a:off x="720089" y="1487000"/>
          <a:ext cx="2121693" cy="1273016"/>
        </a:xfrm>
        <a:prstGeom prst="roundRect">
          <a:avLst/>
        </a:prstGeom>
        <a:solidFill>
          <a:srgbClr val="64AB87"/>
        </a:solidFill>
        <a:ln w="25400" cap="flat" cmpd="sng" algn="ctr">
          <a:solidFill>
            <a:schemeClr val="bg1">
              <a:lumMod val="8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latin typeface="Verdana" panose="020B0604030504040204" pitchFamily="34" charset="0"/>
              <a:ea typeface="Verdana" panose="020B0604030504040204" pitchFamily="34" charset="0"/>
              <a:cs typeface="Verdana" panose="020B0604030504040204" pitchFamily="34" charset="0"/>
            </a:rPr>
            <a:t>Service Learning</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782233" y="1549144"/>
        <a:ext cx="1997405" cy="1148728"/>
      </dsp:txXfrm>
    </dsp:sp>
    <dsp:sp modelId="{4989066E-30F0-47FE-8C8E-696140FCBAA3}">
      <dsp:nvSpPr>
        <dsp:cNvPr id="0" name=""/>
        <dsp:cNvSpPr/>
      </dsp:nvSpPr>
      <dsp:spPr>
        <a:xfrm>
          <a:off x="3067298" y="1487000"/>
          <a:ext cx="2121693" cy="1273016"/>
        </a:xfrm>
        <a:prstGeom prst="roundRect">
          <a:avLst/>
        </a:prstGeom>
        <a:solidFill>
          <a:srgbClr val="9E64A1"/>
        </a:solidFill>
        <a:ln w="25400" cap="flat" cmpd="sng" algn="ctr">
          <a:solidFill>
            <a:schemeClr val="bg1">
              <a:lumMod val="8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latin typeface="Verdana" panose="020B0604030504040204" pitchFamily="34" charset="0"/>
              <a:ea typeface="Verdana" panose="020B0604030504040204" pitchFamily="34" charset="0"/>
              <a:cs typeface="Verdana" panose="020B0604030504040204" pitchFamily="34" charset="0"/>
            </a:rPr>
            <a:t>Students’ Global Citizenship Learning</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3129442" y="1549144"/>
        <a:ext cx="1997405" cy="1148728"/>
      </dsp:txXfrm>
    </dsp:sp>
    <dsp:sp modelId="{55BE2935-0CDA-4E60-B0A9-5536543DCCB8}">
      <dsp:nvSpPr>
        <dsp:cNvPr id="0" name=""/>
        <dsp:cNvSpPr/>
      </dsp:nvSpPr>
      <dsp:spPr>
        <a:xfrm>
          <a:off x="5387816" y="1487000"/>
          <a:ext cx="2121693" cy="1273016"/>
        </a:xfrm>
        <a:prstGeom prst="roundRect">
          <a:avLst/>
        </a:prstGeom>
        <a:solidFill>
          <a:srgbClr val="68B8EB"/>
        </a:solidFill>
        <a:ln w="25400" cap="flat" cmpd="sng" algn="ctr">
          <a:solidFill>
            <a:schemeClr val="bg1">
              <a:lumMod val="8500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latin typeface="Verdana" panose="020B0604030504040204" pitchFamily="34" charset="0"/>
              <a:ea typeface="Verdana" panose="020B0604030504040204" pitchFamily="34" charset="0"/>
              <a:cs typeface="Verdana" panose="020B0604030504040204" pitchFamily="34" charset="0"/>
            </a:rPr>
            <a:t>(Extra)</a:t>
          </a:r>
          <a:br>
            <a:rPr lang="nl-NL" sz="1800" kern="1200" dirty="0">
              <a:latin typeface="Verdana" panose="020B0604030504040204" pitchFamily="34" charset="0"/>
              <a:ea typeface="Verdana" panose="020B0604030504040204" pitchFamily="34" charset="0"/>
              <a:cs typeface="Verdana" panose="020B0604030504040204" pitchFamily="34" charset="0"/>
            </a:rPr>
          </a:br>
          <a:r>
            <a:rPr lang="en-US" sz="1800" kern="1200" noProof="0" dirty="0">
              <a:latin typeface="Verdana" panose="020B0604030504040204" pitchFamily="34" charset="0"/>
              <a:ea typeface="Verdana" panose="020B0604030504040204" pitchFamily="34" charset="0"/>
              <a:cs typeface="Verdana" panose="020B0604030504040204" pitchFamily="34" charset="0"/>
            </a:rPr>
            <a:t>Co-curricular</a:t>
          </a:r>
          <a:r>
            <a:rPr lang="nl-NL" sz="1800" kern="1200" dirty="0">
              <a:latin typeface="Verdana" panose="020B0604030504040204" pitchFamily="34" charset="0"/>
              <a:ea typeface="Verdana" panose="020B0604030504040204" pitchFamily="34" charset="0"/>
              <a:cs typeface="Verdana" panose="020B0604030504040204" pitchFamily="34" charset="0"/>
            </a:rPr>
            <a:t> Activities</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5449960" y="1549144"/>
        <a:ext cx="1997405" cy="114872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ABC0FCC-2A9D-1C4F-A378-FB73CE90CB2B}" type="datetimeFigureOut">
              <a:t>7/15/2016</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93B131A-06E6-A643-B810-64F527265DAB}" type="slidenum">
              <a:t>‹#›</a:t>
            </a:fld>
            <a:endParaRPr lang="nl-NL" dirty="0"/>
          </a:p>
        </p:txBody>
      </p:sp>
    </p:spTree>
    <p:extLst>
      <p:ext uri="{BB962C8B-B14F-4D97-AF65-F5344CB8AC3E}">
        <p14:creationId xmlns:p14="http://schemas.microsoft.com/office/powerpoint/2010/main" val="14535204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E31B71-C7E6-364D-97B9-A07A2BAE39DE}" type="datetimeFigureOut">
              <a:t>7/15/2016</a:t>
            </a:fld>
            <a:endParaRPr lang="nl-NL" dirty="0"/>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D64481-9316-894B-9E75-C99A767E9187}" type="slidenum">
              <a:t>‹#›</a:t>
            </a:fld>
            <a:endParaRPr lang="nl-NL" dirty="0"/>
          </a:p>
        </p:txBody>
      </p:sp>
    </p:spTree>
    <p:extLst>
      <p:ext uri="{BB962C8B-B14F-4D97-AF65-F5344CB8AC3E}">
        <p14:creationId xmlns:p14="http://schemas.microsoft.com/office/powerpoint/2010/main" val="420833728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FD64481-9316-894B-9E75-C99A767E9187}" type="slidenum">
              <a:t>1</a:t>
            </a:fld>
            <a:endParaRPr lang="nl-NL"/>
          </a:p>
        </p:txBody>
      </p:sp>
    </p:spTree>
    <p:extLst>
      <p:ext uri="{BB962C8B-B14F-4D97-AF65-F5344CB8AC3E}">
        <p14:creationId xmlns:p14="http://schemas.microsoft.com/office/powerpoint/2010/main" val="3618235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65600"/>
            <a:ext cx="5486400" cy="4114800"/>
          </a:xfrm>
        </p:spPr>
        <p:txBody>
          <a:bodyPr/>
          <a:lstStyle/>
          <a:p>
            <a:r>
              <a:rPr lang="en-US" sz="1200" b="1" kern="1200" dirty="0">
                <a:solidFill>
                  <a:schemeClr val="tx1"/>
                </a:solidFill>
                <a:effectLst/>
                <a:latin typeface="+mn-lt"/>
                <a:ea typeface="+mn-ea"/>
                <a:cs typeface="+mn-cs"/>
              </a:rPr>
              <a:t>5 min. Graham</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International Certification </a:t>
            </a:r>
            <a:r>
              <a:rPr lang="en-US" sz="1200" b="1" kern="1200" dirty="0">
                <a:solidFill>
                  <a:schemeClr val="tx1"/>
                </a:solidFill>
                <a:effectLst/>
                <a:latin typeface="+mn-lt"/>
                <a:ea typeface="+mn-ea"/>
                <a:cs typeface="+mn-cs"/>
              </a:rPr>
              <a:t>Process</a:t>
            </a:r>
          </a:p>
          <a:p>
            <a:pPr lvl="0"/>
            <a:r>
              <a:rPr lang="en-US" sz="1200" kern="1200" dirty="0">
                <a:solidFill>
                  <a:schemeClr val="tx1"/>
                </a:solidFill>
                <a:effectLst/>
                <a:latin typeface="+mn-lt"/>
                <a:ea typeface="+mn-ea"/>
                <a:cs typeface="+mn-cs"/>
              </a:rPr>
              <a:t>Later in the presentation you will see a sample of the </a:t>
            </a:r>
            <a:r>
              <a:rPr lang="en-US" sz="1200" i="1" kern="1200" dirty="0">
                <a:solidFill>
                  <a:schemeClr val="tx1"/>
                </a:solidFill>
                <a:effectLst/>
                <a:latin typeface="+mn-lt"/>
                <a:ea typeface="+mn-ea"/>
                <a:cs typeface="+mn-cs"/>
              </a:rPr>
              <a:t>International Certification </a:t>
            </a:r>
            <a:r>
              <a:rPr lang="en-US" sz="1200" kern="1200" dirty="0">
                <a:solidFill>
                  <a:schemeClr val="tx1"/>
                </a:solidFill>
                <a:effectLst/>
                <a:latin typeface="+mn-lt"/>
                <a:ea typeface="+mn-ea"/>
                <a:cs typeface="+mn-cs"/>
              </a:rPr>
              <a:t>criteria, and projects.</a:t>
            </a:r>
          </a:p>
          <a:p>
            <a:endParaRPr lang="en-US" sz="1200" kern="1200" dirty="0">
              <a:solidFill>
                <a:schemeClr val="tx1"/>
              </a:solidFill>
              <a:effectLst/>
              <a:latin typeface="+mn-lt"/>
              <a:ea typeface="+mn-ea"/>
              <a:cs typeface="+mn-cs"/>
            </a:endParaRPr>
          </a:p>
          <a:p>
            <a:pPr lvl="0"/>
            <a:r>
              <a:rPr lang="en-GB" dirty="0"/>
              <a:t>The </a:t>
            </a:r>
            <a:r>
              <a:rPr lang="en-GB" i="1" dirty="0"/>
              <a:t>International Certification</a:t>
            </a:r>
            <a:r>
              <a:rPr lang="en-GB" dirty="0"/>
              <a:t> process helps the school come together to discuss how they define global citizenship and how the International Certification criteria can be applied to their school. </a:t>
            </a:r>
          </a:p>
          <a:p>
            <a:pPr lvl="0"/>
            <a:r>
              <a:rPr lang="en-GB" dirty="0"/>
              <a:t>By participating in a professional development opportunity, the school will challenge their own intercultural views and think about how different perspectives influence the direction of the school. </a:t>
            </a:r>
          </a:p>
          <a:p>
            <a:pPr lvl="0"/>
            <a:r>
              <a:rPr lang="en-GB" dirty="0"/>
              <a:t>Finally the school will take action to involve the school community in completing the 6 </a:t>
            </a:r>
            <a:r>
              <a:rPr lang="en-GB" i="1" dirty="0"/>
              <a:t>International Certification</a:t>
            </a:r>
            <a:r>
              <a:rPr lang="en-GB" dirty="0"/>
              <a:t> projects which address various aspects of global citizenship in the school </a:t>
            </a:r>
            <a:r>
              <a:rPr lang="en-GB" dirty="0" err="1"/>
              <a:t>centered</a:t>
            </a:r>
            <a:r>
              <a:rPr lang="en-GB" dirty="0"/>
              <a:t> on the </a:t>
            </a:r>
            <a:r>
              <a:rPr lang="en-GB" i="1" dirty="0"/>
              <a:t>International Certification</a:t>
            </a:r>
            <a:r>
              <a:rPr lang="en-GB" dirty="0"/>
              <a:t> Criteria. </a:t>
            </a:r>
            <a:endParaRPr lang="en-US" dirty="0"/>
          </a:p>
          <a:p>
            <a:endParaRPr lang="en-GB" dirty="0"/>
          </a:p>
        </p:txBody>
      </p:sp>
      <p:sp>
        <p:nvSpPr>
          <p:cNvPr id="4" name="Slide Number Placeholder 3"/>
          <p:cNvSpPr>
            <a:spLocks noGrp="1"/>
          </p:cNvSpPr>
          <p:nvPr>
            <p:ph type="sldNum" sz="quarter" idx="10"/>
          </p:nvPr>
        </p:nvSpPr>
        <p:spPr/>
        <p:txBody>
          <a:bodyPr/>
          <a:lstStyle/>
          <a:p>
            <a:fld id="{0FD64481-9316-894B-9E75-C99A767E9187}" type="slidenum">
              <a:rPr lang="en-US" smtClean="0"/>
              <a:t>11</a:t>
            </a:fld>
            <a:endParaRPr lang="en-US" dirty="0"/>
          </a:p>
        </p:txBody>
      </p:sp>
    </p:spTree>
    <p:extLst>
      <p:ext uri="{BB962C8B-B14F-4D97-AF65-F5344CB8AC3E}">
        <p14:creationId xmlns:p14="http://schemas.microsoft.com/office/powerpoint/2010/main" val="430063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 Graham</a:t>
            </a:r>
          </a:p>
          <a:p>
            <a:endParaRPr lang="en-US" b="1" dirty="0"/>
          </a:p>
          <a:p>
            <a:r>
              <a:rPr lang="en-US" sz="1200" b="1" kern="1200" dirty="0">
                <a:solidFill>
                  <a:schemeClr val="tx1"/>
                </a:solidFill>
                <a:effectLst/>
                <a:latin typeface="+mn-lt"/>
                <a:ea typeface="+mn-ea"/>
                <a:cs typeface="+mn-cs"/>
              </a:rPr>
              <a:t>Definition of Global Citizenship</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(Picture) This is the schools mission and global citizenship as illustrated by students at Turning Point School in CA.</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first task for an </a:t>
            </a:r>
            <a:r>
              <a:rPr lang="en-US" sz="1200" i="1" kern="1200" dirty="0">
                <a:solidFill>
                  <a:schemeClr val="tx1"/>
                </a:solidFill>
                <a:effectLst/>
                <a:latin typeface="+mn-lt"/>
                <a:ea typeface="+mn-ea"/>
                <a:cs typeface="+mn-cs"/>
              </a:rPr>
              <a:t>International Certification </a:t>
            </a:r>
            <a:r>
              <a:rPr lang="en-US" sz="1200" kern="1200" dirty="0">
                <a:solidFill>
                  <a:schemeClr val="tx1"/>
                </a:solidFill>
                <a:effectLst/>
                <a:latin typeface="+mn-lt"/>
                <a:ea typeface="+mn-ea"/>
                <a:cs typeface="+mn-cs"/>
              </a:rPr>
              <a:t>school is to define what they mean by global citizenship, align this with the school’s guiding statements, its curriculum and programs and policies, and educate the school community about the definition.</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 school cannot design a global citizenship curriculum nor measure the growth of global citizenship in its students when they do not know what exactly is being measured.</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CIS provides global citizenship resources for the school to use when creating their definition.</a:t>
            </a:r>
          </a:p>
          <a:p>
            <a:r>
              <a:rPr lang="en-US" sz="1200" b="1" kern="1200" dirty="0">
                <a:solidFill>
                  <a:schemeClr val="tx1"/>
                </a:solidFill>
                <a:effectLst/>
                <a:latin typeface="+mn-lt"/>
                <a:ea typeface="+mn-ea"/>
                <a:cs typeface="+mn-cs"/>
              </a:rPr>
              <a:t> </a:t>
            </a:r>
            <a:endParaRPr lang="en-US" b="1" dirty="0"/>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12</a:t>
            </a:fld>
            <a:endParaRPr lang="en-US" dirty="0"/>
          </a:p>
        </p:txBody>
      </p:sp>
    </p:spTree>
    <p:extLst>
      <p:ext uri="{BB962C8B-B14F-4D97-AF65-F5344CB8AC3E}">
        <p14:creationId xmlns:p14="http://schemas.microsoft.com/office/powerpoint/2010/main" val="4180918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0FD64481-9316-894B-9E75-C99A767E9187}" type="slidenum">
              <a:rPr lang="en-US" smtClean="0"/>
              <a:t>13</a:t>
            </a:fld>
            <a:endParaRPr lang="en-US" dirty="0"/>
          </a:p>
        </p:txBody>
      </p:sp>
    </p:spTree>
    <p:extLst>
      <p:ext uri="{BB962C8B-B14F-4D97-AF65-F5344CB8AC3E}">
        <p14:creationId xmlns:p14="http://schemas.microsoft.com/office/powerpoint/2010/main" val="1367182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The role of leadership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 how did we go about making this a reality in schools? First of all we started with the creation of a steering group of around 8-12 diverse representative members of the school community including administrators, representatives for the grade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level scope of the school, service learning or CAS coordinator, etc. The group, known as the International Certification Group (ICG), had three main goals;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1) To model and promote the fulfilment of the commitment to the school’s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Guiding Statements to educate for global citizenship.</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2) To plan and oversee the completion of the projects and subsequent presentations.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3) To monitor progress in the development of students’ global citizenship in terms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of knowledge, understanding, skills, dispositions and actions.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Methodist Ladies’ College in Melbourne, Australia was one of our pilot schools and their feedback was very encouraging – the school commented; “The external process was powerful for us. It included elements of the whole school; every teacher and staff member participated in some form. It provided a degree of objectivity and authenticity, and power to carry out the task at hand.”	</a:t>
            </a:r>
            <a:endParaRPr lang="en-US"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093761B2-EB1C-403B-950B-99565280B961}" type="slidenum">
              <a:rPr lang="en-GB" smtClean="0"/>
              <a:t>14</a:t>
            </a:fld>
            <a:endParaRPr lang="en-GB" dirty="0"/>
          </a:p>
        </p:txBody>
      </p:sp>
    </p:spTree>
    <p:extLst>
      <p:ext uri="{BB962C8B-B14F-4D97-AF65-F5344CB8AC3E}">
        <p14:creationId xmlns:p14="http://schemas.microsoft.com/office/powerpoint/2010/main" val="2171807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03700"/>
            <a:ext cx="5486400" cy="4114800"/>
          </a:xfrm>
        </p:spPr>
        <p:txBody>
          <a:bodyPr/>
          <a:lstStyle/>
          <a:p>
            <a:r>
              <a:rPr lang="en-US" b="1" dirty="0"/>
              <a:t>4 min. Jane</a:t>
            </a:r>
          </a:p>
          <a:p>
            <a:endParaRPr lang="en-US" b="1" dirty="0"/>
          </a:p>
          <a:p>
            <a:r>
              <a:rPr lang="en-US" sz="1200" b="1" kern="1200" dirty="0">
                <a:solidFill>
                  <a:schemeClr val="tx1"/>
                </a:solidFill>
                <a:effectLst/>
                <a:latin typeface="+mn-lt"/>
                <a:ea typeface="+mn-ea"/>
                <a:cs typeface="+mn-cs"/>
              </a:rPr>
              <a:t>Intercultural Development Inventory (IDI)</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Developed by Mitch Hammer from Washington University building on the work of Milton Bennett’s Developmental Model of Cultural Sensitivity.</a:t>
            </a:r>
          </a:p>
          <a:p>
            <a:pPr lvl="0"/>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The IDI has been cross validated across multiple cultural groups.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intercultural assessment is completed online by members of the ICG and any other members of the school community the school selects to complete the inventory.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It measures intercultural competency: </a:t>
            </a:r>
            <a:r>
              <a:rPr lang="en-US" sz="1200" i="1" kern="1200" dirty="0">
                <a:solidFill>
                  <a:schemeClr val="tx1"/>
                </a:solidFill>
                <a:effectLst/>
                <a:latin typeface="+mn-lt"/>
                <a:ea typeface="+mn-ea"/>
                <a:cs typeface="+mn-cs"/>
              </a:rPr>
              <a:t>The ability </a:t>
            </a:r>
            <a:r>
              <a:rPr lang="en-GB" sz="1200" i="1" kern="1200" dirty="0">
                <a:solidFill>
                  <a:schemeClr val="tx1"/>
                </a:solidFill>
                <a:effectLst/>
                <a:latin typeface="+mn-lt"/>
                <a:ea typeface="+mn-ea"/>
                <a:cs typeface="+mn-cs"/>
              </a:rPr>
              <a:t>to understand and adapt behaviours to cultural difference and commonality.</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Its importance lies in the fact that it measures the intercultural perspectives of school leaders and staff who i</a:t>
            </a:r>
            <a:r>
              <a:rPr lang="en-US" sz="1200" i="1" kern="1200" dirty="0">
                <a:solidFill>
                  <a:schemeClr val="tx1"/>
                </a:solidFill>
                <a:effectLst/>
                <a:latin typeface="+mn-lt"/>
                <a:ea typeface="+mn-ea"/>
                <a:cs typeface="+mn-cs"/>
              </a:rPr>
              <a:t>nfluence</a:t>
            </a:r>
            <a:r>
              <a:rPr lang="en-US" sz="1200" kern="1200" dirty="0">
                <a:solidFill>
                  <a:schemeClr val="tx1"/>
                </a:solidFill>
                <a:effectLst/>
                <a:latin typeface="+mn-lt"/>
                <a:ea typeface="+mn-ea"/>
                <a:cs typeface="+mn-cs"/>
              </a:rPr>
              <a:t> the school’s strategy and </a:t>
            </a:r>
            <a:r>
              <a:rPr lang="en-US" sz="1200" kern="1200" dirty="0" err="1">
                <a:solidFill>
                  <a:schemeClr val="tx1"/>
                </a:solidFill>
                <a:effectLst/>
                <a:latin typeface="+mn-lt"/>
                <a:ea typeface="+mn-ea"/>
                <a:cs typeface="+mn-cs"/>
              </a:rPr>
              <a:t>programmes</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assessment is followed by a professional development session to understand the developmental continuum and what can be done to increase our own and the school’s intercultural competency. It is conducted by an IDI Qualified Administrator.</a:t>
            </a:r>
          </a:p>
          <a:p>
            <a:pPr lvl="0"/>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understanding of intercultural competency is at the foundation of the </a:t>
            </a:r>
            <a:r>
              <a:rPr lang="en-GB" sz="1200" i="1" kern="1200" dirty="0">
                <a:solidFill>
                  <a:schemeClr val="tx1"/>
                </a:solidFill>
                <a:effectLst/>
                <a:latin typeface="+mn-lt"/>
                <a:ea typeface="+mn-ea"/>
                <a:cs typeface="+mn-cs"/>
              </a:rPr>
              <a:t>International Certification </a:t>
            </a:r>
            <a:r>
              <a:rPr lang="en-GB" sz="1200" kern="1200" dirty="0">
                <a:solidFill>
                  <a:schemeClr val="tx1"/>
                </a:solidFill>
                <a:effectLst/>
                <a:latin typeface="+mn-lt"/>
                <a:ea typeface="+mn-ea"/>
                <a:cs typeface="+mn-cs"/>
              </a:rPr>
              <a:t>process and will be linked to the 6 </a:t>
            </a:r>
            <a:r>
              <a:rPr lang="en-GB" sz="1200" i="1" kern="1200" dirty="0">
                <a:solidFill>
                  <a:schemeClr val="tx1"/>
                </a:solidFill>
                <a:effectLst/>
                <a:latin typeface="+mn-lt"/>
                <a:ea typeface="+mn-ea"/>
                <a:cs typeface="+mn-cs"/>
              </a:rPr>
              <a:t>International Certification</a:t>
            </a:r>
            <a:r>
              <a:rPr lang="en-GB" sz="1200" kern="1200" dirty="0">
                <a:solidFill>
                  <a:schemeClr val="tx1"/>
                </a:solidFill>
                <a:effectLst/>
                <a:latin typeface="+mn-lt"/>
                <a:ea typeface="+mn-ea"/>
                <a:cs typeface="+mn-cs"/>
              </a:rPr>
              <a:t> projects. </a:t>
            </a:r>
            <a:endParaRPr lang="en-US" b="1" dirty="0"/>
          </a:p>
          <a:p>
            <a:endParaRPr lang="en-US" dirty="0"/>
          </a:p>
        </p:txBody>
      </p:sp>
    </p:spTree>
    <p:extLst>
      <p:ext uri="{BB962C8B-B14F-4D97-AF65-F5344CB8AC3E}">
        <p14:creationId xmlns:p14="http://schemas.microsoft.com/office/powerpoint/2010/main" val="614388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Jane:  TASK</a:t>
            </a:r>
            <a:r>
              <a:rPr lang="en-US" baseline="0" dirty="0"/>
              <a:t>  - discuss in a group</a:t>
            </a:r>
          </a:p>
          <a:p>
            <a:endParaRPr lang="en-US" baseline="0" dirty="0"/>
          </a:p>
        </p:txBody>
      </p:sp>
      <p:sp>
        <p:nvSpPr>
          <p:cNvPr id="4" name="Slide Number Placeholder 3"/>
          <p:cNvSpPr>
            <a:spLocks noGrp="1"/>
          </p:cNvSpPr>
          <p:nvPr>
            <p:ph type="sldNum" sz="quarter" idx="10"/>
          </p:nvPr>
        </p:nvSpPr>
        <p:spPr/>
        <p:txBody>
          <a:bodyPr/>
          <a:lstStyle/>
          <a:p>
            <a:fld id="{0FD64481-9316-894B-9E75-C99A767E9187}" type="slidenum">
              <a:rPr lang="en-US" smtClean="0"/>
              <a:t>16</a:t>
            </a:fld>
            <a:endParaRPr lang="en-US" dirty="0"/>
          </a:p>
        </p:txBody>
      </p:sp>
    </p:spTree>
    <p:extLst>
      <p:ext uri="{BB962C8B-B14F-4D97-AF65-F5344CB8AC3E}">
        <p14:creationId xmlns:p14="http://schemas.microsoft.com/office/powerpoint/2010/main" val="1960001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Jane – explain</a:t>
            </a:r>
            <a:r>
              <a:rPr lang="en-US" baseline="0" dirty="0"/>
              <a:t> scenario from Columbia University – how an explanation of universal acceptance and support generated criticism due to minimization of difference</a:t>
            </a:r>
          </a:p>
          <a:p>
            <a:endParaRPr lang="en-US" baseline="0" dirty="0"/>
          </a:p>
          <a:p>
            <a:r>
              <a:rPr lang="en-US" baseline="0" dirty="0"/>
              <a:t>Research study by Gavin Hornbuckle – concluded that the majority of international school educators assume that intercultural competence “happens automatically” due to the diversity of the community</a:t>
            </a:r>
          </a:p>
          <a:p>
            <a:endParaRPr lang="en-US" baseline="0" dirty="0"/>
          </a:p>
          <a:p>
            <a:r>
              <a:rPr lang="en-US" baseline="0" dirty="0"/>
              <a:t>In fact, research shows that progress can only be made if intentional efforts are undertaken.</a:t>
            </a:r>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17</a:t>
            </a:fld>
            <a:endParaRPr lang="en-US" dirty="0"/>
          </a:p>
        </p:txBody>
      </p:sp>
    </p:spTree>
    <p:extLst>
      <p:ext uri="{BB962C8B-B14F-4D97-AF65-F5344CB8AC3E}">
        <p14:creationId xmlns:p14="http://schemas.microsoft.com/office/powerpoint/2010/main" val="2457235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Task: 2</a:t>
            </a:r>
            <a:r>
              <a:rPr lang="en-US" baseline="0" dirty="0"/>
              <a:t>  Minutes – discuss in groups</a:t>
            </a:r>
          </a:p>
          <a:p>
            <a:endParaRPr lang="en-US" baseline="0" dirty="0"/>
          </a:p>
          <a:p>
            <a:r>
              <a:rPr lang="en-US" dirty="0"/>
              <a:t>Jane - </a:t>
            </a:r>
            <a:r>
              <a:rPr lang="en-US" baseline="0" dirty="0"/>
              <a:t>Examples: Sudden drug testing – explain what happened and how the school was split along cultural lines</a:t>
            </a:r>
          </a:p>
          <a:p>
            <a:endParaRPr lang="en-US" baseline="0" dirty="0"/>
          </a:p>
          <a:p>
            <a:r>
              <a:rPr lang="en-US" baseline="0" dirty="0"/>
              <a:t>Stories by heads on retreat – almost every challenge cited involved intercultural misunderstanding or conflict – and not easily resolved, difficult, right vs. right</a:t>
            </a:r>
            <a:endParaRPr lang="en-US" dirty="0"/>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18</a:t>
            </a:fld>
            <a:endParaRPr lang="en-US" dirty="0"/>
          </a:p>
        </p:txBody>
      </p:sp>
    </p:spTree>
    <p:extLst>
      <p:ext uri="{BB962C8B-B14F-4D97-AF65-F5344CB8AC3E}">
        <p14:creationId xmlns:p14="http://schemas.microsoft.com/office/powerpoint/2010/main" val="1518357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Jane</a:t>
            </a:r>
          </a:p>
        </p:txBody>
      </p:sp>
      <p:sp>
        <p:nvSpPr>
          <p:cNvPr id="4" name="Slide Number Placeholder 3"/>
          <p:cNvSpPr>
            <a:spLocks noGrp="1"/>
          </p:cNvSpPr>
          <p:nvPr>
            <p:ph type="sldNum" sz="quarter" idx="10"/>
          </p:nvPr>
        </p:nvSpPr>
        <p:spPr/>
        <p:txBody>
          <a:bodyPr/>
          <a:lstStyle/>
          <a:p>
            <a:fld id="{0FD64481-9316-894B-9E75-C99A767E9187}" type="slidenum">
              <a:rPr lang="en-US" smtClean="0"/>
              <a:t>19</a:t>
            </a:fld>
            <a:endParaRPr lang="en-US" dirty="0"/>
          </a:p>
        </p:txBody>
      </p:sp>
    </p:spTree>
    <p:extLst>
      <p:ext uri="{BB962C8B-B14F-4D97-AF65-F5344CB8AC3E}">
        <p14:creationId xmlns:p14="http://schemas.microsoft.com/office/powerpoint/2010/main" val="2237931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2</a:t>
            </a:r>
            <a:r>
              <a:rPr lang="en-GB" dirty="0"/>
              <a:t> </a:t>
            </a:r>
            <a:r>
              <a:rPr lang="en-GB" b="1" dirty="0"/>
              <a:t>min. Graham</a:t>
            </a:r>
          </a:p>
          <a:p>
            <a:endParaRPr lang="en-GB" b="1" dirty="0"/>
          </a:p>
          <a:p>
            <a:r>
              <a:rPr lang="en-US" sz="1200" b="1" kern="1200" dirty="0">
                <a:solidFill>
                  <a:schemeClr val="tx1"/>
                </a:solidFill>
                <a:effectLst/>
                <a:latin typeface="+mn-lt"/>
                <a:ea typeface="+mn-ea"/>
                <a:cs typeface="+mn-cs"/>
              </a:rPr>
              <a:t>International Certification Projects</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Schools that earn </a:t>
            </a:r>
            <a:r>
              <a:rPr lang="en-US" sz="1200" i="1" kern="1200" dirty="0">
                <a:solidFill>
                  <a:schemeClr val="tx1"/>
                </a:solidFill>
                <a:effectLst/>
                <a:latin typeface="+mn-lt"/>
                <a:ea typeface="+mn-ea"/>
                <a:cs typeface="+mn-cs"/>
              </a:rPr>
              <a:t>International Certification</a:t>
            </a:r>
            <a:r>
              <a:rPr lang="en-US" sz="1200" kern="1200" dirty="0">
                <a:solidFill>
                  <a:schemeClr val="tx1"/>
                </a:solidFill>
                <a:effectLst/>
                <a:latin typeface="+mn-lt"/>
                <a:ea typeface="+mn-ea"/>
                <a:cs typeface="+mn-cs"/>
              </a:rPr>
              <a:t> will complete and assess the impact of 6 projects, several of which will be presented to the school community to demonstrate the outcomes of its work during the CIS Final Presentation  Visit.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expectations for each project are defined in rubrics provided to the school.</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projects reflect the 3 Domains of the </a:t>
            </a:r>
            <a:r>
              <a:rPr lang="en-US" sz="1200" i="1" kern="1200" dirty="0">
                <a:solidFill>
                  <a:schemeClr val="tx1"/>
                </a:solidFill>
                <a:effectLst/>
                <a:latin typeface="+mn-lt"/>
                <a:ea typeface="+mn-ea"/>
                <a:cs typeface="+mn-cs"/>
              </a:rPr>
              <a:t>International Certification</a:t>
            </a:r>
            <a:r>
              <a:rPr lang="en-US" sz="1200" kern="1200" dirty="0">
                <a:solidFill>
                  <a:schemeClr val="tx1"/>
                </a:solidFill>
                <a:effectLst/>
                <a:latin typeface="+mn-lt"/>
                <a:ea typeface="+mn-ea"/>
                <a:cs typeface="+mn-cs"/>
              </a:rPr>
              <a:t> Criteria which you will be introduced to a bit later in the presentation.</a:t>
            </a:r>
            <a:r>
              <a:rPr lang="en-US" dirty="0">
                <a:effectLst/>
              </a:rPr>
              <a:t> </a:t>
            </a:r>
            <a:endParaRPr lang="en-GB" dirty="0"/>
          </a:p>
        </p:txBody>
      </p:sp>
      <p:sp>
        <p:nvSpPr>
          <p:cNvPr id="4" name="Slide Number Placeholder 3"/>
          <p:cNvSpPr>
            <a:spLocks noGrp="1"/>
          </p:cNvSpPr>
          <p:nvPr>
            <p:ph type="sldNum" sz="quarter" idx="10"/>
          </p:nvPr>
        </p:nvSpPr>
        <p:spPr/>
        <p:txBody>
          <a:bodyPr/>
          <a:lstStyle/>
          <a:p>
            <a:fld id="{0FD64481-9316-894B-9E75-C99A767E9187}" type="slidenum">
              <a:rPr lang="en-US" smtClean="0"/>
              <a:t>20</a:t>
            </a:fld>
            <a:endParaRPr lang="en-US" dirty="0"/>
          </a:p>
        </p:txBody>
      </p:sp>
    </p:spTree>
    <p:extLst>
      <p:ext uri="{BB962C8B-B14F-4D97-AF65-F5344CB8AC3E}">
        <p14:creationId xmlns:p14="http://schemas.microsoft.com/office/powerpoint/2010/main" val="3920597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2763030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a:t>
            </a:r>
            <a:r>
              <a:rPr lang="en-US" dirty="0"/>
              <a:t>. </a:t>
            </a:r>
            <a:r>
              <a:rPr lang="en-US" b="1" dirty="0"/>
              <a:t>Graham</a:t>
            </a:r>
          </a:p>
          <a:p>
            <a:endParaRPr lang="en-US" dirty="0"/>
          </a:p>
          <a:p>
            <a:r>
              <a:rPr lang="en-US" sz="1200" b="1" kern="1200" dirty="0">
                <a:solidFill>
                  <a:schemeClr val="tx1"/>
                </a:solidFill>
                <a:effectLst/>
                <a:latin typeface="+mn-lt"/>
                <a:ea typeface="+mn-ea"/>
                <a:cs typeface="+mn-cs"/>
              </a:rPr>
              <a:t>Project #1- School’s Guiding Statements</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(Picture) Turning Point school shares their definition of global citizenship at a school community assembly.</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(Picture) Methodist Ladies’ College in Melbourne, Australia created their definition of global citizenship building upon their 4 pillars of Awareness, Appreciation, Understanding and Responsibility. Their next step was to define a framework for students’ global citizenship knowledge, understandings, skills and dispositions.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School’s Guiding Statements, definition of global citizenship as well as other relevant policies (for example, students’ assessment, language, community service and/or professional development) will be reviewed to ensure there is a well-defined commitment to and alignment with developing global citizenship in students. </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International Certification</a:t>
            </a:r>
            <a:r>
              <a:rPr lang="en-US" sz="1200" kern="1200" dirty="0">
                <a:solidFill>
                  <a:schemeClr val="tx1"/>
                </a:solidFill>
                <a:effectLst/>
                <a:latin typeface="+mn-lt"/>
                <a:ea typeface="+mn-ea"/>
                <a:cs typeface="+mn-cs"/>
              </a:rPr>
              <a:t> Group will create awareness and understanding of global citizenship within the school community.</a:t>
            </a:r>
            <a:r>
              <a:rPr lang="en-US" sz="1200" b="1" kern="120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21</a:t>
            </a:fld>
            <a:endParaRPr lang="en-US" dirty="0"/>
          </a:p>
        </p:txBody>
      </p:sp>
    </p:spTree>
    <p:extLst>
      <p:ext uri="{BB962C8B-B14F-4D97-AF65-F5344CB8AC3E}">
        <p14:creationId xmlns:p14="http://schemas.microsoft.com/office/powerpoint/2010/main" val="1033470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  Graham</a:t>
            </a:r>
          </a:p>
          <a:p>
            <a:endParaRPr lang="en-US" b="1" dirty="0"/>
          </a:p>
          <a:p>
            <a:r>
              <a:rPr lang="en-US" sz="1200" b="1" kern="1200" dirty="0">
                <a:solidFill>
                  <a:schemeClr val="tx1"/>
                </a:solidFill>
                <a:effectLst/>
                <a:latin typeface="+mn-lt"/>
                <a:ea typeface="+mn-ea"/>
                <a:cs typeface="+mn-cs"/>
              </a:rPr>
              <a:t>Project #2 – Environmental Sustainability</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(Picture) Turning Point’s gardening project involving every student in the school in planting, growing, harvesting, cooking and sharing their harvest with families. Not a new project, for </a:t>
            </a:r>
            <a:r>
              <a:rPr lang="en-US" sz="1200" i="1" kern="1200" dirty="0">
                <a:solidFill>
                  <a:schemeClr val="tx1"/>
                </a:solidFill>
                <a:effectLst/>
                <a:latin typeface="+mn-lt"/>
                <a:ea typeface="+mn-ea"/>
                <a:cs typeface="+mn-cs"/>
              </a:rPr>
              <a:t>International Certification</a:t>
            </a:r>
            <a:r>
              <a:rPr lang="en-US" sz="1200" kern="1200" dirty="0">
                <a:solidFill>
                  <a:schemeClr val="tx1"/>
                </a:solidFill>
                <a:effectLst/>
                <a:latin typeface="+mn-lt"/>
                <a:ea typeface="+mn-ea"/>
                <a:cs typeface="+mn-cs"/>
              </a:rPr>
              <a:t>, but a long established project which became a more intentional process and an embedded part of the curriculum as a result of </a:t>
            </a:r>
            <a:r>
              <a:rPr lang="en-US" sz="1200" i="1" kern="1200" dirty="0">
                <a:solidFill>
                  <a:schemeClr val="tx1"/>
                </a:solidFill>
                <a:effectLst/>
                <a:latin typeface="+mn-lt"/>
                <a:ea typeface="+mn-ea"/>
                <a:cs typeface="+mn-cs"/>
              </a:rPr>
              <a:t>International Certification.</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(Picture) PK-8 composting project which happens at home and school. Compost is used for the community garden…part of every area of the curriculum.</a:t>
            </a:r>
          </a:p>
          <a:p>
            <a:pPr lvl="0"/>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Project outcome: </a:t>
            </a:r>
            <a:r>
              <a:rPr lang="en-US" sz="1200" i="1" kern="1200" dirty="0">
                <a:solidFill>
                  <a:schemeClr val="tx1"/>
                </a:solidFill>
                <a:effectLst/>
                <a:latin typeface="+mn-lt"/>
                <a:ea typeface="+mn-ea"/>
                <a:cs typeface="+mn-cs"/>
              </a:rPr>
              <a:t> provide</a:t>
            </a:r>
            <a:r>
              <a:rPr lang="en-US" sz="1200" kern="1200" dirty="0">
                <a:solidFill>
                  <a:schemeClr val="tx1"/>
                </a:solidFill>
                <a:effectLst/>
                <a:latin typeface="+mn-lt"/>
                <a:ea typeface="+mn-ea"/>
                <a:cs typeface="+mn-cs"/>
              </a:rPr>
              <a:t> examples of sustainable environmental operating practices within the school and the resulting effects on </a:t>
            </a:r>
            <a:r>
              <a:rPr lang="en-US" sz="1200" kern="1200" dirty="0" err="1">
                <a:solidFill>
                  <a:schemeClr val="tx1"/>
                </a:solidFill>
                <a:effectLst/>
                <a:latin typeface="+mn-lt"/>
                <a:ea typeface="+mn-ea"/>
                <a:cs typeface="+mn-cs"/>
              </a:rPr>
              <a:t>minimising</a:t>
            </a:r>
            <a:r>
              <a:rPr lang="en-US" sz="1200" kern="1200" dirty="0">
                <a:solidFill>
                  <a:schemeClr val="tx1"/>
                </a:solidFill>
                <a:effectLst/>
                <a:latin typeface="+mn-lt"/>
                <a:ea typeface="+mn-ea"/>
                <a:cs typeface="+mn-cs"/>
              </a:rPr>
              <a:t> its environmental impact. The related learning on environmental sustainability is connected to the school’s curriculum and is evident in classrooms throughout the school. The school community’s awareness of and contribution to the school’s sustainable operating practices will be illustrated. </a:t>
            </a:r>
            <a:endParaRPr lang="en-US" b="1" dirty="0"/>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22</a:t>
            </a:fld>
            <a:endParaRPr lang="en-US" dirty="0"/>
          </a:p>
        </p:txBody>
      </p:sp>
    </p:spTree>
    <p:extLst>
      <p:ext uri="{BB962C8B-B14F-4D97-AF65-F5344CB8AC3E}">
        <p14:creationId xmlns:p14="http://schemas.microsoft.com/office/powerpoint/2010/main" val="1164270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 Graham</a:t>
            </a:r>
          </a:p>
          <a:p>
            <a:endParaRPr lang="en-US" b="1" dirty="0"/>
          </a:p>
          <a:p>
            <a:r>
              <a:rPr lang="en-US" sz="1200" b="1" kern="1200" dirty="0">
                <a:solidFill>
                  <a:schemeClr val="tx1"/>
                </a:solidFill>
                <a:effectLst/>
                <a:latin typeface="+mn-lt"/>
                <a:ea typeface="+mn-ea"/>
                <a:cs typeface="+mn-cs"/>
              </a:rPr>
              <a:t>Project #5- Student Global Citizenship Learning</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(Picture) Mentone Girls’ Grammar School students connecting to their global </a:t>
            </a:r>
            <a:r>
              <a:rPr lang="en-US" dirty="0"/>
              <a:t>p</a:t>
            </a:r>
            <a:r>
              <a:rPr lang="en-US" sz="1200" kern="1200" dirty="0">
                <a:solidFill>
                  <a:schemeClr val="tx1"/>
                </a:solidFill>
                <a:effectLst/>
                <a:latin typeface="+mn-lt"/>
                <a:ea typeface="+mn-ea"/>
                <a:cs typeface="+mn-cs"/>
              </a:rPr>
              <a:t>artners in Beijing.</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(Picture) Turning Point student reflecting after attending the International Village culminating IC Community Project.</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Project outcome: </a:t>
            </a:r>
            <a:r>
              <a:rPr lang="en-US" sz="1200" i="1" kern="1200" dirty="0">
                <a:solidFill>
                  <a:schemeClr val="tx1"/>
                </a:solidFill>
                <a:effectLst/>
                <a:latin typeface="+mn-lt"/>
                <a:ea typeface="+mn-ea"/>
                <a:cs typeface="+mn-cs"/>
              </a:rPr>
              <a:t>present</a:t>
            </a:r>
            <a:r>
              <a:rPr lang="en-US" sz="1200" kern="1200" dirty="0">
                <a:solidFill>
                  <a:schemeClr val="tx1"/>
                </a:solidFill>
                <a:effectLst/>
                <a:latin typeface="+mn-lt"/>
                <a:ea typeface="+mn-ea"/>
                <a:cs typeface="+mn-cs"/>
              </a:rPr>
              <a:t> evidence of how the curriculum effectively develops global citizenship in students across the school in terms of understanding, intercultural skills, dispositions, actions and reflection through curricular and extra/</a:t>
            </a:r>
            <a:r>
              <a:rPr lang="en-US" sz="1200" kern="1200" dirty="0" err="1">
                <a:solidFill>
                  <a:schemeClr val="tx1"/>
                </a:solidFill>
                <a:effectLst/>
                <a:latin typeface="+mn-lt"/>
                <a:ea typeface="+mn-ea"/>
                <a:cs typeface="+mn-cs"/>
              </a:rPr>
              <a:t>cocurricular</a:t>
            </a:r>
            <a:r>
              <a:rPr lang="en-US" sz="1200" kern="1200" dirty="0">
                <a:solidFill>
                  <a:schemeClr val="tx1"/>
                </a:solidFill>
                <a:effectLst/>
                <a:latin typeface="+mn-lt"/>
                <a:ea typeface="+mn-ea"/>
                <a:cs typeface="+mn-cs"/>
              </a:rPr>
              <a:t> learning opportunities.</a:t>
            </a:r>
            <a:r>
              <a:rPr lang="en-US" sz="1200" b="1" kern="1200" dirty="0">
                <a:solidFill>
                  <a:schemeClr val="tx1"/>
                </a:solidFill>
                <a:effectLst/>
                <a:latin typeface="+mn-lt"/>
                <a:ea typeface="+mn-ea"/>
                <a:cs typeface="+mn-cs"/>
              </a:rPr>
              <a:t> </a:t>
            </a:r>
            <a:endParaRPr lang="en-US" b="1" dirty="0"/>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23</a:t>
            </a:fld>
            <a:endParaRPr lang="en-US" dirty="0"/>
          </a:p>
        </p:txBody>
      </p:sp>
    </p:spTree>
    <p:extLst>
      <p:ext uri="{BB962C8B-B14F-4D97-AF65-F5344CB8AC3E}">
        <p14:creationId xmlns:p14="http://schemas.microsoft.com/office/powerpoint/2010/main" val="20685877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2 min.  Graham</a:t>
            </a:r>
          </a:p>
          <a:p>
            <a:endParaRPr lang="en-GB" b="1" dirty="0"/>
          </a:p>
          <a:p>
            <a:r>
              <a:rPr lang="en-US" sz="1200" b="1" kern="1200" dirty="0">
                <a:solidFill>
                  <a:schemeClr val="tx1"/>
                </a:solidFill>
                <a:effectLst/>
                <a:latin typeface="+mn-lt"/>
                <a:ea typeface="+mn-ea"/>
                <a:cs typeface="+mn-cs"/>
              </a:rPr>
              <a:t>Project Evaluation Rubric</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expectations for each project are defined in rubrics provided to the school. The school</a:t>
            </a:r>
            <a:r>
              <a:rPr lang="en-US" sz="1200" i="1" kern="1200" dirty="0">
                <a:solidFill>
                  <a:schemeClr val="tx1"/>
                </a:solidFill>
                <a:effectLst/>
                <a:latin typeface="+mn-lt"/>
                <a:ea typeface="+mn-ea"/>
                <a:cs typeface="+mn-cs"/>
              </a:rPr>
              <a:t> International Certification Group</a:t>
            </a:r>
            <a:r>
              <a:rPr lang="en-US" sz="1200" kern="1200" dirty="0">
                <a:solidFill>
                  <a:schemeClr val="tx1"/>
                </a:solidFill>
                <a:effectLst/>
                <a:latin typeface="+mn-lt"/>
                <a:ea typeface="+mn-ea"/>
                <a:cs typeface="+mn-cs"/>
              </a:rPr>
              <a:t> uses this to develop their school projects, they will self-assess the project against the rubric criteria, and the CIS Evaluators will also assess the project using the rubric and the project outcomes.</a:t>
            </a:r>
            <a:r>
              <a:rPr lang="en-US" sz="1200" b="1" kern="1200" dirty="0">
                <a:solidFill>
                  <a:schemeClr val="tx1"/>
                </a:solidFill>
                <a:effectLst/>
                <a:latin typeface="+mn-lt"/>
                <a:ea typeface="+mn-ea"/>
                <a:cs typeface="+mn-cs"/>
              </a:rPr>
              <a:t> </a:t>
            </a:r>
            <a:endParaRPr lang="en-GB" b="1" dirty="0"/>
          </a:p>
          <a:p>
            <a:endParaRPr lang="en-GB" dirty="0"/>
          </a:p>
        </p:txBody>
      </p:sp>
      <p:sp>
        <p:nvSpPr>
          <p:cNvPr id="4" name="Slide Number Placeholder 3"/>
          <p:cNvSpPr>
            <a:spLocks noGrp="1"/>
          </p:cNvSpPr>
          <p:nvPr>
            <p:ph type="sldNum" sz="quarter" idx="10"/>
          </p:nvPr>
        </p:nvSpPr>
        <p:spPr/>
        <p:txBody>
          <a:bodyPr/>
          <a:lstStyle/>
          <a:p>
            <a:fld id="{0FD64481-9316-894B-9E75-C99A767E9187}" type="slidenum">
              <a:rPr lang="en-US" smtClean="0"/>
              <a:t>24</a:t>
            </a:fld>
            <a:endParaRPr lang="en-US" dirty="0"/>
          </a:p>
        </p:txBody>
      </p:sp>
    </p:spTree>
    <p:extLst>
      <p:ext uri="{BB962C8B-B14F-4D97-AF65-F5344CB8AC3E}">
        <p14:creationId xmlns:p14="http://schemas.microsoft.com/office/powerpoint/2010/main" val="19779915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1 min.  Graham</a:t>
            </a:r>
            <a:endParaRPr lang="en-GB"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3 IC Criteria Domains</a:t>
            </a:r>
          </a:p>
          <a:p>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strategies and practices needed to develop global citizenship in schools have been divided into 3 domains - leadership commitment, student growth, and support and collaboration.</a:t>
            </a:r>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25</a:t>
            </a:fld>
            <a:endParaRPr lang="en-US" dirty="0"/>
          </a:p>
        </p:txBody>
      </p:sp>
    </p:spTree>
    <p:extLst>
      <p:ext uri="{BB962C8B-B14F-4D97-AF65-F5344CB8AC3E}">
        <p14:creationId xmlns:p14="http://schemas.microsoft.com/office/powerpoint/2010/main" val="2033781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1 min. Graham</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IC Criteria Continuum</a:t>
            </a:r>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 a guide for evaluation, CIS developed the </a:t>
            </a:r>
            <a:r>
              <a:rPr lang="en-GB" sz="1200" i="1" kern="1200" dirty="0">
                <a:solidFill>
                  <a:schemeClr val="tx1"/>
                </a:solidFill>
                <a:effectLst/>
                <a:latin typeface="+mn-lt"/>
                <a:ea typeface="+mn-ea"/>
                <a:cs typeface="+mn-cs"/>
              </a:rPr>
              <a:t>International Certification</a:t>
            </a:r>
            <a:r>
              <a:rPr lang="en-GB" sz="1200" kern="1200" dirty="0">
                <a:solidFill>
                  <a:schemeClr val="tx1"/>
                </a:solidFill>
                <a:effectLst/>
                <a:latin typeface="+mn-lt"/>
                <a:ea typeface="+mn-ea"/>
                <a:cs typeface="+mn-cs"/>
              </a:rPr>
              <a:t> Continuum, which presents three domains for </a:t>
            </a:r>
            <a:r>
              <a:rPr lang="en-GB" sz="1200" i="1" kern="1200" dirty="0">
                <a:solidFill>
                  <a:schemeClr val="tx1"/>
                </a:solidFill>
                <a:effectLst/>
                <a:latin typeface="+mn-lt"/>
                <a:ea typeface="+mn-ea"/>
                <a:cs typeface="+mn-cs"/>
              </a:rPr>
              <a:t>International Certification</a:t>
            </a:r>
            <a:r>
              <a:rPr lang="en-GB" sz="1200" kern="1200" dirty="0">
                <a:solidFill>
                  <a:schemeClr val="tx1"/>
                </a:solidFill>
                <a:effectLst/>
                <a:latin typeface="+mn-lt"/>
                <a:ea typeface="+mn-ea"/>
                <a:cs typeface="+mn-cs"/>
              </a:rPr>
              <a:t> Criteria on a 4 point continuum of performance. Schools will evaluate their progress formally using the continuum twice during the certification process but may find the continuum useful throughout the process.</a:t>
            </a:r>
            <a:endParaRPr lang="en-US" sz="1200"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10"/>
          </p:nvPr>
        </p:nvSpPr>
        <p:spPr/>
        <p:txBody>
          <a:bodyPr/>
          <a:lstStyle/>
          <a:p>
            <a:fld id="{0FD64481-9316-894B-9E75-C99A767E9187}" type="slidenum">
              <a:rPr lang="en-US" smtClean="0"/>
              <a:t>26</a:t>
            </a:fld>
            <a:endParaRPr lang="en-US" dirty="0"/>
          </a:p>
        </p:txBody>
      </p:sp>
    </p:spTree>
    <p:extLst>
      <p:ext uri="{BB962C8B-B14F-4D97-AF65-F5344CB8AC3E}">
        <p14:creationId xmlns:p14="http://schemas.microsoft.com/office/powerpoint/2010/main" val="1658091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 Graham</a:t>
            </a:r>
          </a:p>
          <a:p>
            <a:endParaRPr lang="en-US" b="1" dirty="0"/>
          </a:p>
          <a:p>
            <a:r>
              <a:rPr lang="en-US" sz="1200" b="1" kern="1200" dirty="0">
                <a:solidFill>
                  <a:schemeClr val="tx1"/>
                </a:solidFill>
                <a:effectLst/>
                <a:latin typeface="+mn-lt"/>
                <a:ea typeface="+mn-ea"/>
                <a:cs typeface="+mn-cs"/>
              </a:rPr>
              <a:t>Benefits of International Certification</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 addition to those benefits listed on the slide, </a:t>
            </a:r>
            <a:r>
              <a:rPr lang="en-US" sz="1200" i="1" kern="1200" dirty="0">
                <a:solidFill>
                  <a:schemeClr val="tx1"/>
                </a:solidFill>
                <a:effectLst/>
                <a:latin typeface="+mn-lt"/>
                <a:ea typeface="+mn-ea"/>
                <a:cs typeface="+mn-cs"/>
              </a:rPr>
              <a:t>International Certification </a:t>
            </a:r>
            <a:r>
              <a:rPr lang="en-US" sz="1200" kern="1200" dirty="0">
                <a:solidFill>
                  <a:schemeClr val="tx1"/>
                </a:solidFill>
                <a:effectLst/>
                <a:latin typeface="+mn-lt"/>
                <a:ea typeface="+mn-ea"/>
                <a:cs typeface="+mn-cs"/>
              </a:rPr>
              <a:t>schools have experienced, increased interest from international teachers in applying to teach at the school, increased interest from families who desire an international education for their children.</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Mentone Girls’ Grammar School shared,” IC for us has been </a:t>
            </a:r>
            <a:r>
              <a:rPr lang="en-AU" sz="1200" kern="1200" dirty="0">
                <a:solidFill>
                  <a:schemeClr val="tx1"/>
                </a:solidFill>
                <a:effectLst/>
                <a:latin typeface="+mn-lt"/>
                <a:ea typeface="+mn-ea"/>
                <a:cs typeface="+mn-cs"/>
              </a:rPr>
              <a:t>empowering, interesting, </a:t>
            </a:r>
            <a:r>
              <a:rPr lang="es-ES_tradnl" sz="1200" kern="1200" dirty="0" err="1">
                <a:solidFill>
                  <a:schemeClr val="tx1"/>
                </a:solidFill>
                <a:effectLst/>
                <a:latin typeface="+mn-lt"/>
                <a:ea typeface="+mn-ea"/>
                <a:cs typeface="+mn-cs"/>
              </a:rPr>
              <a:t>rewarding</a:t>
            </a:r>
            <a:r>
              <a:rPr lang="es-ES_tradnl" sz="1200" kern="1200" dirty="0">
                <a:solidFill>
                  <a:schemeClr val="tx1"/>
                </a:solidFill>
                <a:effectLst/>
                <a:latin typeface="+mn-lt"/>
                <a:ea typeface="+mn-ea"/>
                <a:cs typeface="+mn-cs"/>
              </a:rPr>
              <a:t>, </a:t>
            </a:r>
            <a:r>
              <a:rPr lang="es-ES_tradnl" sz="1200" kern="1200" dirty="0" err="1">
                <a:solidFill>
                  <a:schemeClr val="tx1"/>
                </a:solidFill>
                <a:effectLst/>
                <a:latin typeface="+mn-lt"/>
                <a:ea typeface="+mn-ea"/>
                <a:cs typeface="+mn-cs"/>
              </a:rPr>
              <a:t>enriching</a:t>
            </a:r>
            <a:r>
              <a:rPr lang="es-ES_tradnl" sz="1200" kern="1200" dirty="0">
                <a:solidFill>
                  <a:schemeClr val="tx1"/>
                </a:solidFill>
                <a:effectLst/>
                <a:latin typeface="+mn-lt"/>
                <a:ea typeface="+mn-ea"/>
                <a:cs typeface="+mn-cs"/>
              </a:rPr>
              <a:t>, and </a:t>
            </a:r>
            <a:r>
              <a:rPr lang="es-ES_tradnl" sz="1200" kern="1200" dirty="0" err="1">
                <a:solidFill>
                  <a:schemeClr val="tx1"/>
                </a:solidFill>
                <a:effectLst/>
                <a:latin typeface="+mn-lt"/>
                <a:ea typeface="+mn-ea"/>
                <a:cs typeface="+mn-cs"/>
              </a:rPr>
              <a:t>fulfilling</a:t>
            </a:r>
            <a:r>
              <a:rPr lang="es-ES_tradnl" sz="1200" kern="1200" dirty="0">
                <a:solidFill>
                  <a:schemeClr val="tx1"/>
                </a:solidFill>
                <a:effectLst/>
                <a:latin typeface="+mn-lt"/>
                <a:ea typeface="+mn-ea"/>
                <a:cs typeface="+mn-cs"/>
              </a:rPr>
              <a:t>.”</a:t>
            </a:r>
          </a:p>
          <a:p>
            <a:endParaRPr lang="es-ES_tradnl" dirty="0"/>
          </a:p>
          <a:p>
            <a:r>
              <a:rPr lang="es-ES_tradnl" sz="1200"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I think it is also highly educative: it promotes self-awareness and promotes the complexity of inter-cultural understanding by refusing to simplify it into a sound byte.” (Malcolm Dow, </a:t>
            </a:r>
            <a:r>
              <a:rPr lang="en-US" dirty="0"/>
              <a:t>Mentone Girls’ Grammar School </a:t>
            </a:r>
            <a:r>
              <a:rPr lang="en-AU" sz="1200" kern="1200" dirty="0">
                <a:solidFill>
                  <a:schemeClr val="tx1"/>
                </a:solidFill>
                <a:effectLst/>
                <a:latin typeface="+mn-lt"/>
                <a:ea typeface="+mn-ea"/>
                <a:cs typeface="+mn-cs"/>
              </a:rPr>
              <a:t>) </a:t>
            </a:r>
            <a:endParaRPr lang="en-US" b="1" dirty="0"/>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27</a:t>
            </a:fld>
            <a:endParaRPr lang="en-US" dirty="0"/>
          </a:p>
        </p:txBody>
      </p:sp>
    </p:spTree>
    <p:extLst>
      <p:ext uri="{BB962C8B-B14F-4D97-AF65-F5344CB8AC3E}">
        <p14:creationId xmlns:p14="http://schemas.microsoft.com/office/powerpoint/2010/main" val="35710861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  Jane</a:t>
            </a:r>
          </a:p>
          <a:p>
            <a:endParaRPr lang="en-US" b="1" dirty="0"/>
          </a:p>
          <a:p>
            <a:r>
              <a:rPr lang="en-US" sz="1200" b="1" kern="1200" dirty="0">
                <a:solidFill>
                  <a:schemeClr val="tx1"/>
                </a:solidFill>
                <a:effectLst/>
                <a:latin typeface="+mn-lt"/>
                <a:ea typeface="+mn-ea"/>
                <a:cs typeface="+mn-cs"/>
              </a:rPr>
              <a:t>Quotes from IC schools-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 Timothy’s School, Methodist Ladies’ College</a:t>
            </a:r>
            <a:r>
              <a:rPr lang="en-US" dirty="0">
                <a:effectLst/>
              </a:rPr>
              <a:t> </a:t>
            </a:r>
            <a:endParaRPr lang="en-US" b="1" dirty="0"/>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28</a:t>
            </a:fld>
            <a:endParaRPr lang="en-US" dirty="0"/>
          </a:p>
        </p:txBody>
      </p:sp>
    </p:spTree>
    <p:extLst>
      <p:ext uri="{BB962C8B-B14F-4D97-AF65-F5344CB8AC3E}">
        <p14:creationId xmlns:p14="http://schemas.microsoft.com/office/powerpoint/2010/main" val="27403913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 Jane</a:t>
            </a:r>
          </a:p>
          <a:p>
            <a:endParaRPr lang="en-US" b="1" dirty="0"/>
          </a:p>
          <a:p>
            <a:r>
              <a:rPr lang="en-US" sz="1200" b="1" kern="1200" dirty="0">
                <a:solidFill>
                  <a:schemeClr val="tx1"/>
                </a:solidFill>
                <a:effectLst/>
                <a:latin typeface="+mn-lt"/>
                <a:ea typeface="+mn-ea"/>
                <a:cs typeface="+mn-cs"/>
              </a:rPr>
              <a:t>Quote from IC school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Mentone Girls’ Grammar School</a:t>
            </a:r>
            <a:r>
              <a:rPr lang="en-US" dirty="0">
                <a:effectLst/>
              </a:rPr>
              <a:t> </a:t>
            </a:r>
            <a:endParaRPr lang="en-US" b="1" dirty="0"/>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29</a:t>
            </a:fld>
            <a:endParaRPr lang="en-US" dirty="0"/>
          </a:p>
        </p:txBody>
      </p:sp>
    </p:spTree>
    <p:extLst>
      <p:ext uri="{BB962C8B-B14F-4D97-AF65-F5344CB8AC3E}">
        <p14:creationId xmlns:p14="http://schemas.microsoft.com/office/powerpoint/2010/main" val="12286238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 Jane</a:t>
            </a:r>
          </a:p>
          <a:p>
            <a:endParaRPr lang="en-US" b="1" dirty="0"/>
          </a:p>
          <a:p>
            <a:r>
              <a:rPr lang="en-US" sz="1200" b="1" kern="1200" dirty="0">
                <a:solidFill>
                  <a:schemeClr val="tx1"/>
                </a:solidFill>
                <a:effectLst/>
                <a:latin typeface="+mn-lt"/>
                <a:ea typeface="+mn-ea"/>
                <a:cs typeface="+mn-cs"/>
              </a:rPr>
              <a:t>Quote from IC school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Mentone Girls’ Grammar School</a:t>
            </a:r>
            <a:r>
              <a:rPr lang="en-US" dirty="0">
                <a:effectLst/>
              </a:rPr>
              <a:t> </a:t>
            </a:r>
            <a:endParaRPr lang="en-US" b="1" dirty="0"/>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30</a:t>
            </a:fld>
            <a:endParaRPr lang="en-US" dirty="0"/>
          </a:p>
        </p:txBody>
      </p:sp>
    </p:spTree>
    <p:extLst>
      <p:ext uri="{BB962C8B-B14F-4D97-AF65-F5344CB8AC3E}">
        <p14:creationId xmlns:p14="http://schemas.microsoft.com/office/powerpoint/2010/main" val="1350191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Today we’re going to help you find</a:t>
            </a:r>
            <a:r>
              <a:rPr lang="en-GB" baseline="0" dirty="0"/>
              <a:t> out how to answer this question.</a:t>
            </a:r>
            <a:endParaRPr lang="en-GB" dirty="0"/>
          </a:p>
        </p:txBody>
      </p:sp>
      <p:sp>
        <p:nvSpPr>
          <p:cNvPr id="4" name="Slide Number Placeholder 3"/>
          <p:cNvSpPr>
            <a:spLocks noGrp="1"/>
          </p:cNvSpPr>
          <p:nvPr>
            <p:ph type="sldNum" sz="quarter" idx="10"/>
          </p:nvPr>
        </p:nvSpPr>
        <p:spPr/>
        <p:txBody>
          <a:bodyPr/>
          <a:lstStyle/>
          <a:p>
            <a:fld id="{093761B2-EB1C-403B-950B-99565280B961}" type="slidenum">
              <a:rPr lang="en-GB" smtClean="0"/>
              <a:t>4</a:t>
            </a:fld>
            <a:endParaRPr lang="en-GB" dirty="0"/>
          </a:p>
        </p:txBody>
      </p:sp>
    </p:spTree>
    <p:extLst>
      <p:ext uri="{BB962C8B-B14F-4D97-AF65-F5344CB8AC3E}">
        <p14:creationId xmlns:p14="http://schemas.microsoft.com/office/powerpoint/2010/main" val="37759029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 Graham</a:t>
            </a:r>
          </a:p>
          <a:p>
            <a:endParaRPr lang="en-US" b="1" dirty="0"/>
          </a:p>
          <a:p>
            <a:r>
              <a:rPr lang="en-US" sz="1200" b="1" kern="1200" dirty="0">
                <a:solidFill>
                  <a:schemeClr val="tx1"/>
                </a:solidFill>
                <a:effectLst/>
                <a:latin typeface="+mn-lt"/>
                <a:ea typeface="+mn-ea"/>
                <a:cs typeface="+mn-cs"/>
              </a:rPr>
              <a:t>IC School Network</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One of the most valuable aspects of </a:t>
            </a:r>
            <a:r>
              <a:rPr lang="en-US" i="1" dirty="0"/>
              <a:t>International Certification </a:t>
            </a:r>
            <a:r>
              <a:rPr lang="en-US" sz="1200" kern="1200" dirty="0">
                <a:solidFill>
                  <a:schemeClr val="tx1"/>
                </a:solidFill>
                <a:effectLst/>
                <a:latin typeface="+mn-lt"/>
                <a:ea typeface="+mn-ea"/>
                <a:cs typeface="+mn-cs"/>
              </a:rPr>
              <a:t> has been schools from around the world helping one another through the  </a:t>
            </a:r>
            <a:r>
              <a:rPr lang="en-US" sz="1200" i="1" kern="1200" dirty="0">
                <a:solidFill>
                  <a:schemeClr val="tx1"/>
                </a:solidFill>
                <a:effectLst/>
                <a:latin typeface="+mn-lt"/>
                <a:ea typeface="+mn-ea"/>
                <a:cs typeface="+mn-cs"/>
              </a:rPr>
              <a:t>International Certification </a:t>
            </a:r>
            <a:r>
              <a:rPr lang="en-US" sz="1200" kern="1200" dirty="0">
                <a:solidFill>
                  <a:schemeClr val="tx1"/>
                </a:solidFill>
                <a:effectLst/>
                <a:latin typeface="+mn-lt"/>
                <a:ea typeface="+mn-ea"/>
                <a:cs typeface="+mn-cs"/>
              </a:rPr>
              <a:t>process and learning from one another.</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As more </a:t>
            </a:r>
            <a:r>
              <a:rPr lang="en-US" sz="1200" i="1" kern="1200" dirty="0">
                <a:solidFill>
                  <a:schemeClr val="tx1"/>
                </a:solidFill>
                <a:effectLst/>
                <a:latin typeface="+mn-lt"/>
                <a:ea typeface="+mn-ea"/>
                <a:cs typeface="+mn-cs"/>
              </a:rPr>
              <a:t>International Certification </a:t>
            </a:r>
            <a:r>
              <a:rPr lang="en-US" sz="1200" kern="1200" dirty="0">
                <a:solidFill>
                  <a:schemeClr val="tx1"/>
                </a:solidFill>
                <a:effectLst/>
                <a:latin typeface="+mn-lt"/>
                <a:ea typeface="+mn-ea"/>
                <a:cs typeface="+mn-cs"/>
              </a:rPr>
              <a:t>schools enter the network, the richer it will become.</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School will be part of a smaller cohort network with like schools facilitated by CIS as well as a larger network of all </a:t>
            </a:r>
            <a:r>
              <a:rPr lang="en-US" sz="1200" i="1" kern="1200" dirty="0">
                <a:solidFill>
                  <a:schemeClr val="tx1"/>
                </a:solidFill>
                <a:effectLst/>
                <a:latin typeface="+mn-lt"/>
                <a:ea typeface="+mn-ea"/>
                <a:cs typeface="+mn-cs"/>
              </a:rPr>
              <a:t>International Certification </a:t>
            </a:r>
            <a:r>
              <a:rPr lang="en-US" sz="1200" kern="1200" dirty="0">
                <a:solidFill>
                  <a:schemeClr val="tx1"/>
                </a:solidFill>
                <a:effectLst/>
                <a:latin typeface="+mn-lt"/>
                <a:ea typeface="+mn-ea"/>
                <a:cs typeface="+mn-cs"/>
              </a:rPr>
              <a:t>schools.</a:t>
            </a:r>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31</a:t>
            </a:fld>
            <a:endParaRPr lang="en-US" dirty="0"/>
          </a:p>
        </p:txBody>
      </p:sp>
    </p:spTree>
    <p:extLst>
      <p:ext uri="{BB962C8B-B14F-4D97-AF65-F5344CB8AC3E}">
        <p14:creationId xmlns:p14="http://schemas.microsoft.com/office/powerpoint/2010/main" val="14707469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  Graham</a:t>
            </a:r>
          </a:p>
          <a:p>
            <a:endParaRPr lang="en-US" b="1" dirty="0"/>
          </a:p>
          <a:p>
            <a:r>
              <a:rPr lang="en-US" sz="1200" b="1" i="1" kern="1200" dirty="0">
                <a:solidFill>
                  <a:schemeClr val="tx1"/>
                </a:solidFill>
                <a:effectLst/>
                <a:latin typeface="+mn-lt"/>
                <a:ea typeface="+mn-ea"/>
                <a:cs typeface="+mn-cs"/>
              </a:rPr>
              <a:t>International Certification </a:t>
            </a:r>
            <a:r>
              <a:rPr lang="en-US" sz="1200" b="1" kern="1200" dirty="0">
                <a:solidFill>
                  <a:schemeClr val="tx1"/>
                </a:solidFill>
                <a:effectLst/>
                <a:latin typeface="+mn-lt"/>
                <a:ea typeface="+mn-ea"/>
                <a:cs typeface="+mn-cs"/>
              </a:rPr>
              <a:t>Schools</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CIS IC icon on their website</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Plaque for the school</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Plan for continued development of global citizenship </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year Recertification Process…notified year 4 for the Recertification Process</a:t>
            </a:r>
            <a:r>
              <a:rPr lang="en-US" dirty="0">
                <a:effectLst/>
              </a:rPr>
              <a:t> </a:t>
            </a:r>
            <a:endParaRPr lang="en-US" b="1" dirty="0"/>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32</a:t>
            </a:fld>
            <a:endParaRPr lang="en-US" dirty="0"/>
          </a:p>
        </p:txBody>
      </p:sp>
    </p:spTree>
    <p:extLst>
      <p:ext uri="{BB962C8B-B14F-4D97-AF65-F5344CB8AC3E}">
        <p14:creationId xmlns:p14="http://schemas.microsoft.com/office/powerpoint/2010/main" val="16372393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 </a:t>
            </a:r>
            <a:r>
              <a:rPr lang="en-US" b="1"/>
              <a:t>Graham</a:t>
            </a:r>
            <a:endParaRPr lang="en-US" b="1" dirty="0"/>
          </a:p>
          <a:p>
            <a:endParaRPr lang="en-US" b="1" dirty="0"/>
          </a:p>
          <a:p>
            <a:r>
              <a:rPr lang="en-US" b="1" dirty="0"/>
              <a:t>Prerequisite: </a:t>
            </a:r>
            <a:r>
              <a:rPr lang="en-US" b="0" baseline="0" dirty="0"/>
              <a:t>CIS membership is prerequisite for </a:t>
            </a:r>
            <a:r>
              <a:rPr lang="en-US" b="0" i="1" baseline="0" dirty="0"/>
              <a:t>International Certification.</a:t>
            </a:r>
            <a:endParaRPr lang="en-US" b="0" i="1" dirty="0"/>
          </a:p>
          <a:p>
            <a:endParaRPr lang="en-US" b="1" dirty="0"/>
          </a:p>
          <a:p>
            <a:endParaRPr lang="en-US" b="1" dirty="0"/>
          </a:p>
        </p:txBody>
      </p:sp>
      <p:sp>
        <p:nvSpPr>
          <p:cNvPr id="4" name="Slide Number Placeholder 3"/>
          <p:cNvSpPr>
            <a:spLocks noGrp="1"/>
          </p:cNvSpPr>
          <p:nvPr>
            <p:ph type="sldNum" sz="quarter" idx="10"/>
          </p:nvPr>
        </p:nvSpPr>
        <p:spPr/>
        <p:txBody>
          <a:bodyPr/>
          <a:lstStyle/>
          <a:p>
            <a:fld id="{0FD64481-9316-894B-9E75-C99A767E9187}" type="slidenum">
              <a:rPr lang="en-US" smtClean="0"/>
              <a:t>33</a:t>
            </a:fld>
            <a:endParaRPr lang="en-US" dirty="0"/>
          </a:p>
        </p:txBody>
      </p:sp>
    </p:spTree>
    <p:extLst>
      <p:ext uri="{BB962C8B-B14F-4D97-AF65-F5344CB8AC3E}">
        <p14:creationId xmlns:p14="http://schemas.microsoft.com/office/powerpoint/2010/main" val="12066807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a:t>
            </a:r>
          </a:p>
        </p:txBody>
      </p:sp>
      <p:sp>
        <p:nvSpPr>
          <p:cNvPr id="4" name="Slide Number Placeholder 3"/>
          <p:cNvSpPr>
            <a:spLocks noGrp="1"/>
          </p:cNvSpPr>
          <p:nvPr>
            <p:ph type="sldNum" sz="quarter" idx="10"/>
          </p:nvPr>
        </p:nvSpPr>
        <p:spPr/>
        <p:txBody>
          <a:bodyPr/>
          <a:lstStyle/>
          <a:p>
            <a:fld id="{0FD64481-9316-894B-9E75-C99A767E9187}" type="slidenum">
              <a:rPr lang="en-US" smtClean="0"/>
              <a:t>34</a:t>
            </a:fld>
            <a:endParaRPr lang="en-US" dirty="0"/>
          </a:p>
        </p:txBody>
      </p:sp>
    </p:spTree>
    <p:extLst>
      <p:ext uri="{BB962C8B-B14F-4D97-AF65-F5344CB8AC3E}">
        <p14:creationId xmlns:p14="http://schemas.microsoft.com/office/powerpoint/2010/main" val="1267602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b="1" dirty="0"/>
              <a:t>2 min. Graham</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1" dirty="0"/>
          </a:p>
          <a:p>
            <a:r>
              <a:rPr lang="en-GB" sz="1200" b="1" kern="1200" dirty="0">
                <a:solidFill>
                  <a:schemeClr val="tx1"/>
                </a:solidFill>
                <a:effectLst/>
                <a:latin typeface="+mn-lt"/>
                <a:ea typeface="+mn-ea"/>
                <a:cs typeface="+mn-cs"/>
              </a:rPr>
              <a:t>Key questions facing schools: Educators around the world face common challenges…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we know we are taking the right steps to provide students with an education that keeps pace with internationally-</a:t>
            </a:r>
            <a:r>
              <a:rPr lang="en-US" sz="1200" kern="1200" dirty="0" err="1">
                <a:solidFill>
                  <a:schemeClr val="tx1"/>
                </a:solidFill>
                <a:effectLst/>
                <a:latin typeface="+mn-lt"/>
                <a:ea typeface="+mn-ea"/>
                <a:cs typeface="+mn-cs"/>
              </a:rPr>
              <a:t>recognised</a:t>
            </a:r>
            <a:r>
              <a:rPr lang="en-US" sz="1200" kern="1200" dirty="0">
                <a:solidFill>
                  <a:schemeClr val="tx1"/>
                </a:solidFill>
                <a:effectLst/>
                <a:latin typeface="+mn-lt"/>
                <a:ea typeface="+mn-ea"/>
                <a:cs typeface="+mn-cs"/>
              </a:rPr>
              <a:t> standards and enables their development as global citizens? </a:t>
            </a:r>
          </a:p>
          <a:p>
            <a:r>
              <a:rPr lang="en-US" sz="1200" b="1" kern="1200" dirty="0">
                <a:solidFill>
                  <a:schemeClr val="tx1"/>
                </a:solidFill>
                <a:effectLst/>
                <a:latin typeface="+mn-lt"/>
                <a:ea typeface="+mn-ea"/>
                <a:cs typeface="+mn-cs"/>
              </a:rPr>
              <a:t>TASK</a:t>
            </a:r>
          </a:p>
          <a:p>
            <a:pPr marL="171450" lvl="0" indent="-171450">
              <a:buFont typeface="Arial"/>
              <a:buChar char="•"/>
            </a:pPr>
            <a:r>
              <a:rPr lang="en-US" sz="1200" kern="1200" dirty="0">
                <a:solidFill>
                  <a:schemeClr val="tx1"/>
                </a:solidFill>
                <a:effectLst/>
                <a:latin typeface="+mn-lt"/>
                <a:ea typeface="+mn-ea"/>
                <a:cs typeface="+mn-cs"/>
              </a:rPr>
              <a:t>How many participants have defined global citizenship and</a:t>
            </a:r>
            <a:r>
              <a:rPr lang="en-US" sz="1200" kern="1200" baseline="0" dirty="0">
                <a:solidFill>
                  <a:schemeClr val="tx1"/>
                </a:solidFill>
                <a:effectLst/>
                <a:latin typeface="+mn-lt"/>
                <a:ea typeface="+mn-ea"/>
                <a:cs typeface="+mn-cs"/>
              </a:rPr>
              <a:t> what it means in your school community</a:t>
            </a:r>
            <a:r>
              <a:rPr lang="en-US" sz="1200" kern="1200" dirty="0">
                <a:solidFill>
                  <a:schemeClr val="tx1"/>
                </a:solidFill>
                <a:effectLst/>
                <a:latin typeface="+mn-lt"/>
                <a:ea typeface="+mn-ea"/>
                <a:cs typeface="+mn-cs"/>
              </a:rPr>
              <a:t>?</a:t>
            </a:r>
          </a:p>
          <a:p>
            <a:pPr marL="171450" lvl="0" indent="-171450">
              <a:buFont typeface="Arial"/>
              <a:buChar char="•"/>
            </a:pPr>
            <a:r>
              <a:rPr lang="en-US" sz="1200" kern="1200" dirty="0">
                <a:solidFill>
                  <a:schemeClr val="tx1"/>
                </a:solidFill>
                <a:effectLst/>
                <a:latin typeface="+mn-lt"/>
                <a:ea typeface="+mn-ea"/>
                <a:cs typeface="+mn-cs"/>
              </a:rPr>
              <a:t>How many participants feel competent in measuring the degree to which students are global citizens?</a:t>
            </a:r>
          </a:p>
          <a:p>
            <a:pPr marL="171450" lvl="0" indent="-171450">
              <a:buFont typeface="Arial"/>
              <a:buChar char="•"/>
            </a:pPr>
            <a:r>
              <a:rPr lang="en-US" sz="1200" kern="1200" dirty="0">
                <a:solidFill>
                  <a:schemeClr val="tx1"/>
                </a:solidFill>
                <a:effectLst/>
                <a:latin typeface="+mn-lt"/>
                <a:ea typeface="+mn-ea"/>
                <a:cs typeface="+mn-cs"/>
              </a:rPr>
              <a:t>What is a question you would like to have answered during this </a:t>
            </a:r>
            <a:r>
              <a:rPr lang="en-US" sz="1200" i="1" kern="1200" dirty="0">
                <a:solidFill>
                  <a:schemeClr val="tx1"/>
                </a:solidFill>
                <a:effectLst/>
                <a:latin typeface="+mn-lt"/>
                <a:ea typeface="+mn-ea"/>
                <a:cs typeface="+mn-cs"/>
              </a:rPr>
              <a:t>International Certification </a:t>
            </a:r>
            <a:r>
              <a:rPr lang="en-US" sz="1200" kern="1200" dirty="0">
                <a:solidFill>
                  <a:schemeClr val="tx1"/>
                </a:solidFill>
                <a:effectLst/>
                <a:latin typeface="+mn-lt"/>
                <a:ea typeface="+mn-ea"/>
                <a:cs typeface="+mn-cs"/>
              </a:rPr>
              <a:t>presentation? </a:t>
            </a:r>
            <a:r>
              <a:rPr lang="en-US" sz="1200" b="1" kern="1200" dirty="0">
                <a:solidFill>
                  <a:schemeClr val="tx1"/>
                </a:solidFill>
                <a:effectLst/>
                <a:latin typeface="+mn-lt"/>
                <a:ea typeface="+mn-ea"/>
                <a:cs typeface="+mn-cs"/>
              </a:rPr>
              <a:t>Share with a person near you</a:t>
            </a:r>
            <a:r>
              <a:rPr lang="en-US" sz="1200" kern="1200" dirty="0">
                <a:solidFill>
                  <a:schemeClr val="tx1"/>
                </a:solidFill>
                <a:effectLst/>
                <a:latin typeface="+mn-lt"/>
                <a:ea typeface="+mn-ea"/>
                <a:cs typeface="+mn-cs"/>
              </a:rPr>
              <a:t>.</a:t>
            </a:r>
          </a:p>
          <a:p>
            <a:endParaRPr lang="en-GB" sz="1200" b="1" dirty="0"/>
          </a:p>
          <a:p>
            <a:endParaRPr lang="en-GB" dirty="0"/>
          </a:p>
          <a:p>
            <a:endParaRPr lang="en-GB" dirty="0"/>
          </a:p>
        </p:txBody>
      </p:sp>
      <p:sp>
        <p:nvSpPr>
          <p:cNvPr id="4" name="Slide Number Placeholder 3"/>
          <p:cNvSpPr>
            <a:spLocks noGrp="1"/>
          </p:cNvSpPr>
          <p:nvPr>
            <p:ph type="sldNum" sz="quarter" idx="10"/>
          </p:nvPr>
        </p:nvSpPr>
        <p:spPr/>
        <p:txBody>
          <a:bodyPr/>
          <a:lstStyle/>
          <a:p>
            <a:fld id="{0FD64481-9316-894B-9E75-C99A767E9187}" type="slidenum">
              <a:rPr lang="en-US" smtClean="0"/>
              <a:t>5</a:t>
            </a:fld>
            <a:endParaRPr lang="en-US" dirty="0"/>
          </a:p>
        </p:txBody>
      </p:sp>
    </p:spTree>
    <p:extLst>
      <p:ext uri="{BB962C8B-B14F-4D97-AF65-F5344CB8AC3E}">
        <p14:creationId xmlns:p14="http://schemas.microsoft.com/office/powerpoint/2010/main" val="958772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3 min. Graham</a:t>
            </a:r>
          </a:p>
          <a:p>
            <a:endParaRPr lang="nl-NL" dirty="0"/>
          </a:p>
          <a:p>
            <a:r>
              <a:rPr lang="en-US" sz="1200" b="1" kern="1200" dirty="0">
                <a:solidFill>
                  <a:schemeClr val="tx1"/>
                </a:solidFill>
                <a:effectLst/>
                <a:latin typeface="+mn-lt"/>
                <a:ea typeface="+mn-ea"/>
                <a:cs typeface="+mn-cs"/>
              </a:rPr>
              <a:t>What is CIS </a:t>
            </a:r>
            <a:r>
              <a:rPr lang="en-US" sz="1200" b="1" i="1" kern="1200" dirty="0">
                <a:solidFill>
                  <a:schemeClr val="tx1"/>
                </a:solidFill>
                <a:effectLst/>
                <a:latin typeface="+mn-lt"/>
                <a:ea typeface="+mn-ea"/>
                <a:cs typeface="+mn-cs"/>
              </a:rPr>
              <a:t>International Certification</a:t>
            </a:r>
            <a:r>
              <a:rPr lang="en-US" sz="1200" b="1"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School’s commitment to global citizenship-</a:t>
            </a:r>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International Certification </a:t>
            </a:r>
            <a:r>
              <a:rPr lang="en-US" sz="1200" kern="1200" dirty="0">
                <a:solidFill>
                  <a:schemeClr val="tx1"/>
                </a:solidFill>
                <a:effectLst/>
                <a:latin typeface="+mn-lt"/>
                <a:ea typeface="+mn-ea"/>
                <a:cs typeface="+mn-cs"/>
              </a:rPr>
              <a:t>process would apply only to the schools in which global citizenship is a vital part of who they are, who have the time, leadership focus and resources to engage in a targeted and strategic focus on intercultural competence and global citizenship.</a:t>
            </a:r>
          </a:p>
          <a:p>
            <a:pPr lvl="0"/>
            <a:r>
              <a:rPr lang="en-US" sz="1200" b="1" kern="1200" dirty="0">
                <a:solidFill>
                  <a:schemeClr val="tx1"/>
                </a:solidFill>
                <a:effectLst/>
                <a:latin typeface="+mn-lt"/>
                <a:ea typeface="+mn-ea"/>
                <a:cs typeface="+mn-cs"/>
              </a:rPr>
              <a:t>Stress developmental process</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International Certification </a:t>
            </a:r>
            <a:r>
              <a:rPr lang="en-US" sz="1200" kern="1200" dirty="0">
                <a:solidFill>
                  <a:schemeClr val="tx1"/>
                </a:solidFill>
                <a:effectLst/>
                <a:latin typeface="+mn-lt"/>
                <a:ea typeface="+mn-ea"/>
                <a:cs typeface="+mn-cs"/>
              </a:rPr>
              <a:t>takes school where it is in the development of intercultural competence and global citizenship and helps the school to move along a global citizenship developmental continuum. It is very much a consultative model with CIS offering professional development and guidance throughout the process.</a:t>
            </a:r>
          </a:p>
          <a:p>
            <a:r>
              <a:rPr lang="en-US" sz="1200" b="1" kern="1200" dirty="0">
                <a:solidFill>
                  <a:schemeClr val="tx1"/>
                </a:solidFill>
                <a:effectLst/>
                <a:latin typeface="+mn-lt"/>
                <a:ea typeface="+mn-ea"/>
                <a:cs typeface="+mn-cs"/>
              </a:rPr>
              <a:t>Project based learning focus- </a:t>
            </a:r>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International Certification </a:t>
            </a:r>
            <a:r>
              <a:rPr lang="en-US" sz="1200" kern="1200" dirty="0">
                <a:solidFill>
                  <a:schemeClr val="tx1"/>
                </a:solidFill>
                <a:effectLst/>
                <a:latin typeface="+mn-lt"/>
                <a:ea typeface="+mn-ea"/>
                <a:cs typeface="+mn-cs"/>
              </a:rPr>
              <a:t>process is designed to be embedded in the fabric of the school’s curriculum and learning programs.</a:t>
            </a:r>
            <a:endParaRPr lang="nl-NL" dirty="0"/>
          </a:p>
        </p:txBody>
      </p:sp>
      <p:sp>
        <p:nvSpPr>
          <p:cNvPr id="4" name="Tijdelijke aanduiding voor dianummer 3"/>
          <p:cNvSpPr>
            <a:spLocks noGrp="1"/>
          </p:cNvSpPr>
          <p:nvPr>
            <p:ph type="sldNum" sz="quarter" idx="10"/>
          </p:nvPr>
        </p:nvSpPr>
        <p:spPr/>
        <p:txBody>
          <a:bodyPr/>
          <a:lstStyle/>
          <a:p>
            <a:fld id="{0FD64481-9316-894B-9E75-C99A767E9187}" type="slidenum">
              <a:t>6</a:t>
            </a:fld>
            <a:endParaRPr lang="nl-NL" dirty="0"/>
          </a:p>
        </p:txBody>
      </p:sp>
    </p:spTree>
    <p:extLst>
      <p:ext uri="{BB962C8B-B14F-4D97-AF65-F5344CB8AC3E}">
        <p14:creationId xmlns:p14="http://schemas.microsoft.com/office/powerpoint/2010/main" val="3325697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 Graham</a:t>
            </a:r>
          </a:p>
          <a:p>
            <a:endParaRPr lang="en-US" dirty="0"/>
          </a:p>
          <a:p>
            <a:r>
              <a:rPr lang="en-US" sz="1200" b="1" kern="1200" dirty="0">
                <a:solidFill>
                  <a:schemeClr val="tx1"/>
                </a:solidFill>
                <a:effectLst/>
                <a:latin typeface="+mn-lt"/>
                <a:ea typeface="+mn-ea"/>
                <a:cs typeface="+mn-cs"/>
              </a:rPr>
              <a:t>What Matters in </a:t>
            </a:r>
            <a:r>
              <a:rPr lang="en-US" sz="1200" b="1" i="1" kern="1200" dirty="0">
                <a:solidFill>
                  <a:schemeClr val="tx1"/>
                </a:solidFill>
                <a:effectLst/>
                <a:latin typeface="+mn-lt"/>
                <a:ea typeface="+mn-ea"/>
                <a:cs typeface="+mn-cs"/>
              </a:rPr>
              <a:t>International Certification?</a:t>
            </a:r>
          </a:p>
          <a:p>
            <a:endParaRPr lang="en-US"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Emphasise</a:t>
            </a:r>
            <a:r>
              <a:rPr lang="en-US" sz="1200" kern="1200" dirty="0">
                <a:solidFill>
                  <a:schemeClr val="tx1"/>
                </a:solidFill>
                <a:effectLst/>
                <a:latin typeface="+mn-lt"/>
                <a:ea typeface="+mn-ea"/>
                <a:cs typeface="+mn-cs"/>
              </a:rPr>
              <a:t> that this is a whole school community process. What would it look like in the curriculum, in professional development, the school’s admissions policy, the school’s language policy, the library, in school celebrations, in food served during celebrations?</a:t>
            </a:r>
            <a:r>
              <a:rPr lang="en-US" dirty="0">
                <a:effectLst/>
              </a:rPr>
              <a:t> </a:t>
            </a:r>
            <a:endParaRPr lang="en-US" dirty="0"/>
          </a:p>
          <a:p>
            <a:endParaRPr lang="en-US" dirty="0"/>
          </a:p>
        </p:txBody>
      </p:sp>
      <p:sp>
        <p:nvSpPr>
          <p:cNvPr id="4" name="Slide Number Placeholder 3"/>
          <p:cNvSpPr>
            <a:spLocks noGrp="1"/>
          </p:cNvSpPr>
          <p:nvPr>
            <p:ph type="sldNum" sz="quarter" idx="10"/>
          </p:nvPr>
        </p:nvSpPr>
        <p:spPr/>
        <p:txBody>
          <a:bodyPr/>
          <a:lstStyle/>
          <a:p>
            <a:fld id="{0FD64481-9316-894B-9E75-C99A767E9187}" type="slidenum">
              <a:rPr lang="en-US" smtClean="0"/>
              <a:t>7</a:t>
            </a:fld>
            <a:endParaRPr lang="en-US" dirty="0"/>
          </a:p>
        </p:txBody>
      </p:sp>
    </p:spTree>
    <p:extLst>
      <p:ext uri="{BB962C8B-B14F-4D97-AF65-F5344CB8AC3E}">
        <p14:creationId xmlns:p14="http://schemas.microsoft.com/office/powerpoint/2010/main" val="3336048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What Matters in IC / What were we trying to achieve?</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working with schools we emphasised that this deep dive into global citizenship was a whole school community process and encouraged schools to think about  what would it look like – for example; in the curriculum, in professional development, the school’s admissions policy, the school’s language policy, the library, in school celebrations, in relation to food served during celebrations etc, etc………..</a:t>
            </a:r>
            <a:endParaRPr lang="en-US" sz="1200" kern="1200" dirty="0">
              <a:solidFill>
                <a:schemeClr val="tx1"/>
              </a:solidFill>
              <a:effectLst/>
              <a:latin typeface="+mn-lt"/>
              <a:ea typeface="+mn-ea"/>
              <a:cs typeface="+mn-cs"/>
            </a:endParaRPr>
          </a:p>
          <a:p>
            <a:endParaRPr lang="en-US" dirty="0"/>
          </a:p>
          <a:p>
            <a:r>
              <a:rPr lang="en-US" sz="1200" kern="1200" cap="all" dirty="0">
                <a:solidFill>
                  <a:schemeClr val="tx1"/>
                </a:solidFill>
                <a:effectLst/>
                <a:latin typeface="+mn-lt"/>
                <a:ea typeface="+mn-ea"/>
                <a:cs typeface="+mn-cs"/>
              </a:rPr>
              <a:t>We have ESTABLISHED A SERIES OF Intended outcomes for schools undertaking the International Certification process……we WANT </a:t>
            </a:r>
            <a:r>
              <a:rPr lang="en-US" sz="1200" kern="1200" cap="all" dirty="0" err="1">
                <a:solidFill>
                  <a:schemeClr val="tx1"/>
                </a:solidFill>
                <a:effectLst/>
                <a:latin typeface="+mn-lt"/>
                <a:ea typeface="+mn-ea"/>
                <a:cs typeface="+mn-cs"/>
              </a:rPr>
              <a:t>ScHOOLS</a:t>
            </a:r>
            <a:r>
              <a:rPr lang="en-US" sz="1200" kern="1200" cap="all" baseline="0" dirty="0">
                <a:solidFill>
                  <a:schemeClr val="tx1"/>
                </a:solidFill>
                <a:effectLst/>
                <a:latin typeface="+mn-lt"/>
                <a:ea typeface="+mn-ea"/>
                <a:cs typeface="+mn-cs"/>
              </a:rPr>
              <a:t> TO;</a:t>
            </a:r>
            <a:endParaRPr lang="en-US" sz="1200"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Learn ways that they can strategically focus on the development of students as global citizens.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Learn what intercultural competence looks like in a school, and in school leaders.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Explore, identify and evaluate the school community’s fundamental values and beliefs about international education and their impact on the resulting outcomes intended for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students.</a:t>
            </a:r>
            <a:endParaRPr lang="en-US" dirty="0"/>
          </a:p>
        </p:txBody>
      </p:sp>
      <p:sp>
        <p:nvSpPr>
          <p:cNvPr id="4" name="Slide Number Placeholder 3"/>
          <p:cNvSpPr>
            <a:spLocks noGrp="1"/>
          </p:cNvSpPr>
          <p:nvPr>
            <p:ph type="sldNum" sz="quarter" idx="10"/>
          </p:nvPr>
        </p:nvSpPr>
        <p:spPr/>
        <p:txBody>
          <a:bodyPr/>
          <a:lstStyle/>
          <a:p>
            <a:fld id="{093761B2-EB1C-403B-950B-99565280B961}" type="slidenum">
              <a:rPr lang="en-GB" smtClean="0"/>
              <a:t>8</a:t>
            </a:fld>
            <a:endParaRPr lang="en-GB" dirty="0"/>
          </a:p>
        </p:txBody>
      </p:sp>
    </p:spTree>
    <p:extLst>
      <p:ext uri="{BB962C8B-B14F-4D97-AF65-F5344CB8AC3E}">
        <p14:creationId xmlns:p14="http://schemas.microsoft.com/office/powerpoint/2010/main" val="3325435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What Matters in IC / What were we trying to achieve?</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working with schools we emphasised that this deep dive into global citizenship was a whole school community process and encouraged schools to think about  what would it look like – for example; in the curriculum, in professional development, the school’s admissions policy, the school’s language policy, the library, in school celebrations, in relation to food served during celebrations etc, etc………..</a:t>
            </a:r>
            <a:endParaRPr lang="en-US" sz="1200" kern="1200" dirty="0">
              <a:solidFill>
                <a:schemeClr val="tx1"/>
              </a:solidFill>
              <a:effectLst/>
              <a:latin typeface="+mn-lt"/>
              <a:ea typeface="+mn-ea"/>
              <a:cs typeface="+mn-cs"/>
            </a:endParaRPr>
          </a:p>
          <a:p>
            <a:endParaRPr lang="en-US" dirty="0"/>
          </a:p>
          <a:p>
            <a:r>
              <a:rPr lang="en-US" sz="1200" kern="1200" cap="all" dirty="0">
                <a:solidFill>
                  <a:schemeClr val="tx1"/>
                </a:solidFill>
                <a:effectLst/>
                <a:latin typeface="+mn-lt"/>
                <a:ea typeface="+mn-ea"/>
                <a:cs typeface="+mn-cs"/>
              </a:rPr>
              <a:t>We have ESTABLISHED A SERIES OF Intended outcomes for schools undertaking the International Certification process……we WANT </a:t>
            </a:r>
            <a:r>
              <a:rPr lang="en-US" sz="1200" kern="1200" cap="all" dirty="0" err="1">
                <a:solidFill>
                  <a:schemeClr val="tx1"/>
                </a:solidFill>
                <a:effectLst/>
                <a:latin typeface="+mn-lt"/>
                <a:ea typeface="+mn-ea"/>
                <a:cs typeface="+mn-cs"/>
              </a:rPr>
              <a:t>ScHOOLS</a:t>
            </a:r>
            <a:r>
              <a:rPr lang="en-US" sz="1200" kern="1200" cap="all" baseline="0" dirty="0">
                <a:solidFill>
                  <a:schemeClr val="tx1"/>
                </a:solidFill>
                <a:effectLst/>
                <a:latin typeface="+mn-lt"/>
                <a:ea typeface="+mn-ea"/>
                <a:cs typeface="+mn-cs"/>
              </a:rPr>
              <a:t> TO;</a:t>
            </a:r>
            <a:endParaRPr lang="en-US" sz="1200"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Learn ways that they can strategically focus on the development of students as global citizens.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Learn what intercultural competence looks like in a school, and in school leaders.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Explore, identify and evaluate the school community’s fundamental values and beliefs about international education and their impact on the resulting outcomes intended for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students.</a:t>
            </a:r>
            <a:endParaRPr lang="en-US" dirty="0"/>
          </a:p>
        </p:txBody>
      </p:sp>
      <p:sp>
        <p:nvSpPr>
          <p:cNvPr id="4" name="Slide Number Placeholder 3"/>
          <p:cNvSpPr>
            <a:spLocks noGrp="1"/>
          </p:cNvSpPr>
          <p:nvPr>
            <p:ph type="sldNum" sz="quarter" idx="10"/>
          </p:nvPr>
        </p:nvSpPr>
        <p:spPr/>
        <p:txBody>
          <a:bodyPr/>
          <a:lstStyle/>
          <a:p>
            <a:fld id="{093761B2-EB1C-403B-950B-99565280B961}" type="slidenum">
              <a:rPr lang="en-GB" smtClean="0"/>
              <a:t>9</a:t>
            </a:fld>
            <a:endParaRPr lang="en-GB" dirty="0"/>
          </a:p>
        </p:txBody>
      </p:sp>
    </p:spTree>
    <p:extLst>
      <p:ext uri="{BB962C8B-B14F-4D97-AF65-F5344CB8AC3E}">
        <p14:creationId xmlns:p14="http://schemas.microsoft.com/office/powerpoint/2010/main" val="515288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What Matters in IC / What were we trying to achieve?</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working with schools we emphasised that this deep dive into global citizenship was a whole school community process and encouraged schools to think about  what would it look like – for example; in the curriculum, in professional development, the school’s admissions policy, the school’s language policy, the library, in school celebrations, in relation to food served during celebrations etc, etc………..</a:t>
            </a:r>
            <a:endParaRPr lang="en-US" sz="1200" kern="1200" dirty="0">
              <a:solidFill>
                <a:schemeClr val="tx1"/>
              </a:solidFill>
              <a:effectLst/>
              <a:latin typeface="+mn-lt"/>
              <a:ea typeface="+mn-ea"/>
              <a:cs typeface="+mn-cs"/>
            </a:endParaRPr>
          </a:p>
          <a:p>
            <a:endParaRPr lang="en-US" dirty="0"/>
          </a:p>
          <a:p>
            <a:r>
              <a:rPr lang="en-US" sz="1200" kern="1200" cap="all" dirty="0">
                <a:solidFill>
                  <a:schemeClr val="tx1"/>
                </a:solidFill>
                <a:effectLst/>
                <a:latin typeface="+mn-lt"/>
                <a:ea typeface="+mn-ea"/>
                <a:cs typeface="+mn-cs"/>
              </a:rPr>
              <a:t>We have ESTABLISHED A SERIES OF Intended outcomes for schools undertaking the International Certification process……we WANT </a:t>
            </a:r>
            <a:r>
              <a:rPr lang="en-US" sz="1200" kern="1200" cap="all" dirty="0" err="1">
                <a:solidFill>
                  <a:schemeClr val="tx1"/>
                </a:solidFill>
                <a:effectLst/>
                <a:latin typeface="+mn-lt"/>
                <a:ea typeface="+mn-ea"/>
                <a:cs typeface="+mn-cs"/>
              </a:rPr>
              <a:t>ScHOOLS</a:t>
            </a:r>
            <a:r>
              <a:rPr lang="en-US" sz="1200" kern="1200" cap="all" baseline="0" dirty="0">
                <a:solidFill>
                  <a:schemeClr val="tx1"/>
                </a:solidFill>
                <a:effectLst/>
                <a:latin typeface="+mn-lt"/>
                <a:ea typeface="+mn-ea"/>
                <a:cs typeface="+mn-cs"/>
              </a:rPr>
              <a:t> TO;</a:t>
            </a:r>
            <a:endParaRPr lang="en-US" sz="1200"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Learn ways that they can strategically focus on the development of students as global citizens.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Learn what intercultural competence looks like in a school, and in school leaders.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Explore, identify and evaluate the school community’s fundamental values and beliefs about international education and their impact on the resulting outcomes intended for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students.</a:t>
            </a:r>
            <a:endParaRPr lang="en-US" dirty="0"/>
          </a:p>
        </p:txBody>
      </p:sp>
      <p:sp>
        <p:nvSpPr>
          <p:cNvPr id="4" name="Slide Number Placeholder 3"/>
          <p:cNvSpPr>
            <a:spLocks noGrp="1"/>
          </p:cNvSpPr>
          <p:nvPr>
            <p:ph type="sldNum" sz="quarter" idx="10"/>
          </p:nvPr>
        </p:nvSpPr>
        <p:spPr/>
        <p:txBody>
          <a:bodyPr/>
          <a:lstStyle/>
          <a:p>
            <a:fld id="{093761B2-EB1C-403B-950B-99565280B961}" type="slidenum">
              <a:rPr lang="en-GB" smtClean="0"/>
              <a:t>10</a:t>
            </a:fld>
            <a:endParaRPr lang="en-GB" dirty="0"/>
          </a:p>
        </p:txBody>
      </p:sp>
    </p:spTree>
    <p:extLst>
      <p:ext uri="{BB962C8B-B14F-4D97-AF65-F5344CB8AC3E}">
        <p14:creationId xmlns:p14="http://schemas.microsoft.com/office/powerpoint/2010/main" val="33590584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Users/jaap/Documents/Accounts/CIS/430_CIS_ppt_v03_Folder/CIS_titleslide-Blue.jpg" TargetMode="Externa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file://localhost/Users/jaap/Documents/Accounts/CIS/430_CIS_ppt_v03_Folder/CIS_textslide-Blue.jpg"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Users/jaap/Documents/Accounts/CIS/430_CIS_ppt_v03_Folder/CIS_endslide.jpg" TargetMode="External"/><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9" name="CIS_titleslide-Blue.jpg" descr="/Users/jaap/Documents/Accounts/CIS/430_CIS_ppt_v03_Folder/CIS_titleslide-Blue.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5451" y="0"/>
            <a:ext cx="9138549" cy="5143500"/>
          </a:xfrm>
          <a:prstGeom prst="rect">
            <a:avLst/>
          </a:prstGeom>
        </p:spPr>
      </p:pic>
      <p:sp>
        <p:nvSpPr>
          <p:cNvPr id="2" name="Titel 1"/>
          <p:cNvSpPr>
            <a:spLocks noGrp="1"/>
          </p:cNvSpPr>
          <p:nvPr>
            <p:ph type="ctrTitle" hasCustomPrompt="1"/>
          </p:nvPr>
        </p:nvSpPr>
        <p:spPr>
          <a:xfrm>
            <a:off x="1300163" y="709306"/>
            <a:ext cx="3214687" cy="283710"/>
          </a:xfrm>
        </p:spPr>
        <p:txBody>
          <a:bodyPr lIns="0" tIns="0" rIns="0" bIns="0" anchor="t" anchorCtr="0">
            <a:normAutofit/>
          </a:bodyPr>
          <a:lstStyle>
            <a:lvl1pPr algn="l">
              <a:defRPr sz="1300" b="0" i="1">
                <a:solidFill>
                  <a:schemeClr val="bg1"/>
                </a:solidFill>
                <a:latin typeface="Georgia"/>
                <a:cs typeface="Georgia"/>
              </a:defRPr>
            </a:lvl1pPr>
          </a:lstStyle>
          <a:p>
            <a:r>
              <a:rPr lang="nl-NL"/>
              <a:t>Click to edit text</a:t>
            </a:r>
          </a:p>
        </p:txBody>
      </p:sp>
      <p:sp>
        <p:nvSpPr>
          <p:cNvPr id="3" name="Subtitel 2"/>
          <p:cNvSpPr>
            <a:spLocks noGrp="1"/>
          </p:cNvSpPr>
          <p:nvPr>
            <p:ph type="subTitle" idx="1" hasCustomPrompt="1"/>
          </p:nvPr>
        </p:nvSpPr>
        <p:spPr>
          <a:xfrm>
            <a:off x="1300163" y="1030832"/>
            <a:ext cx="6400800" cy="1314450"/>
          </a:xfrm>
        </p:spPr>
        <p:txBody>
          <a:bodyPr lIns="0" tIns="0" rIns="0" bIns="0">
            <a:normAutofit/>
          </a:bodyPr>
          <a:lstStyle>
            <a:lvl1pPr marL="0" indent="0" algn="l">
              <a:spcBef>
                <a:spcPts val="0"/>
              </a:spcBef>
              <a:buNone/>
              <a:defRPr sz="2600">
                <a:solidFill>
                  <a:schemeClr val="bg1"/>
                </a:solidFill>
                <a:latin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Click to edit text</a:t>
            </a:r>
          </a:p>
        </p:txBody>
      </p:sp>
    </p:spTree>
    <p:extLst>
      <p:ext uri="{BB962C8B-B14F-4D97-AF65-F5344CB8AC3E}">
        <p14:creationId xmlns:p14="http://schemas.microsoft.com/office/powerpoint/2010/main" val="1572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nl-NL"/>
          </a:p>
        </p:txBody>
      </p:sp>
      <p:sp>
        <p:nvSpPr>
          <p:cNvPr id="3" name="Tijdelijke aanduiding voor verticale tekst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p>
            <a:endParaRPr lang="nl-NL" dirty="0"/>
          </a:p>
        </p:txBody>
      </p:sp>
      <p:sp>
        <p:nvSpPr>
          <p:cNvPr id="5" name="Tijdelijke aanduiding voor voettekst 4"/>
          <p:cNvSpPr>
            <a:spLocks noGrp="1"/>
          </p:cNvSpPr>
          <p:nvPr>
            <p:ph type="ftr" sz="quarter" idx="11"/>
          </p:nvPr>
        </p:nvSpPr>
        <p:spPr/>
        <p:txBody>
          <a:bodyPr/>
          <a:lstStyle/>
          <a:p>
            <a:r>
              <a:rPr lang="en-US"/>
              <a:t>Introduction to CIS International Certification IB Americas Toronto 2016</a:t>
            </a:r>
            <a:endParaRPr lang="nl-NL" dirty="0"/>
          </a:p>
        </p:txBody>
      </p:sp>
      <p:sp>
        <p:nvSpPr>
          <p:cNvPr id="6" name="Tijdelijke aanduiding voor dianummer 5"/>
          <p:cNvSpPr>
            <a:spLocks noGrp="1"/>
          </p:cNvSpPr>
          <p:nvPr>
            <p:ph type="sldNum" sz="quarter" idx="12"/>
          </p:nvPr>
        </p:nvSpPr>
        <p:spPr/>
        <p:txBody>
          <a:bodyPr/>
          <a:lstStyle/>
          <a:p>
            <a:fld id="{A32431BC-B228-FF4A-866C-44E833231A99}" type="slidenum">
              <a:t>‹#›</a:t>
            </a:fld>
            <a:endParaRPr lang="nl-NL" dirty="0"/>
          </a:p>
        </p:txBody>
      </p:sp>
    </p:spTree>
    <p:extLst>
      <p:ext uri="{BB962C8B-B14F-4D97-AF65-F5344CB8AC3E}">
        <p14:creationId xmlns:p14="http://schemas.microsoft.com/office/powerpoint/2010/main" val="668598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05979"/>
            <a:ext cx="2057400" cy="4388644"/>
          </a:xfrm>
        </p:spPr>
        <p:txBody>
          <a:bodyPr vert="eaVert"/>
          <a:lstStyle/>
          <a:p>
            <a:r>
              <a:rPr lang="en-US"/>
              <a:t>Click to edit Master title style</a:t>
            </a:r>
            <a:endParaRPr lang="nl-NL"/>
          </a:p>
        </p:txBody>
      </p:sp>
      <p:sp>
        <p:nvSpPr>
          <p:cNvPr id="3" name="Tijdelijke aanduiding voor verticale tekst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datum 3"/>
          <p:cNvSpPr>
            <a:spLocks noGrp="1"/>
          </p:cNvSpPr>
          <p:nvPr>
            <p:ph type="dt" sz="half" idx="10"/>
          </p:nvPr>
        </p:nvSpPr>
        <p:spPr/>
        <p:txBody>
          <a:bodyPr/>
          <a:lstStyle/>
          <a:p>
            <a:endParaRPr lang="nl-NL" dirty="0"/>
          </a:p>
        </p:txBody>
      </p:sp>
      <p:sp>
        <p:nvSpPr>
          <p:cNvPr id="5" name="Tijdelijke aanduiding voor voettekst 4"/>
          <p:cNvSpPr>
            <a:spLocks noGrp="1"/>
          </p:cNvSpPr>
          <p:nvPr>
            <p:ph type="ftr" sz="quarter" idx="11"/>
          </p:nvPr>
        </p:nvSpPr>
        <p:spPr/>
        <p:txBody>
          <a:bodyPr/>
          <a:lstStyle/>
          <a:p>
            <a:r>
              <a:rPr lang="en-US"/>
              <a:t>Introduction to CIS International Certification IB Americas Toronto 2016</a:t>
            </a:r>
            <a:endParaRPr lang="nl-NL" dirty="0"/>
          </a:p>
        </p:txBody>
      </p:sp>
      <p:sp>
        <p:nvSpPr>
          <p:cNvPr id="6" name="Tijdelijke aanduiding voor dianummer 5"/>
          <p:cNvSpPr>
            <a:spLocks noGrp="1"/>
          </p:cNvSpPr>
          <p:nvPr>
            <p:ph type="sldNum" sz="quarter" idx="12"/>
          </p:nvPr>
        </p:nvSpPr>
        <p:spPr/>
        <p:txBody>
          <a:bodyPr/>
          <a:lstStyle/>
          <a:p>
            <a:fld id="{A32431BC-B228-FF4A-866C-44E833231A99}" type="slidenum">
              <a:t>‹#›</a:t>
            </a:fld>
            <a:endParaRPr lang="nl-NL" dirty="0"/>
          </a:p>
        </p:txBody>
      </p:sp>
    </p:spTree>
    <p:extLst>
      <p:ext uri="{BB962C8B-B14F-4D97-AF65-F5344CB8AC3E}">
        <p14:creationId xmlns:p14="http://schemas.microsoft.com/office/powerpoint/2010/main" val="3023966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9" name="CIS_textslide-Blue.jpg" descr="/Users/jaap/Documents/Accounts/CIS/430_CIS_ppt_v03_Folder/CIS_textslide-Blue.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el 1"/>
          <p:cNvSpPr>
            <a:spLocks noGrp="1"/>
          </p:cNvSpPr>
          <p:nvPr>
            <p:ph type="title" hasCustomPrompt="1"/>
          </p:nvPr>
        </p:nvSpPr>
        <p:spPr>
          <a:xfrm>
            <a:off x="1300162" y="585349"/>
            <a:ext cx="6230883" cy="639885"/>
          </a:xfrm>
        </p:spPr>
        <p:txBody>
          <a:bodyPr lIns="0" tIns="0" rIns="0" bIns="0" anchor="t" anchorCtr="0">
            <a:normAutofit/>
          </a:bodyPr>
          <a:lstStyle>
            <a:lvl1pPr algn="l">
              <a:defRPr sz="2300" kern="0" spc="50">
                <a:solidFill>
                  <a:schemeClr val="accent1"/>
                </a:solidFill>
              </a:defRPr>
            </a:lvl1pPr>
          </a:lstStyle>
          <a:p>
            <a:r>
              <a:rPr lang="nl-NL"/>
              <a:t>Click to edit heading</a:t>
            </a:r>
          </a:p>
        </p:txBody>
      </p:sp>
      <p:sp>
        <p:nvSpPr>
          <p:cNvPr id="3" name="Tijdelijke aanduiding voor inhoud 2"/>
          <p:cNvSpPr>
            <a:spLocks noGrp="1"/>
          </p:cNvSpPr>
          <p:nvPr>
            <p:ph idx="1" hasCustomPrompt="1"/>
          </p:nvPr>
        </p:nvSpPr>
        <p:spPr>
          <a:xfrm>
            <a:off x="1300162" y="1225235"/>
            <a:ext cx="6421438" cy="3091830"/>
          </a:xfrm>
        </p:spPr>
        <p:txBody>
          <a:bodyPr lIns="0" tIns="0" rIns="0" bIns="0"/>
          <a:lstStyle>
            <a:lvl1pPr marL="0" indent="0">
              <a:lnSpc>
                <a:spcPts val="2200"/>
              </a:lnSpc>
              <a:spcBef>
                <a:spcPts val="0"/>
              </a:spcBef>
              <a:buFontTx/>
              <a:buNone/>
              <a:defRPr sz="1500">
                <a:latin typeface="Verdana"/>
              </a:defRPr>
            </a:lvl1pPr>
            <a:lvl2pPr marL="0" indent="0">
              <a:spcBef>
                <a:spcPts val="0"/>
              </a:spcBef>
              <a:buFontTx/>
              <a:buNone/>
              <a:defRPr sz="1300">
                <a:latin typeface="Verdana"/>
              </a:defRPr>
            </a:lvl2pPr>
            <a:lvl3pPr>
              <a:defRPr sz="1000">
                <a:latin typeface="Verdana"/>
              </a:defRPr>
            </a:lvl3pPr>
            <a:lvl4pPr>
              <a:defRPr>
                <a:latin typeface="Verdana"/>
              </a:defRPr>
            </a:lvl4pPr>
            <a:lvl5pPr>
              <a:defRPr>
                <a:latin typeface="Verdana"/>
              </a:defRPr>
            </a:lvl5pPr>
          </a:lstStyle>
          <a:p>
            <a:pPr lvl="0"/>
            <a:r>
              <a:rPr lang="nl-NL"/>
              <a:t>Click to edit text</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p:cNvSpPr>
            <a:spLocks noGrp="1"/>
          </p:cNvSpPr>
          <p:nvPr>
            <p:ph type="ftr" sz="quarter" idx="11"/>
          </p:nvPr>
        </p:nvSpPr>
        <p:spPr>
          <a:xfrm>
            <a:off x="1300163" y="4767263"/>
            <a:ext cx="4719637" cy="273844"/>
          </a:xfrm>
        </p:spPr>
        <p:txBody>
          <a:bodyPr lIns="0" tIns="0" rIns="0" bIns="0"/>
          <a:lstStyle>
            <a:lvl1pPr algn="l">
              <a:defRPr sz="700"/>
            </a:lvl1pPr>
          </a:lstStyle>
          <a:p>
            <a:r>
              <a:rPr lang="en-US"/>
              <a:t>Introduction to CIS International Certification IB Americas Toronto 2016</a:t>
            </a:r>
            <a:endParaRPr lang="nl-NL" dirty="0"/>
          </a:p>
        </p:txBody>
      </p:sp>
      <p:sp>
        <p:nvSpPr>
          <p:cNvPr id="6" name="Tijdelijke aanduiding voor dianummer 5"/>
          <p:cNvSpPr>
            <a:spLocks noGrp="1"/>
          </p:cNvSpPr>
          <p:nvPr>
            <p:ph type="sldNum" sz="quarter" idx="12"/>
          </p:nvPr>
        </p:nvSpPr>
        <p:spPr>
          <a:xfrm>
            <a:off x="6678624" y="4767263"/>
            <a:ext cx="2133600" cy="273844"/>
          </a:xfrm>
        </p:spPr>
        <p:txBody>
          <a:bodyPr/>
          <a:lstStyle/>
          <a:p>
            <a:fld id="{A32431BC-B228-FF4A-866C-44E833231A99}" type="slidenum">
              <a:t>‹#›</a:t>
            </a:fld>
            <a:endParaRPr lang="nl-NL" dirty="0"/>
          </a:p>
        </p:txBody>
      </p:sp>
    </p:spTree>
    <p:extLst>
      <p:ext uri="{BB962C8B-B14F-4D97-AF65-F5344CB8AC3E}">
        <p14:creationId xmlns:p14="http://schemas.microsoft.com/office/powerpoint/2010/main" val="2532347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endParaRPr lang="nl-NL" dirty="0"/>
          </a:p>
        </p:txBody>
      </p:sp>
      <p:pic>
        <p:nvPicPr>
          <p:cNvPr id="8" name="CIS_endslide.jpg" descr="/Users/jaap/Documents/Accounts/CIS/430_CIS_ppt_v03_Folder/CIS_endslide.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312199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nl-NL"/>
          </a:p>
        </p:txBody>
      </p:sp>
      <p:sp>
        <p:nvSpPr>
          <p:cNvPr id="3" name="Tijdelijke aanduiding voor inhoud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inhoud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datum 4"/>
          <p:cNvSpPr>
            <a:spLocks noGrp="1"/>
          </p:cNvSpPr>
          <p:nvPr>
            <p:ph type="dt" sz="half" idx="10"/>
          </p:nvPr>
        </p:nvSpPr>
        <p:spPr/>
        <p:txBody>
          <a:bodyPr/>
          <a:lstStyle/>
          <a:p>
            <a:endParaRPr lang="nl-NL" dirty="0"/>
          </a:p>
        </p:txBody>
      </p:sp>
      <p:sp>
        <p:nvSpPr>
          <p:cNvPr id="6" name="Tijdelijke aanduiding voor voettekst 5"/>
          <p:cNvSpPr>
            <a:spLocks noGrp="1"/>
          </p:cNvSpPr>
          <p:nvPr>
            <p:ph type="ftr" sz="quarter" idx="11"/>
          </p:nvPr>
        </p:nvSpPr>
        <p:spPr/>
        <p:txBody>
          <a:bodyPr/>
          <a:lstStyle/>
          <a:p>
            <a:r>
              <a:rPr lang="en-US"/>
              <a:t>Introduction to CIS International Certification IB Americas Toronto 2016</a:t>
            </a:r>
            <a:endParaRPr lang="nl-NL" dirty="0"/>
          </a:p>
        </p:txBody>
      </p:sp>
      <p:sp>
        <p:nvSpPr>
          <p:cNvPr id="7" name="Tijdelijke aanduiding voor dianummer 6"/>
          <p:cNvSpPr>
            <a:spLocks noGrp="1"/>
          </p:cNvSpPr>
          <p:nvPr>
            <p:ph type="sldNum" sz="quarter" idx="12"/>
          </p:nvPr>
        </p:nvSpPr>
        <p:spPr/>
        <p:txBody>
          <a:bodyPr/>
          <a:lstStyle/>
          <a:p>
            <a:fld id="{A32431BC-B228-FF4A-866C-44E833231A99}" type="slidenum">
              <a:t>‹#›</a:t>
            </a:fld>
            <a:endParaRPr lang="nl-NL" dirty="0"/>
          </a:p>
        </p:txBody>
      </p:sp>
    </p:spTree>
    <p:extLst>
      <p:ext uri="{BB962C8B-B14F-4D97-AF65-F5344CB8AC3E}">
        <p14:creationId xmlns:p14="http://schemas.microsoft.com/office/powerpoint/2010/main" val="2165775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a:t>Click to edit Master title style</a:t>
            </a:r>
            <a:endParaRPr lang="nl-NL"/>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Tijdelijke aanduiding voor datum 6"/>
          <p:cNvSpPr>
            <a:spLocks noGrp="1"/>
          </p:cNvSpPr>
          <p:nvPr>
            <p:ph type="dt" sz="half" idx="10"/>
          </p:nvPr>
        </p:nvSpPr>
        <p:spPr/>
        <p:txBody>
          <a:bodyPr/>
          <a:lstStyle/>
          <a:p>
            <a:endParaRPr lang="nl-NL" dirty="0"/>
          </a:p>
        </p:txBody>
      </p:sp>
      <p:sp>
        <p:nvSpPr>
          <p:cNvPr id="8" name="Tijdelijke aanduiding voor voettekst 7"/>
          <p:cNvSpPr>
            <a:spLocks noGrp="1"/>
          </p:cNvSpPr>
          <p:nvPr>
            <p:ph type="ftr" sz="quarter" idx="11"/>
          </p:nvPr>
        </p:nvSpPr>
        <p:spPr/>
        <p:txBody>
          <a:bodyPr/>
          <a:lstStyle/>
          <a:p>
            <a:r>
              <a:rPr lang="en-US"/>
              <a:t>Introduction to CIS International Certification IB Americas Toronto 2016</a:t>
            </a:r>
            <a:endParaRPr lang="nl-NL" dirty="0"/>
          </a:p>
        </p:txBody>
      </p:sp>
      <p:sp>
        <p:nvSpPr>
          <p:cNvPr id="9" name="Tijdelijke aanduiding voor dianummer 8"/>
          <p:cNvSpPr>
            <a:spLocks noGrp="1"/>
          </p:cNvSpPr>
          <p:nvPr>
            <p:ph type="sldNum" sz="quarter" idx="12"/>
          </p:nvPr>
        </p:nvSpPr>
        <p:spPr/>
        <p:txBody>
          <a:bodyPr/>
          <a:lstStyle/>
          <a:p>
            <a:fld id="{A32431BC-B228-FF4A-866C-44E833231A99}" type="slidenum">
              <a:t>‹#›</a:t>
            </a:fld>
            <a:endParaRPr lang="nl-NL" dirty="0"/>
          </a:p>
        </p:txBody>
      </p:sp>
    </p:spTree>
    <p:extLst>
      <p:ext uri="{BB962C8B-B14F-4D97-AF65-F5344CB8AC3E}">
        <p14:creationId xmlns:p14="http://schemas.microsoft.com/office/powerpoint/2010/main" val="2489357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nl-NL"/>
          </a:p>
        </p:txBody>
      </p:sp>
      <p:sp>
        <p:nvSpPr>
          <p:cNvPr id="3" name="Tijdelijke aanduiding voor datum 2"/>
          <p:cNvSpPr>
            <a:spLocks noGrp="1"/>
          </p:cNvSpPr>
          <p:nvPr>
            <p:ph type="dt" sz="half" idx="10"/>
          </p:nvPr>
        </p:nvSpPr>
        <p:spPr/>
        <p:txBody>
          <a:bodyPr/>
          <a:lstStyle/>
          <a:p>
            <a:endParaRPr lang="nl-NL" dirty="0"/>
          </a:p>
        </p:txBody>
      </p:sp>
      <p:sp>
        <p:nvSpPr>
          <p:cNvPr id="4" name="Tijdelijke aanduiding voor voettekst 3"/>
          <p:cNvSpPr>
            <a:spLocks noGrp="1"/>
          </p:cNvSpPr>
          <p:nvPr>
            <p:ph type="ftr" sz="quarter" idx="11"/>
          </p:nvPr>
        </p:nvSpPr>
        <p:spPr/>
        <p:txBody>
          <a:bodyPr/>
          <a:lstStyle/>
          <a:p>
            <a:r>
              <a:rPr lang="en-US"/>
              <a:t>Introduction to CIS International Certification IB Americas Toronto 2016</a:t>
            </a:r>
            <a:endParaRPr lang="nl-NL" dirty="0"/>
          </a:p>
        </p:txBody>
      </p:sp>
      <p:sp>
        <p:nvSpPr>
          <p:cNvPr id="5" name="Tijdelijke aanduiding voor dianummer 4"/>
          <p:cNvSpPr>
            <a:spLocks noGrp="1"/>
          </p:cNvSpPr>
          <p:nvPr>
            <p:ph type="sldNum" sz="quarter" idx="12"/>
          </p:nvPr>
        </p:nvSpPr>
        <p:spPr/>
        <p:txBody>
          <a:bodyPr/>
          <a:lstStyle/>
          <a:p>
            <a:fld id="{A32431BC-B228-FF4A-866C-44E833231A99}" type="slidenum">
              <a:t>‹#›</a:t>
            </a:fld>
            <a:endParaRPr lang="nl-NL" dirty="0"/>
          </a:p>
        </p:txBody>
      </p:sp>
    </p:spTree>
    <p:extLst>
      <p:ext uri="{BB962C8B-B14F-4D97-AF65-F5344CB8AC3E}">
        <p14:creationId xmlns:p14="http://schemas.microsoft.com/office/powerpoint/2010/main" val="1402609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endParaRPr lang="nl-NL" dirty="0"/>
          </a:p>
        </p:txBody>
      </p:sp>
      <p:sp>
        <p:nvSpPr>
          <p:cNvPr id="3" name="Tijdelijke aanduiding voor voettekst 2"/>
          <p:cNvSpPr>
            <a:spLocks noGrp="1"/>
          </p:cNvSpPr>
          <p:nvPr>
            <p:ph type="ftr" sz="quarter" idx="11"/>
          </p:nvPr>
        </p:nvSpPr>
        <p:spPr/>
        <p:txBody>
          <a:bodyPr/>
          <a:lstStyle/>
          <a:p>
            <a:r>
              <a:rPr lang="en-US"/>
              <a:t>Introduction to CIS International Certification IB Americas Toronto 2016</a:t>
            </a:r>
            <a:endParaRPr lang="nl-NL" dirty="0"/>
          </a:p>
        </p:txBody>
      </p:sp>
      <p:sp>
        <p:nvSpPr>
          <p:cNvPr id="4" name="Tijdelijke aanduiding voor dianummer 3"/>
          <p:cNvSpPr>
            <a:spLocks noGrp="1"/>
          </p:cNvSpPr>
          <p:nvPr>
            <p:ph type="sldNum" sz="quarter" idx="12"/>
          </p:nvPr>
        </p:nvSpPr>
        <p:spPr/>
        <p:txBody>
          <a:bodyPr/>
          <a:lstStyle/>
          <a:p>
            <a:fld id="{A32431BC-B228-FF4A-866C-44E833231A99}" type="slidenum">
              <a:t>‹#›</a:t>
            </a:fld>
            <a:endParaRPr lang="nl-NL" dirty="0"/>
          </a:p>
        </p:txBody>
      </p:sp>
    </p:spTree>
    <p:extLst>
      <p:ext uri="{BB962C8B-B14F-4D97-AF65-F5344CB8AC3E}">
        <p14:creationId xmlns:p14="http://schemas.microsoft.com/office/powerpoint/2010/main" val="2547203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nl-NL"/>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ijdelijke aanduiding voor datum 4"/>
          <p:cNvSpPr>
            <a:spLocks noGrp="1"/>
          </p:cNvSpPr>
          <p:nvPr>
            <p:ph type="dt" sz="half" idx="10"/>
          </p:nvPr>
        </p:nvSpPr>
        <p:spPr/>
        <p:txBody>
          <a:bodyPr/>
          <a:lstStyle/>
          <a:p>
            <a:endParaRPr lang="nl-NL" dirty="0"/>
          </a:p>
        </p:txBody>
      </p:sp>
      <p:sp>
        <p:nvSpPr>
          <p:cNvPr id="6" name="Tijdelijke aanduiding voor voettekst 5"/>
          <p:cNvSpPr>
            <a:spLocks noGrp="1"/>
          </p:cNvSpPr>
          <p:nvPr>
            <p:ph type="ftr" sz="quarter" idx="11"/>
          </p:nvPr>
        </p:nvSpPr>
        <p:spPr/>
        <p:txBody>
          <a:bodyPr/>
          <a:lstStyle/>
          <a:p>
            <a:r>
              <a:rPr lang="en-US"/>
              <a:t>Introduction to CIS International Certification IB Americas Toronto 2016</a:t>
            </a:r>
            <a:endParaRPr lang="nl-NL" dirty="0"/>
          </a:p>
        </p:txBody>
      </p:sp>
      <p:sp>
        <p:nvSpPr>
          <p:cNvPr id="7" name="Tijdelijke aanduiding voor dianummer 6"/>
          <p:cNvSpPr>
            <a:spLocks noGrp="1"/>
          </p:cNvSpPr>
          <p:nvPr>
            <p:ph type="sldNum" sz="quarter" idx="12"/>
          </p:nvPr>
        </p:nvSpPr>
        <p:spPr/>
        <p:txBody>
          <a:bodyPr/>
          <a:lstStyle/>
          <a:p>
            <a:fld id="{A32431BC-B228-FF4A-866C-44E833231A99}" type="slidenum">
              <a:t>‹#›</a:t>
            </a:fld>
            <a:endParaRPr lang="nl-NL" dirty="0"/>
          </a:p>
        </p:txBody>
      </p:sp>
    </p:spTree>
    <p:extLst>
      <p:ext uri="{BB962C8B-B14F-4D97-AF65-F5344CB8AC3E}">
        <p14:creationId xmlns:p14="http://schemas.microsoft.com/office/powerpoint/2010/main" val="1891179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nl-NL"/>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nl-NL" dirty="0"/>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ijdelijke aanduiding voor datum 4"/>
          <p:cNvSpPr>
            <a:spLocks noGrp="1"/>
          </p:cNvSpPr>
          <p:nvPr>
            <p:ph type="dt" sz="half" idx="10"/>
          </p:nvPr>
        </p:nvSpPr>
        <p:spPr/>
        <p:txBody>
          <a:bodyPr/>
          <a:lstStyle/>
          <a:p>
            <a:endParaRPr lang="nl-NL" dirty="0"/>
          </a:p>
        </p:txBody>
      </p:sp>
      <p:sp>
        <p:nvSpPr>
          <p:cNvPr id="6" name="Tijdelijke aanduiding voor voettekst 5"/>
          <p:cNvSpPr>
            <a:spLocks noGrp="1"/>
          </p:cNvSpPr>
          <p:nvPr>
            <p:ph type="ftr" sz="quarter" idx="11"/>
          </p:nvPr>
        </p:nvSpPr>
        <p:spPr/>
        <p:txBody>
          <a:bodyPr/>
          <a:lstStyle/>
          <a:p>
            <a:r>
              <a:rPr lang="en-US"/>
              <a:t>Introduction to CIS International Certification IB Americas Toronto 2016</a:t>
            </a:r>
            <a:endParaRPr lang="nl-NL" dirty="0"/>
          </a:p>
        </p:txBody>
      </p:sp>
      <p:sp>
        <p:nvSpPr>
          <p:cNvPr id="7" name="Tijdelijke aanduiding voor dianummer 6"/>
          <p:cNvSpPr>
            <a:spLocks noGrp="1"/>
          </p:cNvSpPr>
          <p:nvPr>
            <p:ph type="sldNum" sz="quarter" idx="12"/>
          </p:nvPr>
        </p:nvSpPr>
        <p:spPr/>
        <p:txBody>
          <a:bodyPr/>
          <a:lstStyle/>
          <a:p>
            <a:fld id="{A32431BC-B228-FF4A-866C-44E833231A99}" type="slidenum">
              <a:t>‹#›</a:t>
            </a:fld>
            <a:endParaRPr lang="nl-NL" dirty="0"/>
          </a:p>
        </p:txBody>
      </p:sp>
    </p:spTree>
    <p:extLst>
      <p:ext uri="{BB962C8B-B14F-4D97-AF65-F5344CB8AC3E}">
        <p14:creationId xmlns:p14="http://schemas.microsoft.com/office/powerpoint/2010/main" val="4163699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nl-NL"/>
              <a:t>Titelstijl van model bewerken</a:t>
            </a:r>
          </a:p>
        </p:txBody>
      </p:sp>
      <p:sp>
        <p:nvSpPr>
          <p:cNvPr id="3" name="Tijdelijke aanduiding voor teks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nl-NL" dirty="0"/>
          </a:p>
        </p:txBody>
      </p:sp>
      <p:sp>
        <p:nvSpPr>
          <p:cNvPr id="5" name="Tijdelijke aanduiding voor voettekst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solidFill>
                <a:latin typeface="Verdana"/>
              </a:defRPr>
            </a:lvl1pPr>
          </a:lstStyle>
          <a:p>
            <a:r>
              <a:rPr lang="en-US"/>
              <a:t>Introduction to CIS International Certification IB Americas Toronto 2016</a:t>
            </a:r>
            <a:endParaRPr lang="nl-NL" dirty="0"/>
          </a:p>
        </p:txBody>
      </p:sp>
      <p:sp>
        <p:nvSpPr>
          <p:cNvPr id="6" name="Tijdelijke aanduiding voor dianumm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700">
                <a:solidFill>
                  <a:schemeClr val="tx1"/>
                </a:solidFill>
                <a:latin typeface="Verdana"/>
              </a:defRPr>
            </a:lvl1pPr>
          </a:lstStyle>
          <a:p>
            <a:fld id="{A32431BC-B228-FF4A-866C-44E833231A99}" type="slidenum">
              <a:rPr lang="nl-NL"/>
              <a:pPr/>
              <a:t>‹#›</a:t>
            </a:fld>
            <a:endParaRPr lang="nl-NL" dirty="0"/>
          </a:p>
        </p:txBody>
      </p:sp>
    </p:spTree>
    <p:extLst>
      <p:ext uri="{BB962C8B-B14F-4D97-AF65-F5344CB8AC3E}">
        <p14:creationId xmlns:p14="http://schemas.microsoft.com/office/powerpoint/2010/main" val="2212404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457200" rtl="0" eaLnBrk="1" latinLnBrk="0" hangingPunct="1">
        <a:spcBef>
          <a:spcPct val="0"/>
        </a:spcBef>
        <a:buNone/>
        <a:defRPr sz="4400" kern="1200">
          <a:solidFill>
            <a:schemeClr val="tx1"/>
          </a:solidFill>
          <a:latin typeface="Verdana"/>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6.png"/><Relationship Id="rId4" Type="http://schemas.openxmlformats.org/officeDocument/2006/relationships/package" Target="../embeddings/Microsoft_Word_Document.docx"/></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00163" y="595005"/>
            <a:ext cx="4238192" cy="321526"/>
          </a:xfrm>
        </p:spPr>
        <p:txBody>
          <a:bodyPr>
            <a:noAutofit/>
          </a:bodyPr>
          <a:lstStyle/>
          <a:p>
            <a:r>
              <a:rPr lang="nl-NL" sz="1800" dirty="0"/>
              <a:t>IB Americas Conference</a:t>
            </a:r>
            <a:br>
              <a:rPr lang="nl-NL" sz="1800" dirty="0"/>
            </a:br>
            <a:r>
              <a:rPr lang="nl-NL" sz="1800" dirty="0"/>
              <a:t>Toronto 2016</a:t>
            </a:r>
          </a:p>
        </p:txBody>
      </p:sp>
      <p:sp>
        <p:nvSpPr>
          <p:cNvPr id="3" name="Subtitel 2"/>
          <p:cNvSpPr>
            <a:spLocks noGrp="1"/>
          </p:cNvSpPr>
          <p:nvPr>
            <p:ph type="subTitle" idx="1"/>
          </p:nvPr>
        </p:nvSpPr>
        <p:spPr>
          <a:xfrm>
            <a:off x="1300163" y="1030832"/>
            <a:ext cx="7317364" cy="2058732"/>
          </a:xfrm>
        </p:spPr>
        <p:txBody>
          <a:bodyPr>
            <a:normAutofit fontScale="92500" lnSpcReduction="10000"/>
          </a:bodyPr>
          <a:lstStyle/>
          <a:p>
            <a:br>
              <a:rPr lang="nl-NL" dirty="0"/>
            </a:br>
            <a:r>
              <a:rPr lang="en-US" dirty="0">
                <a:solidFill>
                  <a:schemeClr val="accent5"/>
                </a:solidFill>
                <a:latin typeface="Georgia" panose="02040502050405020303" pitchFamily="18" charset="0"/>
              </a:rPr>
              <a:t> </a:t>
            </a:r>
            <a:br>
              <a:rPr lang="en-US" dirty="0">
                <a:solidFill>
                  <a:schemeClr val="accent5"/>
                </a:solidFill>
                <a:latin typeface="Georgia" panose="02040502050405020303" pitchFamily="18" charset="0"/>
              </a:rPr>
            </a:br>
            <a:r>
              <a:rPr lang="en-US" sz="3600" dirty="0">
                <a:latin typeface="Georgia" panose="02040502050405020303" pitchFamily="18" charset="0"/>
              </a:rPr>
              <a:t>Does your School Community  </a:t>
            </a:r>
          </a:p>
          <a:p>
            <a:r>
              <a:rPr lang="en-US" sz="3600" dirty="0">
                <a:latin typeface="Georgia" panose="02040502050405020303" pitchFamily="18" charset="0"/>
              </a:rPr>
              <a:t>		have a shared understanding </a:t>
            </a:r>
          </a:p>
          <a:p>
            <a:r>
              <a:rPr lang="en-US" sz="3600" dirty="0">
                <a:latin typeface="Georgia" panose="02040502050405020303" pitchFamily="18" charset="0"/>
              </a:rPr>
              <a:t>							of </a:t>
            </a:r>
            <a:r>
              <a:rPr lang="en-US" sz="3600" dirty="0">
                <a:solidFill>
                  <a:srgbClr val="FF2E75"/>
                </a:solidFill>
                <a:latin typeface="Georgia" panose="02040502050405020303" pitchFamily="18" charset="0"/>
              </a:rPr>
              <a:t>Global Citizenship?</a:t>
            </a:r>
            <a:endParaRPr lang="en-US" sz="3600" dirty="0">
              <a:latin typeface="Georgia" panose="02040502050405020303" pitchFamily="18" charset="0"/>
            </a:endParaRPr>
          </a:p>
          <a:p>
            <a:endParaRPr lang="nl-NL" dirty="0"/>
          </a:p>
        </p:txBody>
      </p:sp>
    </p:spTree>
    <p:extLst>
      <p:ext uri="{BB962C8B-B14F-4D97-AF65-F5344CB8AC3E}">
        <p14:creationId xmlns:p14="http://schemas.microsoft.com/office/powerpoint/2010/main" val="42120846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94900" y="1151395"/>
            <a:ext cx="7226105" cy="1028899"/>
          </a:xfrm>
        </p:spPr>
        <p:txBody>
          <a:bodyPr>
            <a:normAutofit/>
          </a:bodyPr>
          <a:lstStyle/>
          <a:p>
            <a:pPr algn="ctr"/>
            <a:r>
              <a:rPr lang="en-US" sz="2800" dirty="0">
                <a:solidFill>
                  <a:srgbClr val="657FBC"/>
                </a:solidFill>
                <a:latin typeface="Verdana" panose="020B0604030504040204" pitchFamily="34" charset="0"/>
                <a:ea typeface="Verdana" panose="020B0604030504040204" pitchFamily="34" charset="0"/>
                <a:cs typeface="Verdana" panose="020B0604030504040204" pitchFamily="34" charset="0"/>
              </a:rPr>
              <a:t>Intended Outcomes for     International Certification</a:t>
            </a:r>
          </a:p>
        </p:txBody>
      </p:sp>
      <p:sp>
        <p:nvSpPr>
          <p:cNvPr id="3" name="Rectangle 2"/>
          <p:cNvSpPr/>
          <p:nvPr/>
        </p:nvSpPr>
        <p:spPr>
          <a:xfrm>
            <a:off x="201706" y="2283442"/>
            <a:ext cx="8942294" cy="2200089"/>
          </a:xfrm>
          <a:prstGeom prst="rect">
            <a:avLst/>
          </a:prstGeom>
        </p:spPr>
        <p:txBody>
          <a:bodyPr wrap="square">
            <a:spAutoFit/>
          </a:bodyPr>
          <a:lstStyle/>
          <a:p>
            <a:pPr marR="0" lvl="0" algn="ctr">
              <a:lnSpc>
                <a:spcPct val="107000"/>
              </a:lnSpc>
              <a:spcBef>
                <a:spcPts val="0"/>
              </a:spcBef>
              <a:spcAft>
                <a:spcPts val="800"/>
              </a:spcAft>
            </a:pPr>
            <a:r>
              <a:rPr lang="en-GB" sz="3200" dirty="0">
                <a:latin typeface="Calibri" panose="020F0502020204030204" pitchFamily="34" charset="0"/>
                <a:ea typeface="Calibri" panose="020F0502020204030204" pitchFamily="34" charset="0"/>
                <a:cs typeface="Times New Roman" panose="02020603050405020304" pitchFamily="18" charset="0"/>
              </a:rPr>
              <a:t>Explore, identify and evaluate the school community’s fundamental values and beliefs about international education and their impact on the resulting outcomes for students.</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510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b="49787"/>
          <a:stretch/>
        </p:blipFill>
        <p:spPr>
          <a:xfrm>
            <a:off x="4613298" y="2792153"/>
            <a:ext cx="3790950" cy="184616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0866" y="2253932"/>
            <a:ext cx="2539658" cy="2445597"/>
          </a:xfrm>
          <a:prstGeom prst="rect">
            <a:avLst/>
          </a:prstGeom>
        </p:spPr>
      </p:pic>
      <p:sp>
        <p:nvSpPr>
          <p:cNvPr id="2" name="Title 1"/>
          <p:cNvSpPr>
            <a:spLocks noGrp="1"/>
          </p:cNvSpPr>
          <p:nvPr>
            <p:ph type="title"/>
          </p:nvPr>
        </p:nvSpPr>
        <p:spPr>
          <a:xfrm>
            <a:off x="525930" y="585349"/>
            <a:ext cx="6751116" cy="639885"/>
          </a:xfrm>
        </p:spPr>
        <p:txBody>
          <a:bodyPr>
            <a:noAutofit/>
          </a:bodyPr>
          <a:lstStyle/>
          <a:p>
            <a:r>
              <a:rPr lang="en-GB" sz="2800" dirty="0"/>
              <a:t>International Certification Process</a:t>
            </a:r>
          </a:p>
        </p:txBody>
      </p:sp>
      <p:sp>
        <p:nvSpPr>
          <p:cNvPr id="3" name="Content Placeholder 2"/>
          <p:cNvSpPr>
            <a:spLocks noGrp="1"/>
          </p:cNvSpPr>
          <p:nvPr>
            <p:ph idx="1"/>
          </p:nvPr>
        </p:nvSpPr>
        <p:spPr>
          <a:xfrm>
            <a:off x="624279" y="1360209"/>
            <a:ext cx="6421438" cy="2423806"/>
          </a:xfrm>
        </p:spPr>
        <p:txBody>
          <a:bodyPr/>
          <a:lstStyle/>
          <a:p>
            <a:pPr marL="285750" indent="-285750">
              <a:spcAft>
                <a:spcPts val="1200"/>
              </a:spcAft>
              <a:buFont typeface="Arial" panose="020B0604020202020204" pitchFamily="34" charset="0"/>
              <a:buChar char="•"/>
            </a:pPr>
            <a:r>
              <a:rPr lang="en-GB" b="1" dirty="0">
                <a:solidFill>
                  <a:srgbClr val="C03470"/>
                </a:solidFill>
              </a:rPr>
              <a:t>DEFINE</a:t>
            </a:r>
            <a:r>
              <a:rPr lang="en-GB" dirty="0">
                <a:solidFill>
                  <a:srgbClr val="64AB87"/>
                </a:solidFill>
              </a:rPr>
              <a:t> </a:t>
            </a:r>
            <a:r>
              <a:rPr lang="en-GB" dirty="0"/>
              <a:t>global citizenship</a:t>
            </a:r>
          </a:p>
          <a:p>
            <a:pPr marL="285750" indent="-285750">
              <a:spcAft>
                <a:spcPts val="1200"/>
              </a:spcAft>
              <a:buFont typeface="Arial" panose="020B0604020202020204" pitchFamily="34" charset="0"/>
              <a:buChar char="•"/>
            </a:pPr>
            <a:r>
              <a:rPr lang="en-GB" b="1" dirty="0">
                <a:solidFill>
                  <a:srgbClr val="C03470"/>
                </a:solidFill>
              </a:rPr>
              <a:t>APPLY</a:t>
            </a:r>
            <a:r>
              <a:rPr lang="en-GB" dirty="0"/>
              <a:t> the International Certification Criteria</a:t>
            </a:r>
          </a:p>
          <a:p>
            <a:pPr marL="285750" indent="-285750">
              <a:spcAft>
                <a:spcPts val="1200"/>
              </a:spcAft>
              <a:buFont typeface="Arial" panose="020B0604020202020204" pitchFamily="34" charset="0"/>
              <a:buChar char="•"/>
            </a:pPr>
            <a:r>
              <a:rPr lang="en-GB" b="1" dirty="0">
                <a:solidFill>
                  <a:srgbClr val="C03470"/>
                </a:solidFill>
              </a:rPr>
              <a:t>PARTICIPATE</a:t>
            </a:r>
            <a:r>
              <a:rPr lang="en-GB" dirty="0"/>
              <a:t> in professional development opportunities</a:t>
            </a:r>
          </a:p>
          <a:p>
            <a:pPr marL="285750" indent="-285750">
              <a:spcAft>
                <a:spcPts val="1200"/>
              </a:spcAft>
              <a:buFont typeface="Arial" panose="020B0604020202020204" pitchFamily="34" charset="0"/>
              <a:buChar char="•"/>
            </a:pPr>
            <a:r>
              <a:rPr lang="en-GB" b="1" dirty="0">
                <a:solidFill>
                  <a:srgbClr val="C03470"/>
                </a:solidFill>
              </a:rPr>
              <a:t>COMPLETE</a:t>
            </a:r>
            <a:r>
              <a:rPr lang="en-GB" dirty="0"/>
              <a:t> projects involving students and the entire school community, reflect on process and results</a:t>
            </a:r>
          </a:p>
          <a:p>
            <a:pPr marL="285750" indent="-285750">
              <a:spcAft>
                <a:spcPts val="1200"/>
              </a:spcAft>
              <a:buFont typeface="Arial" panose="020B0604020202020204" pitchFamily="34" charset="0"/>
              <a:buChar char="•"/>
            </a:pPr>
            <a:r>
              <a:rPr lang="en-GB" b="1" dirty="0">
                <a:solidFill>
                  <a:srgbClr val="C03470"/>
                </a:solidFill>
              </a:rPr>
              <a:t>SHARE</a:t>
            </a:r>
            <a:r>
              <a:rPr lang="en-GB" dirty="0"/>
              <a:t> resources in a peer network</a:t>
            </a:r>
          </a:p>
        </p:txBody>
      </p:sp>
      <p:sp>
        <p:nvSpPr>
          <p:cNvPr id="5" name="Slide Number Placeholder 4"/>
          <p:cNvSpPr>
            <a:spLocks noGrp="1"/>
          </p:cNvSpPr>
          <p:nvPr>
            <p:ph type="sldNum" sz="quarter" idx="12"/>
          </p:nvPr>
        </p:nvSpPr>
        <p:spPr/>
        <p:txBody>
          <a:bodyPr/>
          <a:lstStyle/>
          <a:p>
            <a:fld id="{A32431BC-B228-FF4A-866C-44E833231A99}" type="slidenum">
              <a:rPr lang="en-US" smtClean="0"/>
              <a:t>11</a:t>
            </a:fld>
            <a:endParaRPr lang="en-US"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2640" y="3503507"/>
            <a:ext cx="2640024" cy="759223"/>
          </a:xfrm>
          <a:prstGeom prst="rect">
            <a:avLst/>
          </a:prstGeom>
          <a:effectLst>
            <a:outerShdw blurRad="50800" dist="38100" dir="2700000" algn="tl" rotWithShape="0">
              <a:prstClr val="black">
                <a:alpha val="40000"/>
              </a:prstClr>
            </a:outerShdw>
          </a:effectLst>
        </p:spPr>
      </p:pic>
      <p:sp>
        <p:nvSpPr>
          <p:cNvPr id="9" name="Footer Placeholder 8"/>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3696811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163" y="585349"/>
            <a:ext cx="7164964" cy="639886"/>
          </a:xfrm>
        </p:spPr>
        <p:txBody>
          <a:bodyPr>
            <a:normAutofit/>
          </a:bodyPr>
          <a:lstStyle/>
          <a:p>
            <a:r>
              <a:rPr lang="en-US" sz="2800" dirty="0"/>
              <a:t>Step 1: Define Global Citizenship</a:t>
            </a:r>
          </a:p>
        </p:txBody>
      </p:sp>
      <p:sp>
        <p:nvSpPr>
          <p:cNvPr id="3" name="Content Placeholder 2"/>
          <p:cNvSpPr>
            <a:spLocks noGrp="1"/>
          </p:cNvSpPr>
          <p:nvPr>
            <p:ph idx="1"/>
          </p:nvPr>
        </p:nvSpPr>
        <p:spPr>
          <a:xfrm>
            <a:off x="5503796" y="1225235"/>
            <a:ext cx="2679700" cy="3091830"/>
          </a:xfrm>
        </p:spPr>
        <p:txBody>
          <a:bodyPr/>
          <a:lstStyle/>
          <a:p>
            <a:r>
              <a:rPr lang="en-US" dirty="0"/>
              <a:t>We designed our picture to look like a globe because Turning Point School is a globally aware school. The globe represents being globally aware and taking care of our community. </a:t>
            </a:r>
          </a:p>
          <a:p>
            <a:endParaRPr lang="en-US" dirty="0"/>
          </a:p>
          <a:p>
            <a:r>
              <a:rPr lang="en-US" dirty="0"/>
              <a:t>- </a:t>
            </a:r>
            <a:r>
              <a:rPr lang="en-US" i="1" dirty="0"/>
              <a:t>Rachel, Charlie, and Emma </a:t>
            </a:r>
          </a:p>
          <a:p>
            <a:endParaRPr lang="en-US" dirty="0"/>
          </a:p>
          <a:p>
            <a:endParaRPr lang="en-US" dirty="0"/>
          </a:p>
        </p:txBody>
      </p:sp>
      <p:sp>
        <p:nvSpPr>
          <p:cNvPr id="5" name="Slide Number Placeholder 4"/>
          <p:cNvSpPr>
            <a:spLocks noGrp="1"/>
          </p:cNvSpPr>
          <p:nvPr>
            <p:ph type="sldNum" sz="quarter" idx="12"/>
          </p:nvPr>
        </p:nvSpPr>
        <p:spPr/>
        <p:txBody>
          <a:bodyPr/>
          <a:lstStyle/>
          <a:p>
            <a:fld id="{A32431BC-B228-FF4A-866C-44E833231A99}" type="slidenum">
              <a:rPr lang="en-US" smtClean="0"/>
              <a:t>12</a:t>
            </a:fld>
            <a:endParaRPr lang="en-US" dirty="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300163" y="1123635"/>
            <a:ext cx="3672840" cy="3193430"/>
          </a:xfrm>
          <a:prstGeom prst="rect">
            <a:avLst/>
          </a:prstGeom>
          <a:noFill/>
          <a:ln>
            <a:solidFill>
              <a:schemeClr val="bg1">
                <a:lumMod val="75000"/>
              </a:schemeClr>
            </a:solidFill>
          </a:ln>
          <a:effectLst>
            <a:outerShdw blurRad="50800" dist="38100" dir="2700000" algn="tl" rotWithShape="0">
              <a:prstClr val="black">
                <a:alpha val="40000"/>
              </a:prst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1141" y="1051244"/>
            <a:ext cx="777959" cy="74914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3541" y="1203644"/>
            <a:ext cx="777959" cy="74914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941" y="1356044"/>
            <a:ext cx="777959" cy="749145"/>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b="49787"/>
          <a:stretch/>
        </p:blipFill>
        <p:spPr>
          <a:xfrm rot="16200000">
            <a:off x="7904174" y="3416998"/>
            <a:ext cx="1816100" cy="884429"/>
          </a:xfrm>
          <a:prstGeom prst="rect">
            <a:avLst/>
          </a:prstGeom>
        </p:spPr>
      </p:pic>
      <p:sp>
        <p:nvSpPr>
          <p:cNvPr id="10" name="Footer Placeholder 9"/>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1886250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p:cNvGraphicFramePr>
            <a:graphicFrameLocks noChangeAspect="1"/>
          </p:cNvGraphicFramePr>
          <p:nvPr>
            <p:extLst>
              <p:ext uri="{D42A27DB-BD31-4B8C-83A1-F6EECF244321}">
                <p14:modId xmlns:p14="http://schemas.microsoft.com/office/powerpoint/2010/main" val="1653309787"/>
              </p:ext>
            </p:extLst>
          </p:nvPr>
        </p:nvGraphicFramePr>
        <p:xfrm>
          <a:off x="33114" y="13856"/>
          <a:ext cx="6838567" cy="4599708"/>
        </p:xfrm>
        <a:graphic>
          <a:graphicData uri="http://schemas.openxmlformats.org/presentationml/2006/ole">
            <mc:AlternateContent xmlns:mc="http://schemas.openxmlformats.org/markup-compatibility/2006">
              <mc:Choice xmlns:v="urn:schemas-microsoft-com:vml" Requires="v">
                <p:oleObj spid="_x0000_s1032" name="Document" r:id="rId4" imgW="5638800" imgH="3975100" progId="Word.Document.12">
                  <p:embed/>
                </p:oleObj>
              </mc:Choice>
              <mc:Fallback>
                <p:oleObj name="Document" r:id="rId4" imgW="5638800" imgH="3975100" progId="Word.Document.12">
                  <p:embed/>
                  <p:pic>
                    <p:nvPicPr>
                      <p:cNvPr id="9" name="Object 8"/>
                      <p:cNvPicPr/>
                      <p:nvPr/>
                    </p:nvPicPr>
                    <p:blipFill>
                      <a:blip r:embed="rId5"/>
                      <a:stretch>
                        <a:fillRect/>
                      </a:stretch>
                    </p:blipFill>
                    <p:spPr>
                      <a:xfrm>
                        <a:off x="33114" y="13856"/>
                        <a:ext cx="6838567" cy="4599708"/>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A32431BC-B228-FF4A-866C-44E833231A99}" type="slidenum">
              <a:rPr lang="en-US" smtClean="0"/>
              <a:t>13</a:t>
            </a:fld>
            <a:endParaRPr lang="en-US" dirty="0"/>
          </a:p>
        </p:txBody>
      </p:sp>
      <p:sp>
        <p:nvSpPr>
          <p:cNvPr id="6" name="Content Placeholder 2"/>
          <p:cNvSpPr txBox="1">
            <a:spLocks/>
          </p:cNvSpPr>
          <p:nvPr/>
        </p:nvSpPr>
        <p:spPr>
          <a:xfrm>
            <a:off x="6602852" y="1461657"/>
            <a:ext cx="2423945" cy="2308840"/>
          </a:xfrm>
          <a:prstGeom prst="ellipse">
            <a:avLst/>
          </a:prstGeom>
          <a:solidFill>
            <a:srgbClr val="ECC131"/>
          </a:solidFill>
          <a:ln>
            <a:solidFill>
              <a:schemeClr val="bg1">
                <a:lumMod val="85000"/>
              </a:schemeClr>
            </a:solidFill>
          </a:ln>
          <a:effectLst>
            <a:outerShdw blurRad="50800" dist="38100" dir="2700000" algn="tl" rotWithShape="0">
              <a:prstClr val="black">
                <a:alpha val="40000"/>
              </a:prstClr>
            </a:outerShdw>
          </a:effectLst>
        </p:spPr>
        <p:txBody>
          <a:bodyPr vert="horz" lIns="0" tIns="0" rIns="0" bIns="0" rtlCol="0">
            <a:noAutofit/>
          </a:bodyPr>
          <a:lstStyle>
            <a:lvl1pPr marL="0" indent="0" algn="l" defTabSz="457200" rtl="0" eaLnBrk="1" latinLnBrk="0" hangingPunct="1">
              <a:lnSpc>
                <a:spcPts val="2200"/>
              </a:lnSpc>
              <a:spcBef>
                <a:spcPts val="0"/>
              </a:spcBef>
              <a:buFontTx/>
              <a:buNone/>
              <a:defRPr sz="1500" kern="1200">
                <a:solidFill>
                  <a:schemeClr val="tx1"/>
                </a:solidFill>
                <a:latin typeface="Verdana"/>
                <a:ea typeface="+mn-ea"/>
                <a:cs typeface="+mn-cs"/>
              </a:defRPr>
            </a:lvl1pPr>
            <a:lvl2pPr marL="0" indent="0" algn="l" defTabSz="457200" rtl="0" eaLnBrk="1" latinLnBrk="0" hangingPunct="1">
              <a:spcBef>
                <a:spcPts val="0"/>
              </a:spcBef>
              <a:buFontTx/>
              <a:buNone/>
              <a:defRPr sz="1300" kern="1200">
                <a:solidFill>
                  <a:schemeClr val="tx1"/>
                </a:solidFill>
                <a:latin typeface="Verdana"/>
                <a:ea typeface="+mn-ea"/>
                <a:cs typeface="+mn-cs"/>
              </a:defRPr>
            </a:lvl2pPr>
            <a:lvl3pPr marL="1143000" indent="-228600" algn="l" defTabSz="457200" rtl="0" eaLnBrk="1" latinLnBrk="0" hangingPunct="1">
              <a:spcBef>
                <a:spcPct val="20000"/>
              </a:spcBef>
              <a:buFont typeface="Arial"/>
              <a:buChar char="•"/>
              <a:defRPr sz="1000" kern="1200">
                <a:solidFill>
                  <a:schemeClr val="tx1"/>
                </a:solidFill>
                <a:latin typeface="Verdana"/>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800" dirty="0">
                <a:solidFill>
                  <a:schemeClr val="bg1"/>
                </a:solidFill>
                <a:latin typeface="Arial"/>
                <a:cs typeface="Arial"/>
              </a:rPr>
              <a:t>Defining global citizenship</a:t>
            </a:r>
            <a:br>
              <a:rPr lang="en-US" sz="1800" dirty="0">
                <a:solidFill>
                  <a:schemeClr val="bg1"/>
                </a:solidFill>
                <a:latin typeface="Arial"/>
                <a:cs typeface="Arial"/>
              </a:rPr>
            </a:br>
            <a:r>
              <a:rPr lang="en-US" sz="1800" dirty="0">
                <a:solidFill>
                  <a:schemeClr val="bg1"/>
                </a:solidFill>
                <a:latin typeface="Arial"/>
                <a:cs typeface="Arial"/>
              </a:rPr>
              <a:t>understandings,</a:t>
            </a:r>
            <a:br>
              <a:rPr lang="en-US" sz="1800" dirty="0">
                <a:solidFill>
                  <a:schemeClr val="bg1"/>
                </a:solidFill>
                <a:latin typeface="Arial"/>
                <a:cs typeface="Arial"/>
              </a:rPr>
            </a:br>
            <a:r>
              <a:rPr lang="en-US" sz="1800" dirty="0">
                <a:solidFill>
                  <a:schemeClr val="bg1"/>
                </a:solidFill>
                <a:latin typeface="Arial"/>
                <a:cs typeface="Arial"/>
              </a:rPr>
              <a:t>skills and Turning Point’s core values</a:t>
            </a:r>
            <a:endParaRPr lang="en-GB" sz="1800" dirty="0">
              <a:solidFill>
                <a:schemeClr val="bg1"/>
              </a:solidFill>
              <a:latin typeface="Arial"/>
              <a:ea typeface="Verdana" panose="020B0604030504040204" pitchFamily="34" charset="0"/>
              <a:cs typeface="Arial"/>
            </a:endParaRPr>
          </a:p>
        </p:txBody>
      </p:sp>
    </p:spTree>
    <p:extLst>
      <p:ext uri="{BB962C8B-B14F-4D97-AF65-F5344CB8AC3E}">
        <p14:creationId xmlns:p14="http://schemas.microsoft.com/office/powerpoint/2010/main" val="1508464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65811" y="1197463"/>
            <a:ext cx="7612379" cy="3038654"/>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6" name="Hexagon 5"/>
          <p:cNvSpPr/>
          <p:nvPr/>
        </p:nvSpPr>
        <p:spPr>
          <a:xfrm>
            <a:off x="258964" y="3511637"/>
            <a:ext cx="1680795" cy="1448961"/>
          </a:xfrm>
          <a:prstGeom prst="hexagon">
            <a:avLst/>
          </a:prstGeom>
          <a:solidFill>
            <a:srgbClr val="ECC143"/>
          </a:solid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latin typeface="Verdana" panose="020B0604030504040204" pitchFamily="34" charset="0"/>
                <a:ea typeface="Verdana" panose="020B0604030504040204" pitchFamily="34" charset="0"/>
                <a:cs typeface="Verdana" panose="020B0604030504040204" pitchFamily="34" charset="0"/>
              </a:rPr>
              <a:t>Methodist Ladies’ College, Melbourne, Australia</a:t>
            </a:r>
          </a:p>
        </p:txBody>
      </p:sp>
      <p:sp>
        <p:nvSpPr>
          <p:cNvPr id="5" name="Title 1"/>
          <p:cNvSpPr>
            <a:spLocks noGrp="1"/>
          </p:cNvSpPr>
          <p:nvPr>
            <p:ph type="title"/>
          </p:nvPr>
        </p:nvSpPr>
        <p:spPr>
          <a:xfrm>
            <a:off x="628650" y="273844"/>
            <a:ext cx="7886700" cy="994172"/>
          </a:xfrm>
        </p:spPr>
        <p:txBody>
          <a:bodyPr>
            <a:normAutofit/>
          </a:bodyPr>
          <a:lstStyle/>
          <a:p>
            <a:r>
              <a:rPr lang="en-US" sz="3200" dirty="0">
                <a:solidFill>
                  <a:srgbClr val="657FBC"/>
                </a:solidFill>
                <a:latin typeface="Verdana" panose="020B0604030504040204" pitchFamily="34" charset="0"/>
                <a:ea typeface="Verdana" panose="020B0604030504040204" pitchFamily="34" charset="0"/>
                <a:cs typeface="Verdana" panose="020B0604030504040204" pitchFamily="34" charset="0"/>
              </a:rPr>
              <a:t>Step 2: The Role of Leadership</a:t>
            </a:r>
          </a:p>
        </p:txBody>
      </p:sp>
    </p:spTree>
    <p:extLst>
      <p:ext uri="{BB962C8B-B14F-4D97-AF65-F5344CB8AC3E}">
        <p14:creationId xmlns:p14="http://schemas.microsoft.com/office/powerpoint/2010/main" val="3062354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362" y="357898"/>
            <a:ext cx="6230883" cy="639885"/>
          </a:xfrm>
        </p:spPr>
        <p:txBody>
          <a:bodyPr>
            <a:noAutofit/>
          </a:bodyPr>
          <a:lstStyle/>
          <a:p>
            <a:r>
              <a:rPr lang="en-US" sz="2800" dirty="0"/>
              <a:t>Intercultural Development Inventory (IDI) Continuum</a:t>
            </a:r>
          </a:p>
        </p:txBody>
      </p:sp>
      <p:sp>
        <p:nvSpPr>
          <p:cNvPr id="5" name="Slide Number Placeholder 4"/>
          <p:cNvSpPr>
            <a:spLocks noGrp="1"/>
          </p:cNvSpPr>
          <p:nvPr>
            <p:ph type="sldNum" sz="quarter" idx="12"/>
          </p:nvPr>
        </p:nvSpPr>
        <p:spPr/>
        <p:txBody>
          <a:bodyPr/>
          <a:lstStyle/>
          <a:p>
            <a:fld id="{A32431BC-B228-FF4A-866C-44E833231A99}" type="slidenum">
              <a:rPr lang="en-US" smtClean="0"/>
              <a:t>15</a:t>
            </a:fld>
            <a:endParaRPr lang="en-US" dirty="0"/>
          </a:p>
        </p:txBody>
      </p:sp>
      <p:pic>
        <p:nvPicPr>
          <p:cNvPr id="6" name="Content Placeholder 4"/>
          <p:cNvPicPr>
            <a:picLocks noGrp="1" noChangeAspect="1"/>
          </p:cNvPicPr>
          <p:nvPr>
            <p:ph idx="1"/>
          </p:nvPr>
        </p:nvPicPr>
        <p:blipFill>
          <a:blip r:embed="rId3"/>
          <a:srcRect t="5114" b="5114"/>
          <a:stretch>
            <a:fillRect/>
          </a:stretch>
        </p:blipFill>
        <p:spPr>
          <a:xfrm>
            <a:off x="779462" y="1237934"/>
            <a:ext cx="6040438" cy="2908384"/>
          </a:xfrm>
        </p:spPr>
      </p:pic>
      <p:sp>
        <p:nvSpPr>
          <p:cNvPr id="7" name="Content Placeholder 2"/>
          <p:cNvSpPr txBox="1">
            <a:spLocks/>
          </p:cNvSpPr>
          <p:nvPr/>
        </p:nvSpPr>
        <p:spPr>
          <a:xfrm>
            <a:off x="6318248" y="1993900"/>
            <a:ext cx="2616201" cy="2562840"/>
          </a:xfrm>
          <a:prstGeom prst="ellipse">
            <a:avLst/>
          </a:prstGeom>
          <a:solidFill>
            <a:srgbClr val="657FBC"/>
          </a:solidFill>
          <a:ln>
            <a:solidFill>
              <a:schemeClr val="bg1">
                <a:lumMod val="75000"/>
              </a:schemeClr>
            </a:solidFill>
          </a:ln>
          <a:effectLst>
            <a:outerShdw blurRad="50800" dist="38100" dir="2700000" algn="tl" rotWithShape="0">
              <a:prstClr val="black">
                <a:alpha val="40000"/>
              </a:prstClr>
            </a:outerShdw>
          </a:effectLst>
        </p:spPr>
        <p:txBody>
          <a:bodyPr vert="horz" lIns="0" tIns="0" rIns="0" bIns="0" rtlCol="0">
            <a:normAutofit/>
          </a:bodyPr>
          <a:lstStyle>
            <a:lvl1pPr marL="0" indent="0" algn="l" defTabSz="457200" rtl="0" eaLnBrk="1" latinLnBrk="0" hangingPunct="1">
              <a:lnSpc>
                <a:spcPts val="2200"/>
              </a:lnSpc>
              <a:spcBef>
                <a:spcPts val="0"/>
              </a:spcBef>
              <a:buFontTx/>
              <a:buNone/>
              <a:defRPr sz="1500" kern="1200">
                <a:solidFill>
                  <a:schemeClr val="tx1"/>
                </a:solidFill>
                <a:latin typeface="Verdana"/>
                <a:ea typeface="+mn-ea"/>
                <a:cs typeface="+mn-cs"/>
              </a:defRPr>
            </a:lvl1pPr>
            <a:lvl2pPr marL="0" indent="0" algn="l" defTabSz="457200" rtl="0" eaLnBrk="1" latinLnBrk="0" hangingPunct="1">
              <a:spcBef>
                <a:spcPts val="0"/>
              </a:spcBef>
              <a:buFontTx/>
              <a:buNone/>
              <a:defRPr sz="1300" kern="1200">
                <a:solidFill>
                  <a:schemeClr val="tx1"/>
                </a:solidFill>
                <a:latin typeface="Verdana"/>
                <a:ea typeface="+mn-ea"/>
                <a:cs typeface="+mn-cs"/>
              </a:defRPr>
            </a:lvl2pPr>
            <a:lvl3pPr marL="1143000" indent="-228600" algn="l" defTabSz="457200" rtl="0" eaLnBrk="1" latinLnBrk="0" hangingPunct="1">
              <a:spcBef>
                <a:spcPct val="20000"/>
              </a:spcBef>
              <a:buFont typeface="Arial"/>
              <a:buChar char="•"/>
              <a:defRPr sz="1000" kern="1200">
                <a:solidFill>
                  <a:schemeClr val="tx1"/>
                </a:solidFill>
                <a:latin typeface="Verdana"/>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00000"/>
              </a:lnSpc>
            </a:pPr>
            <a:r>
              <a:rPr lang="en-GB" sz="1400" dirty="0">
                <a:solidFill>
                  <a:schemeClr val="bg1"/>
                </a:solidFill>
              </a:rPr>
              <a:t>Measures Intercultural Competence:</a:t>
            </a:r>
          </a:p>
          <a:p>
            <a:pPr algn="ctr">
              <a:lnSpc>
                <a:spcPct val="100000"/>
              </a:lnSpc>
            </a:pPr>
            <a:r>
              <a:rPr lang="en-GB" sz="1400" dirty="0">
                <a:solidFill>
                  <a:schemeClr val="bg1"/>
                </a:solidFill>
              </a:rPr>
              <a:t>the ability to understand and adapt behaviours to cultural difference and commonality</a:t>
            </a:r>
          </a:p>
        </p:txBody>
      </p:sp>
      <p:sp>
        <p:nvSpPr>
          <p:cNvPr id="9" name="TextBox 8"/>
          <p:cNvSpPr txBox="1"/>
          <p:nvPr/>
        </p:nvSpPr>
        <p:spPr>
          <a:xfrm>
            <a:off x="1033462" y="1993900"/>
            <a:ext cx="1557338" cy="646331"/>
          </a:xfrm>
          <a:prstGeom prst="rect">
            <a:avLst/>
          </a:prstGeom>
          <a:solidFill>
            <a:schemeClr val="bg1"/>
          </a:solidFill>
        </p:spPr>
        <p:txBody>
          <a:bodyPr wrap="square" rtlCol="0">
            <a:spAutoFit/>
          </a:bodyPr>
          <a:lstStyle/>
          <a:p>
            <a:r>
              <a:rPr lang="en-US" dirty="0" err="1">
                <a:solidFill>
                  <a:srgbClr val="657FBC"/>
                </a:solidFill>
              </a:rPr>
              <a:t>Monocultural</a:t>
            </a:r>
            <a:r>
              <a:rPr lang="en-US" dirty="0">
                <a:solidFill>
                  <a:srgbClr val="657FBC"/>
                </a:solidFill>
              </a:rPr>
              <a:t> Mindset</a:t>
            </a:r>
          </a:p>
        </p:txBody>
      </p:sp>
      <p:sp>
        <p:nvSpPr>
          <p:cNvPr id="10" name="TextBox 9"/>
          <p:cNvSpPr txBox="1"/>
          <p:nvPr/>
        </p:nvSpPr>
        <p:spPr>
          <a:xfrm>
            <a:off x="4699000" y="2857500"/>
            <a:ext cx="1511300" cy="646331"/>
          </a:xfrm>
          <a:prstGeom prst="rect">
            <a:avLst/>
          </a:prstGeom>
          <a:solidFill>
            <a:schemeClr val="bg1"/>
          </a:solidFill>
        </p:spPr>
        <p:txBody>
          <a:bodyPr wrap="square" rtlCol="0">
            <a:spAutoFit/>
          </a:bodyPr>
          <a:lstStyle/>
          <a:p>
            <a:r>
              <a:rPr lang="en-US" dirty="0">
                <a:solidFill>
                  <a:srgbClr val="657FBC"/>
                </a:solidFill>
              </a:rPr>
              <a:t>Intercultural Mindset</a:t>
            </a:r>
          </a:p>
        </p:txBody>
      </p:sp>
      <p:sp>
        <p:nvSpPr>
          <p:cNvPr id="3" name="Footer Placeholder 2"/>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41783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162" y="585349"/>
            <a:ext cx="6230883" cy="639885"/>
          </a:xfrm>
        </p:spPr>
        <p:txBody>
          <a:bodyPr>
            <a:normAutofit/>
          </a:bodyPr>
          <a:lstStyle/>
          <a:p>
            <a:r>
              <a:rPr lang="en-US" sz="2800" dirty="0"/>
              <a:t>Your Intercultural Competency</a:t>
            </a:r>
          </a:p>
        </p:txBody>
      </p:sp>
      <p:sp>
        <p:nvSpPr>
          <p:cNvPr id="3" name="Content Placeholder 2"/>
          <p:cNvSpPr>
            <a:spLocks noGrp="1"/>
          </p:cNvSpPr>
          <p:nvPr>
            <p:ph idx="1"/>
          </p:nvPr>
        </p:nvSpPr>
        <p:spPr>
          <a:xfrm>
            <a:off x="482741" y="1225235"/>
            <a:ext cx="6421438" cy="3091830"/>
          </a:xfrm>
        </p:spPr>
        <p:txBody>
          <a:bodyPr>
            <a:normAutofit/>
          </a:bodyPr>
          <a:lstStyle/>
          <a:p>
            <a:r>
              <a:rPr lang="en-US" sz="2400" dirty="0"/>
              <a:t>When have you taken cultural differences into account?</a:t>
            </a:r>
          </a:p>
          <a:p>
            <a:endParaRPr lang="en-US" sz="2400" dirty="0"/>
          </a:p>
          <a:p>
            <a:r>
              <a:rPr lang="en-US" sz="2400" dirty="0"/>
              <a:t>When have you assumed similarity?</a:t>
            </a:r>
          </a:p>
          <a:p>
            <a:endParaRPr lang="en-US" sz="2400" dirty="0"/>
          </a:p>
          <a:p>
            <a:r>
              <a:rPr lang="en-US" sz="2400" dirty="0"/>
              <a:t>In what areas of your school </a:t>
            </a:r>
          </a:p>
          <a:p>
            <a:r>
              <a:rPr lang="en-US" sz="2400" dirty="0"/>
              <a:t>could more attention be paid </a:t>
            </a:r>
          </a:p>
          <a:p>
            <a:r>
              <a:rPr lang="en-US" sz="2400" dirty="0"/>
              <a:t>to cultural differences?</a:t>
            </a:r>
          </a:p>
        </p:txBody>
      </p:sp>
      <p:sp>
        <p:nvSpPr>
          <p:cNvPr id="4" name="Footer Placeholder 3"/>
          <p:cNvSpPr>
            <a:spLocks noGrp="1"/>
          </p:cNvSpPr>
          <p:nvPr>
            <p:ph type="ftr" sz="quarter" idx="11"/>
          </p:nvPr>
        </p:nvSpPr>
        <p:spPr/>
        <p:txBody>
          <a:bodyPr/>
          <a:lstStyle/>
          <a:p>
            <a:r>
              <a:rPr lang="en-US"/>
              <a:t>Introduction to CIS International Certification IB Americas Toronto 2016</a:t>
            </a:r>
            <a:endParaRPr lang="nl-NL" dirty="0"/>
          </a:p>
        </p:txBody>
      </p:sp>
      <p:sp>
        <p:nvSpPr>
          <p:cNvPr id="5" name="Slide Number Placeholder 4"/>
          <p:cNvSpPr>
            <a:spLocks noGrp="1"/>
          </p:cNvSpPr>
          <p:nvPr>
            <p:ph type="sldNum" sz="quarter" idx="12"/>
          </p:nvPr>
        </p:nvSpPr>
        <p:spPr/>
        <p:txBody>
          <a:bodyPr/>
          <a:lstStyle/>
          <a:p>
            <a:fld id="{A32431BC-B228-FF4A-866C-44E833231A99}" type="slidenum">
              <a:rPr lang="en-US" smtClean="0"/>
              <a:t>16</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1951" y="2400213"/>
            <a:ext cx="3025450" cy="220252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700732">
            <a:off x="7081590" y="1993028"/>
            <a:ext cx="1168788" cy="1133661"/>
          </a:xfrm>
          <a:prstGeom prst="rect">
            <a:avLst/>
          </a:prstGeom>
        </p:spPr>
      </p:pic>
    </p:spTree>
    <p:extLst>
      <p:ext uri="{BB962C8B-B14F-4D97-AF65-F5344CB8AC3E}">
        <p14:creationId xmlns:p14="http://schemas.microsoft.com/office/powerpoint/2010/main" val="2604836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70" y="356749"/>
            <a:ext cx="6721676" cy="639885"/>
          </a:xfrm>
        </p:spPr>
        <p:txBody>
          <a:bodyPr>
            <a:noAutofit/>
          </a:bodyPr>
          <a:lstStyle/>
          <a:p>
            <a:r>
              <a:rPr lang="en-US" sz="2800" dirty="0"/>
              <a:t>Intercultural Competence in Schools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93604042"/>
              </p:ext>
            </p:extLst>
          </p:nvPr>
        </p:nvGraphicFramePr>
        <p:xfrm>
          <a:off x="326769" y="850900"/>
          <a:ext cx="6421438" cy="3667760"/>
        </p:xfrm>
        <a:graphic>
          <a:graphicData uri="http://schemas.openxmlformats.org/drawingml/2006/table">
            <a:tbl>
              <a:tblPr firstRow="1" bandRow="1">
                <a:tableStyleId>{08FB837D-C827-4EFA-A057-4D05807E0F7C}</a:tableStyleId>
              </a:tblPr>
              <a:tblGrid>
                <a:gridCol w="3210719">
                  <a:extLst>
                    <a:ext uri="{9D8B030D-6E8A-4147-A177-3AD203B41FA5}">
                      <a16:colId xmlns:a16="http://schemas.microsoft.com/office/drawing/2014/main" val="20000"/>
                    </a:ext>
                  </a:extLst>
                </a:gridCol>
                <a:gridCol w="3210719">
                  <a:extLst>
                    <a:ext uri="{9D8B030D-6E8A-4147-A177-3AD203B41FA5}">
                      <a16:colId xmlns:a16="http://schemas.microsoft.com/office/drawing/2014/main" val="20001"/>
                    </a:ext>
                  </a:extLst>
                </a:gridCol>
              </a:tblGrid>
              <a:tr h="370840">
                <a:tc>
                  <a:txBody>
                    <a:bodyPr/>
                    <a:lstStyle/>
                    <a:p>
                      <a:pPr algn="ctr"/>
                      <a:r>
                        <a:rPr lang="en-US" sz="1600" b="0" dirty="0" err="1">
                          <a:latin typeface="Verdana"/>
                          <a:cs typeface="Verdana"/>
                        </a:rPr>
                        <a:t>Monocultural</a:t>
                      </a:r>
                      <a:r>
                        <a:rPr lang="en-US" sz="1600" b="0" dirty="0">
                          <a:latin typeface="Verdana"/>
                          <a:cs typeface="Verdana"/>
                        </a:rPr>
                        <a:t> Mindset</a:t>
                      </a:r>
                    </a:p>
                  </a:txBody>
                  <a:tcPr/>
                </a:tc>
                <a:tc>
                  <a:txBody>
                    <a:bodyPr/>
                    <a:lstStyle/>
                    <a:p>
                      <a:pPr algn="ctr"/>
                      <a:r>
                        <a:rPr lang="en-US" sz="1600" b="0" dirty="0">
                          <a:latin typeface="Verdana"/>
                          <a:cs typeface="Verdana"/>
                        </a:rPr>
                        <a:t>Intercultural Mindset</a:t>
                      </a:r>
                    </a:p>
                  </a:txBody>
                  <a:tcPr/>
                </a:tc>
                <a:extLst>
                  <a:ext uri="{0D108BD9-81ED-4DB2-BD59-A6C34878D82A}">
                    <a16:rowId xmlns:a16="http://schemas.microsoft.com/office/drawing/2014/main" val="10000"/>
                  </a:ext>
                </a:extLst>
              </a:tr>
              <a:tr h="370840">
                <a:tc>
                  <a:txBody>
                    <a:bodyPr/>
                    <a:lstStyle/>
                    <a:p>
                      <a:r>
                        <a:rPr lang="en-US" sz="1400" dirty="0">
                          <a:latin typeface="Verdana"/>
                          <a:cs typeface="Verdana"/>
                        </a:rPr>
                        <a:t>School’s guiding</a:t>
                      </a:r>
                      <a:r>
                        <a:rPr lang="en-US" sz="1400" baseline="0" dirty="0">
                          <a:latin typeface="Verdana"/>
                          <a:cs typeface="Verdana"/>
                        </a:rPr>
                        <a:t> statements address global citizenship in word only with no alignment with learning programs.</a:t>
                      </a:r>
                      <a:endParaRPr lang="en-US" sz="1400" dirty="0">
                        <a:latin typeface="Verdana"/>
                        <a:cs typeface="Verdana"/>
                      </a:endParaRPr>
                    </a:p>
                  </a:txBody>
                  <a:tcPr/>
                </a:tc>
                <a:tc>
                  <a:txBody>
                    <a:bodyPr/>
                    <a:lstStyle/>
                    <a:p>
                      <a:r>
                        <a:rPr lang="en-US" sz="1400" dirty="0">
                          <a:latin typeface="Verdana"/>
                          <a:cs typeface="Verdana"/>
                        </a:rPr>
                        <a:t>School’s guiding statements  show clear commitment to global citizenship and are aligned with learning programs. </a:t>
                      </a:r>
                    </a:p>
                  </a:txBody>
                  <a:tcPr/>
                </a:tc>
                <a:extLst>
                  <a:ext uri="{0D108BD9-81ED-4DB2-BD59-A6C34878D82A}">
                    <a16:rowId xmlns:a16="http://schemas.microsoft.com/office/drawing/2014/main" val="10001"/>
                  </a:ext>
                </a:extLst>
              </a:tr>
              <a:tr h="370840">
                <a:tc>
                  <a:txBody>
                    <a:bodyPr/>
                    <a:lstStyle/>
                    <a:p>
                      <a:r>
                        <a:rPr lang="en-US" sz="1400" dirty="0">
                          <a:latin typeface="Verdana"/>
                          <a:cs typeface="Verdana"/>
                        </a:rPr>
                        <a:t>Community service</a:t>
                      </a:r>
                    </a:p>
                  </a:txBody>
                  <a:tcPr/>
                </a:tc>
                <a:tc>
                  <a:txBody>
                    <a:bodyPr/>
                    <a:lstStyle/>
                    <a:p>
                      <a:r>
                        <a:rPr lang="en-US" sz="1400" dirty="0">
                          <a:latin typeface="Verdana"/>
                          <a:cs typeface="Verdana"/>
                        </a:rPr>
                        <a:t>Service learning</a:t>
                      </a:r>
                    </a:p>
                  </a:txBody>
                  <a:tcPr/>
                </a:tc>
                <a:extLst>
                  <a:ext uri="{0D108BD9-81ED-4DB2-BD59-A6C34878D82A}">
                    <a16:rowId xmlns:a16="http://schemas.microsoft.com/office/drawing/2014/main" val="10002"/>
                  </a:ext>
                </a:extLst>
              </a:tr>
              <a:tr h="370840">
                <a:tc>
                  <a:txBody>
                    <a:bodyPr/>
                    <a:lstStyle/>
                    <a:p>
                      <a:r>
                        <a:rPr lang="en-US" sz="1400" dirty="0">
                          <a:latin typeface="Verdana"/>
                          <a:cs typeface="Verdana"/>
                        </a:rPr>
                        <a:t>One style fits all communication  and conflict management approaches used.</a:t>
                      </a:r>
                    </a:p>
                  </a:txBody>
                  <a:tcPr/>
                </a:tc>
                <a:tc>
                  <a:txBody>
                    <a:bodyPr/>
                    <a:lstStyle/>
                    <a:p>
                      <a:r>
                        <a:rPr lang="en-US" sz="1400" dirty="0">
                          <a:latin typeface="Verdana"/>
                          <a:cs typeface="Verdana"/>
                        </a:rPr>
                        <a:t>Differentiated communication</a:t>
                      </a:r>
                      <a:r>
                        <a:rPr lang="en-US" sz="1400" baseline="0" dirty="0">
                          <a:latin typeface="Verdana"/>
                          <a:cs typeface="Verdana"/>
                        </a:rPr>
                        <a:t> and </a:t>
                      </a:r>
                      <a:r>
                        <a:rPr lang="en-US" sz="1400" dirty="0">
                          <a:latin typeface="Verdana"/>
                          <a:cs typeface="Verdana"/>
                        </a:rPr>
                        <a:t>conflict management approaches are used.</a:t>
                      </a:r>
                    </a:p>
                  </a:txBody>
                  <a:tcPr/>
                </a:tc>
                <a:extLst>
                  <a:ext uri="{0D108BD9-81ED-4DB2-BD59-A6C34878D82A}">
                    <a16:rowId xmlns:a16="http://schemas.microsoft.com/office/drawing/2014/main" val="10003"/>
                  </a:ext>
                </a:extLst>
              </a:tr>
              <a:tr h="690962">
                <a:tc>
                  <a:txBody>
                    <a:bodyPr/>
                    <a:lstStyle/>
                    <a:p>
                      <a:r>
                        <a:rPr lang="en-US" sz="1400" dirty="0">
                          <a:latin typeface="Verdana"/>
                          <a:cs typeface="Verdana"/>
                        </a:rPr>
                        <a:t>School ethos reflects only the</a:t>
                      </a:r>
                      <a:r>
                        <a:rPr lang="en-US" sz="1400" baseline="0" dirty="0">
                          <a:latin typeface="Verdana"/>
                          <a:cs typeface="Verdana"/>
                        </a:rPr>
                        <a:t> </a:t>
                      </a:r>
                      <a:r>
                        <a:rPr lang="en-US" sz="1400" dirty="0">
                          <a:latin typeface="Verdana"/>
                          <a:cs typeface="Verdana"/>
                        </a:rPr>
                        <a:t>needs of the school’s dominant culture being</a:t>
                      </a:r>
                      <a:r>
                        <a:rPr lang="en-US" sz="1400" baseline="0" dirty="0">
                          <a:latin typeface="Verdana"/>
                          <a:cs typeface="Verdana"/>
                        </a:rPr>
                        <a:t> </a:t>
                      </a:r>
                      <a:r>
                        <a:rPr lang="en-US" sz="1400" dirty="0">
                          <a:latin typeface="Verdana"/>
                          <a:cs typeface="Verdana"/>
                        </a:rPr>
                        <a:t>taken into account.</a:t>
                      </a:r>
                    </a:p>
                  </a:txBody>
                  <a:tcPr/>
                </a:tc>
                <a:tc>
                  <a:txBody>
                    <a:bodyPr/>
                    <a:lstStyle/>
                    <a:p>
                      <a:r>
                        <a:rPr lang="en-US" sz="1400" dirty="0">
                          <a:latin typeface="Verdana"/>
                          <a:cs typeface="Verdana"/>
                        </a:rPr>
                        <a:t>School ethos embraces diversity through policies, procedures, learning programs.</a:t>
                      </a:r>
                    </a:p>
                  </a:txBody>
                  <a:tcPr/>
                </a:tc>
                <a:extLst>
                  <a:ext uri="{0D108BD9-81ED-4DB2-BD59-A6C34878D82A}">
                    <a16:rowId xmlns:a16="http://schemas.microsoft.com/office/drawing/2014/main" val="10004"/>
                  </a:ext>
                </a:extLst>
              </a:tr>
              <a:tr h="370840">
                <a:tc>
                  <a:txBody>
                    <a:bodyPr/>
                    <a:lstStyle/>
                    <a:p>
                      <a:r>
                        <a:rPr lang="en-US" sz="1400" dirty="0">
                          <a:latin typeface="Verdana"/>
                          <a:cs typeface="Verdana"/>
                        </a:rPr>
                        <a:t>Professional learning lacks focus on cultural understanding.</a:t>
                      </a:r>
                    </a:p>
                  </a:txBody>
                  <a:tcPr/>
                </a:tc>
                <a:tc>
                  <a:txBody>
                    <a:bodyPr/>
                    <a:lstStyle/>
                    <a:p>
                      <a:r>
                        <a:rPr lang="en-US" sz="1400" dirty="0">
                          <a:latin typeface="Verdana"/>
                          <a:cs typeface="Verdana"/>
                        </a:rPr>
                        <a:t>Professional learning</a:t>
                      </a:r>
                      <a:r>
                        <a:rPr lang="en-US" sz="1400" baseline="0" dirty="0">
                          <a:latin typeface="Verdana"/>
                          <a:cs typeface="Verdana"/>
                        </a:rPr>
                        <a:t> focuses on</a:t>
                      </a:r>
                      <a:r>
                        <a:rPr lang="en-US" sz="1400" dirty="0">
                          <a:latin typeface="Verdana"/>
                          <a:cs typeface="Verdana"/>
                        </a:rPr>
                        <a:t> cultural understanding. </a:t>
                      </a:r>
                    </a:p>
                  </a:txBody>
                  <a:tcPr/>
                </a:tc>
                <a:extLst>
                  <a:ext uri="{0D108BD9-81ED-4DB2-BD59-A6C34878D82A}">
                    <a16:rowId xmlns:a16="http://schemas.microsoft.com/office/drawing/2014/main" val="10005"/>
                  </a:ext>
                </a:extLst>
              </a:tr>
            </a:tbl>
          </a:graphicData>
        </a:graphic>
      </p:graphicFrame>
      <p:sp>
        <p:nvSpPr>
          <p:cNvPr id="5" name="Slide Number Placeholder 4"/>
          <p:cNvSpPr>
            <a:spLocks noGrp="1"/>
          </p:cNvSpPr>
          <p:nvPr>
            <p:ph type="sldNum" sz="quarter" idx="12"/>
          </p:nvPr>
        </p:nvSpPr>
        <p:spPr/>
        <p:txBody>
          <a:bodyPr/>
          <a:lstStyle/>
          <a:p>
            <a:fld id="{A32431BC-B228-FF4A-866C-44E833231A99}" type="slidenum">
              <a:rPr lang="en-US" smtClean="0"/>
              <a:t>17</a:t>
            </a:fld>
            <a:endParaRPr lang="en-US" dirty="0"/>
          </a:p>
        </p:txBody>
      </p:sp>
      <p:sp>
        <p:nvSpPr>
          <p:cNvPr id="9" name="Content Placeholder 2"/>
          <p:cNvSpPr txBox="1">
            <a:spLocks/>
          </p:cNvSpPr>
          <p:nvPr/>
        </p:nvSpPr>
        <p:spPr>
          <a:xfrm>
            <a:off x="6437323" y="1600528"/>
            <a:ext cx="2616201" cy="2562840"/>
          </a:xfrm>
          <a:prstGeom prst="ellipse">
            <a:avLst/>
          </a:prstGeom>
          <a:solidFill>
            <a:srgbClr val="657FBC"/>
          </a:solidFill>
          <a:ln>
            <a:solidFill>
              <a:schemeClr val="bg1">
                <a:lumMod val="75000"/>
              </a:schemeClr>
            </a:solidFill>
          </a:ln>
          <a:effectLst>
            <a:outerShdw blurRad="50800" dist="38100" dir="2700000" algn="tl" rotWithShape="0">
              <a:prstClr val="black">
                <a:alpha val="40000"/>
              </a:prstClr>
            </a:outerShdw>
          </a:effectLst>
        </p:spPr>
        <p:txBody>
          <a:bodyPr vert="horz" lIns="0" tIns="0" rIns="0" bIns="0" rtlCol="0">
            <a:noAutofit/>
          </a:bodyPr>
          <a:lstStyle>
            <a:lvl1pPr marL="0" indent="0" algn="l" defTabSz="457200" rtl="0" eaLnBrk="1" latinLnBrk="0" hangingPunct="1">
              <a:lnSpc>
                <a:spcPts val="2200"/>
              </a:lnSpc>
              <a:spcBef>
                <a:spcPts val="0"/>
              </a:spcBef>
              <a:buFontTx/>
              <a:buNone/>
              <a:defRPr sz="1500" kern="1200">
                <a:solidFill>
                  <a:schemeClr val="tx1"/>
                </a:solidFill>
                <a:latin typeface="Verdana"/>
                <a:ea typeface="+mn-ea"/>
                <a:cs typeface="+mn-cs"/>
              </a:defRPr>
            </a:lvl1pPr>
            <a:lvl2pPr marL="0" indent="0" algn="l" defTabSz="457200" rtl="0" eaLnBrk="1" latinLnBrk="0" hangingPunct="1">
              <a:spcBef>
                <a:spcPts val="0"/>
              </a:spcBef>
              <a:buFontTx/>
              <a:buNone/>
              <a:defRPr sz="1300" kern="1200">
                <a:solidFill>
                  <a:schemeClr val="tx1"/>
                </a:solidFill>
                <a:latin typeface="Verdana"/>
                <a:ea typeface="+mn-ea"/>
                <a:cs typeface="+mn-cs"/>
              </a:defRPr>
            </a:lvl2pPr>
            <a:lvl3pPr marL="1143000" indent="-228600" algn="l" defTabSz="457200" rtl="0" eaLnBrk="1" latinLnBrk="0" hangingPunct="1">
              <a:spcBef>
                <a:spcPct val="20000"/>
              </a:spcBef>
              <a:buFont typeface="Arial"/>
              <a:buChar char="•"/>
              <a:defRPr sz="1000" kern="1200">
                <a:solidFill>
                  <a:schemeClr val="tx1"/>
                </a:solidFill>
                <a:latin typeface="Verdana"/>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GB" sz="1200" dirty="0">
                <a:solidFill>
                  <a:schemeClr val="bg1"/>
                </a:solidFill>
              </a:rPr>
              <a:t> </a:t>
            </a:r>
            <a:r>
              <a:rPr lang="en-GB" sz="1400" dirty="0">
                <a:solidFill>
                  <a:schemeClr val="bg1"/>
                </a:solidFill>
              </a:rPr>
              <a:t>“Am I assuming similarity where there are important differences to which I should be paying attention?” </a:t>
            </a:r>
            <a:endParaRPr lang="en-US" sz="1400" dirty="0">
              <a:solidFill>
                <a:schemeClr val="bg1"/>
              </a:solidFill>
            </a:endParaRPr>
          </a:p>
        </p:txBody>
      </p:sp>
      <p:sp>
        <p:nvSpPr>
          <p:cNvPr id="3" name="Footer Placeholder 2"/>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1009021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162" y="585349"/>
            <a:ext cx="6230883" cy="639885"/>
          </a:xfrm>
        </p:spPr>
        <p:txBody>
          <a:bodyPr>
            <a:normAutofit/>
          </a:bodyPr>
          <a:lstStyle/>
          <a:p>
            <a:r>
              <a:rPr lang="en-US" sz="2800" dirty="0"/>
              <a:t>Intercultural Leadership</a:t>
            </a:r>
          </a:p>
        </p:txBody>
      </p:sp>
      <p:sp>
        <p:nvSpPr>
          <p:cNvPr id="3" name="Content Placeholder 2"/>
          <p:cNvSpPr>
            <a:spLocks noGrp="1"/>
          </p:cNvSpPr>
          <p:nvPr>
            <p:ph idx="1"/>
          </p:nvPr>
        </p:nvSpPr>
        <p:spPr>
          <a:xfrm>
            <a:off x="579723" y="1225235"/>
            <a:ext cx="6421438" cy="3091830"/>
          </a:xfrm>
        </p:spPr>
        <p:txBody>
          <a:bodyPr>
            <a:normAutofit fontScale="77500" lnSpcReduction="20000"/>
          </a:bodyPr>
          <a:lstStyle/>
          <a:p>
            <a:pPr>
              <a:lnSpc>
                <a:spcPct val="150000"/>
              </a:lnSpc>
            </a:pPr>
            <a:endParaRPr lang="en-US" sz="1600" dirty="0">
              <a:solidFill>
                <a:srgbClr val="C034D7"/>
              </a:solidFill>
            </a:endParaRPr>
          </a:p>
          <a:p>
            <a:pPr>
              <a:lnSpc>
                <a:spcPct val="150000"/>
              </a:lnSpc>
            </a:pPr>
            <a:r>
              <a:rPr lang="en-US" sz="2800" dirty="0"/>
              <a:t>What factors do leaders in multicultural environments need to be aware of?</a:t>
            </a:r>
          </a:p>
          <a:p>
            <a:endParaRPr lang="en-US" sz="2800" dirty="0"/>
          </a:p>
          <a:p>
            <a:pPr>
              <a:lnSpc>
                <a:spcPct val="170000"/>
              </a:lnSpc>
            </a:pPr>
            <a:r>
              <a:rPr lang="en-US" sz="2800" dirty="0"/>
              <a:t>What understandings, skills and dispositions would an effective leader need?</a:t>
            </a:r>
          </a:p>
          <a:p>
            <a:endParaRPr lang="en-US" dirty="0"/>
          </a:p>
        </p:txBody>
      </p:sp>
      <p:sp>
        <p:nvSpPr>
          <p:cNvPr id="4" name="Footer Placeholder 3"/>
          <p:cNvSpPr>
            <a:spLocks noGrp="1"/>
          </p:cNvSpPr>
          <p:nvPr>
            <p:ph type="ftr" sz="quarter" idx="11"/>
          </p:nvPr>
        </p:nvSpPr>
        <p:spPr/>
        <p:txBody>
          <a:bodyPr/>
          <a:lstStyle/>
          <a:p>
            <a:r>
              <a:rPr lang="en-US"/>
              <a:t>Introduction to CIS International Certification IB Americas Toronto 2016</a:t>
            </a:r>
            <a:endParaRPr lang="nl-NL" dirty="0"/>
          </a:p>
        </p:txBody>
      </p:sp>
      <p:sp>
        <p:nvSpPr>
          <p:cNvPr id="5" name="Slide Number Placeholder 4"/>
          <p:cNvSpPr>
            <a:spLocks noGrp="1"/>
          </p:cNvSpPr>
          <p:nvPr>
            <p:ph type="sldNum" sz="quarter" idx="12"/>
          </p:nvPr>
        </p:nvSpPr>
        <p:spPr/>
        <p:txBody>
          <a:bodyPr/>
          <a:lstStyle/>
          <a:p>
            <a:fld id="{A32431BC-B228-FF4A-866C-44E833231A99}" type="slidenum">
              <a:rPr lang="en-US" smtClean="0"/>
              <a:t>18</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2634690"/>
            <a:ext cx="1992425" cy="1992425"/>
          </a:xfrm>
          <a:prstGeom prst="rect">
            <a:avLst/>
          </a:prstGeom>
        </p:spPr>
      </p:pic>
    </p:spTree>
    <p:extLst>
      <p:ext uri="{BB962C8B-B14F-4D97-AF65-F5344CB8AC3E}">
        <p14:creationId xmlns:p14="http://schemas.microsoft.com/office/powerpoint/2010/main" val="4247032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162" y="585349"/>
            <a:ext cx="6230883" cy="639885"/>
          </a:xfrm>
        </p:spPr>
        <p:txBody>
          <a:bodyPr>
            <a:normAutofit/>
          </a:bodyPr>
          <a:lstStyle/>
          <a:p>
            <a:r>
              <a:rPr lang="en-US" sz="2800" dirty="0"/>
              <a:t>Intercultural Leadership Traits</a:t>
            </a:r>
          </a:p>
        </p:txBody>
      </p:sp>
      <p:sp>
        <p:nvSpPr>
          <p:cNvPr id="3" name="Content Placeholder 2"/>
          <p:cNvSpPr>
            <a:spLocks noGrp="1"/>
          </p:cNvSpPr>
          <p:nvPr>
            <p:ph idx="1"/>
          </p:nvPr>
        </p:nvSpPr>
        <p:spPr>
          <a:xfrm>
            <a:off x="754689" y="1425886"/>
            <a:ext cx="6421438" cy="3091830"/>
          </a:xfrm>
        </p:spPr>
        <p:txBody>
          <a:bodyPr>
            <a:normAutofit fontScale="92500" lnSpcReduction="10000"/>
          </a:bodyPr>
          <a:lstStyle/>
          <a:p>
            <a:pPr marL="914400" lvl="2" indent="0">
              <a:buNone/>
            </a:pPr>
            <a:r>
              <a:rPr lang="en-US" sz="4900" dirty="0"/>
              <a:t> </a:t>
            </a:r>
          </a:p>
          <a:p>
            <a:pPr marL="914400" lvl="2" indent="0">
              <a:buNone/>
            </a:pPr>
            <a:endParaRPr lang="en-US" sz="4900" dirty="0"/>
          </a:p>
          <a:p>
            <a:pPr marL="914400" lvl="2" indent="0">
              <a:buNone/>
            </a:pPr>
            <a:r>
              <a:rPr lang="en-US" sz="3700" dirty="0"/>
              <a:t> </a:t>
            </a:r>
          </a:p>
          <a:p>
            <a:pPr marL="914400" lvl="2" indent="0">
              <a:buNone/>
            </a:pPr>
            <a:endParaRPr lang="en-US" sz="3700" dirty="0"/>
          </a:p>
          <a:p>
            <a:pPr marL="914400" lvl="2" indent="0">
              <a:buNone/>
            </a:pPr>
            <a:r>
              <a:rPr lang="en-US" sz="1700" dirty="0"/>
              <a:t>According to: (Livermore, 2010) (</a:t>
            </a:r>
            <a:r>
              <a:rPr lang="en-US" sz="1700" dirty="0" err="1"/>
              <a:t>Ang</a:t>
            </a:r>
            <a:r>
              <a:rPr lang="en-US" sz="1700" dirty="0"/>
              <a:t>, </a:t>
            </a:r>
            <a:r>
              <a:rPr lang="en-US" sz="1700" dirty="0" err="1"/>
              <a:t>et.al</a:t>
            </a:r>
            <a:r>
              <a:rPr lang="en-US" sz="1700" dirty="0"/>
              <a:t>., 2007)</a:t>
            </a:r>
            <a:r>
              <a:rPr lang="en-US" sz="1700" dirty="0">
                <a:solidFill>
                  <a:srgbClr val="C034D4"/>
                </a:solidFill>
              </a:rPr>
              <a:t> </a:t>
            </a:r>
            <a:r>
              <a:rPr lang="fi-FI" sz="1700" dirty="0"/>
              <a:t>(</a:t>
            </a:r>
            <a:r>
              <a:rPr lang="fi-FI" sz="1700" dirty="0" err="1"/>
              <a:t>Goleman</a:t>
            </a:r>
            <a:r>
              <a:rPr lang="fi-FI" sz="1700" dirty="0"/>
              <a:t>, 2005)</a:t>
            </a:r>
            <a:endParaRPr lang="en-US" sz="1700" dirty="0">
              <a:solidFill>
                <a:srgbClr val="C034D4"/>
              </a:solidFill>
            </a:endParaRPr>
          </a:p>
          <a:p>
            <a:endParaRPr lang="en-US" dirty="0"/>
          </a:p>
        </p:txBody>
      </p:sp>
      <p:sp>
        <p:nvSpPr>
          <p:cNvPr id="4" name="Footer Placeholder 3"/>
          <p:cNvSpPr>
            <a:spLocks noGrp="1"/>
          </p:cNvSpPr>
          <p:nvPr>
            <p:ph type="ftr" sz="quarter" idx="11"/>
          </p:nvPr>
        </p:nvSpPr>
        <p:spPr/>
        <p:txBody>
          <a:bodyPr/>
          <a:lstStyle/>
          <a:p>
            <a:r>
              <a:rPr lang="en-US"/>
              <a:t>Introduction to CIS International Certification IB Americas Toronto 2016</a:t>
            </a:r>
            <a:endParaRPr lang="nl-NL" dirty="0"/>
          </a:p>
        </p:txBody>
      </p:sp>
      <p:sp>
        <p:nvSpPr>
          <p:cNvPr id="5" name="Slide Number Placeholder 4"/>
          <p:cNvSpPr>
            <a:spLocks noGrp="1"/>
          </p:cNvSpPr>
          <p:nvPr>
            <p:ph type="sldNum" sz="quarter" idx="12"/>
          </p:nvPr>
        </p:nvSpPr>
        <p:spPr/>
        <p:txBody>
          <a:bodyPr/>
          <a:lstStyle/>
          <a:p>
            <a:fld id="{A32431BC-B228-FF4A-866C-44E833231A99}" type="slidenum">
              <a:rPr lang="en-US" smtClean="0"/>
              <a:t>19</a:t>
            </a:fld>
            <a:endParaRPr lang="en-US" dirty="0"/>
          </a:p>
        </p:txBody>
      </p:sp>
      <p:sp>
        <p:nvSpPr>
          <p:cNvPr id="6" name="Content Placeholder 2"/>
          <p:cNvSpPr txBox="1">
            <a:spLocks/>
          </p:cNvSpPr>
          <p:nvPr/>
        </p:nvSpPr>
        <p:spPr>
          <a:xfrm>
            <a:off x="1300163" y="1193801"/>
            <a:ext cx="1814345" cy="1778000"/>
          </a:xfrm>
          <a:prstGeom prst="ellipse">
            <a:avLst/>
          </a:prstGeom>
          <a:solidFill>
            <a:srgbClr val="9E64A1"/>
          </a:solidFill>
          <a:ln>
            <a:solidFill>
              <a:schemeClr val="bg1">
                <a:lumMod val="85000"/>
              </a:schemeClr>
            </a:solidFill>
          </a:ln>
          <a:effectLst>
            <a:outerShdw blurRad="50800" dist="38100" dir="2700000" algn="tl" rotWithShape="0">
              <a:prstClr val="black">
                <a:alpha val="40000"/>
              </a:prstClr>
            </a:outerShdw>
          </a:effectLst>
        </p:spPr>
        <p:txBody>
          <a:bodyPr vert="horz" lIns="0" tIns="0" rIns="0" bIns="0" rtlCol="0">
            <a:normAutofit/>
          </a:bodyPr>
          <a:lstStyle>
            <a:lvl1pPr marL="0" indent="0" algn="l" defTabSz="457200" rtl="0" eaLnBrk="1" latinLnBrk="0" hangingPunct="1">
              <a:lnSpc>
                <a:spcPts val="2200"/>
              </a:lnSpc>
              <a:spcBef>
                <a:spcPts val="0"/>
              </a:spcBef>
              <a:buFontTx/>
              <a:buNone/>
              <a:defRPr sz="1500" kern="1200">
                <a:solidFill>
                  <a:schemeClr val="tx1"/>
                </a:solidFill>
                <a:latin typeface="Verdana"/>
                <a:ea typeface="+mn-ea"/>
                <a:cs typeface="+mn-cs"/>
              </a:defRPr>
            </a:lvl1pPr>
            <a:lvl2pPr marL="0" indent="0" algn="l" defTabSz="457200" rtl="0" eaLnBrk="1" latinLnBrk="0" hangingPunct="1">
              <a:spcBef>
                <a:spcPts val="0"/>
              </a:spcBef>
              <a:buFontTx/>
              <a:buNone/>
              <a:defRPr sz="1300" kern="1200">
                <a:solidFill>
                  <a:schemeClr val="tx1"/>
                </a:solidFill>
                <a:latin typeface="Verdana"/>
                <a:ea typeface="+mn-ea"/>
                <a:cs typeface="+mn-cs"/>
              </a:defRPr>
            </a:lvl2pPr>
            <a:lvl3pPr marL="1143000" indent="-228600" algn="l" defTabSz="457200" rtl="0" eaLnBrk="1" latinLnBrk="0" hangingPunct="1">
              <a:spcBef>
                <a:spcPct val="20000"/>
              </a:spcBef>
              <a:buFont typeface="Arial"/>
              <a:buChar char="•"/>
              <a:defRPr sz="1000" kern="1200">
                <a:solidFill>
                  <a:schemeClr val="tx1"/>
                </a:solidFill>
                <a:latin typeface="Verdana"/>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00000"/>
              </a:lnSpc>
            </a:pPr>
            <a:endParaRPr lang="en-GB" sz="1600" dirty="0">
              <a:solidFill>
                <a:schemeClr val="bg1"/>
              </a:solidFill>
            </a:endParaRPr>
          </a:p>
          <a:p>
            <a:pPr algn="ctr">
              <a:lnSpc>
                <a:spcPct val="100000"/>
              </a:lnSpc>
            </a:pPr>
            <a:r>
              <a:rPr lang="en-GB" sz="1600" dirty="0">
                <a:solidFill>
                  <a:schemeClr val="bg1"/>
                </a:solidFill>
              </a:rPr>
              <a:t>Emotional Intelligence</a:t>
            </a:r>
          </a:p>
        </p:txBody>
      </p:sp>
      <p:sp>
        <p:nvSpPr>
          <p:cNvPr id="7" name="Oval 6"/>
          <p:cNvSpPr/>
          <p:nvPr/>
        </p:nvSpPr>
        <p:spPr>
          <a:xfrm>
            <a:off x="6020256" y="2165679"/>
            <a:ext cx="1784405" cy="1661139"/>
          </a:xfrm>
          <a:prstGeom prst="ellipse">
            <a:avLst/>
          </a:prstGeom>
          <a:solidFill>
            <a:srgbClr val="68B8EB"/>
          </a:solidFill>
          <a:ln>
            <a:solidFill>
              <a:schemeClr val="bg1">
                <a:lumMod val="8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latin typeface="Verdana" panose="020B0604030504040204" pitchFamily="34" charset="0"/>
                <a:ea typeface="Verdana" panose="020B0604030504040204" pitchFamily="34" charset="0"/>
                <a:cs typeface="Verdana" panose="020B0604030504040204" pitchFamily="34" charset="0"/>
              </a:rPr>
              <a:t>Motivation</a:t>
            </a:r>
          </a:p>
        </p:txBody>
      </p:sp>
      <p:sp>
        <p:nvSpPr>
          <p:cNvPr id="8" name="Content Placeholder 2"/>
          <p:cNvSpPr txBox="1">
            <a:spLocks/>
          </p:cNvSpPr>
          <p:nvPr/>
        </p:nvSpPr>
        <p:spPr>
          <a:xfrm>
            <a:off x="5118100" y="1131097"/>
            <a:ext cx="1803400" cy="1662104"/>
          </a:xfrm>
          <a:prstGeom prst="ellipse">
            <a:avLst/>
          </a:prstGeom>
          <a:solidFill>
            <a:srgbClr val="B1C63B"/>
          </a:solidFill>
          <a:ln>
            <a:solidFill>
              <a:schemeClr val="bg1">
                <a:lumMod val="85000"/>
              </a:schemeClr>
            </a:solidFill>
          </a:ln>
          <a:effectLst>
            <a:outerShdw blurRad="50800" dist="38100" dir="2700000" algn="tl" rotWithShape="0">
              <a:prstClr val="black">
                <a:alpha val="40000"/>
              </a:prstClr>
            </a:outerShdw>
          </a:effectLst>
        </p:spPr>
        <p:txBody>
          <a:bodyPr vert="horz" lIns="0" tIns="0" rIns="0" bIns="0" rtlCol="0">
            <a:normAutofit/>
          </a:bodyPr>
          <a:lstStyle>
            <a:lvl1pPr marL="0" indent="0" algn="l" defTabSz="457200" rtl="0" eaLnBrk="1" latinLnBrk="0" hangingPunct="1">
              <a:lnSpc>
                <a:spcPts val="2200"/>
              </a:lnSpc>
              <a:spcBef>
                <a:spcPts val="0"/>
              </a:spcBef>
              <a:buFontTx/>
              <a:buNone/>
              <a:defRPr sz="1500" kern="1200">
                <a:solidFill>
                  <a:schemeClr val="tx1"/>
                </a:solidFill>
                <a:latin typeface="Verdana"/>
                <a:ea typeface="+mn-ea"/>
                <a:cs typeface="+mn-cs"/>
              </a:defRPr>
            </a:lvl1pPr>
            <a:lvl2pPr marL="0" indent="0" algn="l" defTabSz="457200" rtl="0" eaLnBrk="1" latinLnBrk="0" hangingPunct="1">
              <a:spcBef>
                <a:spcPts val="0"/>
              </a:spcBef>
              <a:buFontTx/>
              <a:buNone/>
              <a:defRPr sz="1300" kern="1200">
                <a:solidFill>
                  <a:schemeClr val="tx1"/>
                </a:solidFill>
                <a:latin typeface="Verdana"/>
                <a:ea typeface="+mn-ea"/>
                <a:cs typeface="+mn-cs"/>
              </a:defRPr>
            </a:lvl2pPr>
            <a:lvl3pPr marL="1143000" indent="-228600" algn="l" defTabSz="457200" rtl="0" eaLnBrk="1" latinLnBrk="0" hangingPunct="1">
              <a:spcBef>
                <a:spcPct val="20000"/>
              </a:spcBef>
              <a:buFont typeface="Arial"/>
              <a:buChar char="•"/>
              <a:defRPr sz="1000" kern="1200">
                <a:solidFill>
                  <a:schemeClr val="tx1"/>
                </a:solidFill>
                <a:latin typeface="Verdana"/>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00000"/>
              </a:lnSpc>
            </a:pPr>
            <a:endParaRPr lang="en-GB" sz="1800" dirty="0">
              <a:solidFill>
                <a:schemeClr val="bg1"/>
              </a:solidFill>
            </a:endParaRPr>
          </a:p>
          <a:p>
            <a:pPr algn="ctr">
              <a:lnSpc>
                <a:spcPct val="100000"/>
              </a:lnSpc>
            </a:pPr>
            <a:r>
              <a:rPr lang="en-GB" sz="1800" dirty="0">
                <a:solidFill>
                  <a:schemeClr val="bg1"/>
                </a:solidFill>
              </a:rPr>
              <a:t>Empathy</a:t>
            </a:r>
          </a:p>
        </p:txBody>
      </p:sp>
      <p:sp>
        <p:nvSpPr>
          <p:cNvPr id="10" name="Content Placeholder 2"/>
          <p:cNvSpPr txBox="1">
            <a:spLocks/>
          </p:cNvSpPr>
          <p:nvPr/>
        </p:nvSpPr>
        <p:spPr>
          <a:xfrm>
            <a:off x="2360913" y="2153931"/>
            <a:ext cx="1712745" cy="1635740"/>
          </a:xfrm>
          <a:prstGeom prst="ellipse">
            <a:avLst/>
          </a:prstGeom>
          <a:solidFill>
            <a:srgbClr val="ECC131"/>
          </a:solidFill>
          <a:ln>
            <a:solidFill>
              <a:schemeClr val="bg1">
                <a:lumMod val="85000"/>
              </a:schemeClr>
            </a:solidFill>
          </a:ln>
          <a:effectLst>
            <a:outerShdw blurRad="50800" dist="38100" dir="2700000" algn="tl" rotWithShape="0">
              <a:prstClr val="black">
                <a:alpha val="40000"/>
              </a:prstClr>
            </a:outerShdw>
          </a:effectLst>
        </p:spPr>
        <p:txBody>
          <a:bodyPr vert="horz" lIns="0" tIns="0" rIns="0" bIns="0" rtlCol="0">
            <a:normAutofit/>
          </a:bodyPr>
          <a:lstStyle>
            <a:lvl1pPr marL="0" indent="0" algn="l" defTabSz="457200" rtl="0" eaLnBrk="1" latinLnBrk="0" hangingPunct="1">
              <a:lnSpc>
                <a:spcPts val="2200"/>
              </a:lnSpc>
              <a:spcBef>
                <a:spcPts val="0"/>
              </a:spcBef>
              <a:buFontTx/>
              <a:buNone/>
              <a:defRPr sz="1500" kern="1200">
                <a:solidFill>
                  <a:schemeClr val="tx1"/>
                </a:solidFill>
                <a:latin typeface="Verdana"/>
                <a:ea typeface="+mn-ea"/>
                <a:cs typeface="+mn-cs"/>
              </a:defRPr>
            </a:lvl1pPr>
            <a:lvl2pPr marL="0" indent="0" algn="l" defTabSz="457200" rtl="0" eaLnBrk="1" latinLnBrk="0" hangingPunct="1">
              <a:spcBef>
                <a:spcPts val="0"/>
              </a:spcBef>
              <a:buFontTx/>
              <a:buNone/>
              <a:defRPr sz="1300" kern="1200">
                <a:solidFill>
                  <a:schemeClr val="tx1"/>
                </a:solidFill>
                <a:latin typeface="Verdana"/>
                <a:ea typeface="+mn-ea"/>
                <a:cs typeface="+mn-cs"/>
              </a:defRPr>
            </a:lvl2pPr>
            <a:lvl3pPr marL="1143000" indent="-228600" algn="l" defTabSz="457200" rtl="0" eaLnBrk="1" latinLnBrk="0" hangingPunct="1">
              <a:spcBef>
                <a:spcPct val="20000"/>
              </a:spcBef>
              <a:buFont typeface="Arial"/>
              <a:buChar char="•"/>
              <a:defRPr sz="1000" kern="1200">
                <a:solidFill>
                  <a:schemeClr val="tx1"/>
                </a:solidFill>
                <a:latin typeface="Verdana"/>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00000"/>
              </a:lnSpc>
            </a:pPr>
            <a:endParaRPr lang="en-GB" sz="1800" dirty="0">
              <a:solidFill>
                <a:schemeClr val="bg1"/>
              </a:solidFill>
            </a:endParaRPr>
          </a:p>
          <a:p>
            <a:pPr algn="ctr">
              <a:lnSpc>
                <a:spcPct val="100000"/>
              </a:lnSpc>
            </a:pPr>
            <a:r>
              <a:rPr lang="en-GB" sz="1800" dirty="0">
                <a:solidFill>
                  <a:schemeClr val="bg1"/>
                </a:solidFill>
              </a:rPr>
              <a:t>Social Skills</a:t>
            </a:r>
          </a:p>
        </p:txBody>
      </p:sp>
      <p:sp>
        <p:nvSpPr>
          <p:cNvPr id="11" name="Oval 10"/>
          <p:cNvSpPr/>
          <p:nvPr/>
        </p:nvSpPr>
        <p:spPr>
          <a:xfrm>
            <a:off x="131762" y="2065189"/>
            <a:ext cx="1887538" cy="1813224"/>
          </a:xfrm>
          <a:prstGeom prst="ellipse">
            <a:avLst/>
          </a:prstGeom>
          <a:solidFill>
            <a:srgbClr val="C0347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Verdana"/>
                <a:cs typeface="Verdana"/>
              </a:rPr>
              <a:t>Self-awareness</a:t>
            </a:r>
          </a:p>
        </p:txBody>
      </p:sp>
      <p:sp>
        <p:nvSpPr>
          <p:cNvPr id="12" name="Oval 11"/>
          <p:cNvSpPr/>
          <p:nvPr/>
        </p:nvSpPr>
        <p:spPr>
          <a:xfrm>
            <a:off x="3744085" y="1646621"/>
            <a:ext cx="1905000" cy="1822451"/>
          </a:xfrm>
          <a:prstGeom prst="ellipse">
            <a:avLst/>
          </a:prstGeom>
          <a:solidFill>
            <a:srgbClr val="C0347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Verdana"/>
                <a:cs typeface="Verdana"/>
              </a:rPr>
              <a:t>Self-regulation</a:t>
            </a:r>
          </a:p>
        </p:txBody>
      </p:sp>
      <p:sp>
        <p:nvSpPr>
          <p:cNvPr id="13" name="Oval 12"/>
          <p:cNvSpPr/>
          <p:nvPr/>
        </p:nvSpPr>
        <p:spPr>
          <a:xfrm>
            <a:off x="7092946" y="1224136"/>
            <a:ext cx="1719278" cy="1651001"/>
          </a:xfrm>
          <a:prstGeom prst="ellipse">
            <a:avLst/>
          </a:prstGeom>
          <a:solidFill>
            <a:srgbClr val="657FBC"/>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Knowledge of Other Cultures</a:t>
            </a:r>
          </a:p>
        </p:txBody>
      </p:sp>
    </p:spTree>
    <p:extLst>
      <p:ext uri="{BB962C8B-B14F-4D97-AF65-F5344CB8AC3E}">
        <p14:creationId xmlns:p14="http://schemas.microsoft.com/office/powerpoint/2010/main" val="3625735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06" y="349376"/>
            <a:ext cx="6230883" cy="639885"/>
          </a:xfrm>
        </p:spPr>
        <p:txBody>
          <a:bodyPr>
            <a:normAutofit/>
          </a:bodyPr>
          <a:lstStyle/>
          <a:p>
            <a:r>
              <a:rPr lang="en-US" sz="2800" dirty="0">
                <a:solidFill>
                  <a:srgbClr val="657FBC"/>
                </a:solidFill>
              </a:rPr>
              <a:t>CIS </a:t>
            </a:r>
            <a:r>
              <a:rPr lang="en-US" sz="2800" dirty="0"/>
              <a:t>Global</a:t>
            </a:r>
            <a:r>
              <a:rPr lang="en-US" sz="2800" dirty="0">
                <a:solidFill>
                  <a:srgbClr val="657FBC"/>
                </a:solidFill>
              </a:rPr>
              <a:t> Education Community</a:t>
            </a:r>
          </a:p>
        </p:txBody>
      </p:sp>
      <p:sp>
        <p:nvSpPr>
          <p:cNvPr id="3" name="Content Placeholder 2"/>
          <p:cNvSpPr>
            <a:spLocks noGrp="1"/>
          </p:cNvSpPr>
          <p:nvPr>
            <p:ph idx="1"/>
          </p:nvPr>
        </p:nvSpPr>
        <p:spPr>
          <a:xfrm>
            <a:off x="4642435" y="1332347"/>
            <a:ext cx="4072379" cy="3091830"/>
          </a:xfrm>
        </p:spPr>
        <p:txBody>
          <a:bodyPr>
            <a:normAutofit/>
          </a:bodyPr>
          <a:lstStyle/>
          <a:p>
            <a:pPr algn="ctr"/>
            <a:endParaRPr lang="en-US" sz="2000" dirty="0"/>
          </a:p>
          <a:p>
            <a:pPr algn="ctr"/>
            <a:r>
              <a:rPr lang="en-US" sz="2000" b="1" dirty="0"/>
              <a:t>706</a:t>
            </a:r>
            <a:r>
              <a:rPr lang="en-US" sz="2000" dirty="0"/>
              <a:t> Schools</a:t>
            </a:r>
          </a:p>
          <a:p>
            <a:pPr algn="ctr"/>
            <a:endParaRPr lang="en-US" sz="2000" dirty="0"/>
          </a:p>
          <a:p>
            <a:pPr algn="ctr"/>
            <a:r>
              <a:rPr lang="en-US" sz="2000" b="1" dirty="0"/>
              <a:t>456</a:t>
            </a:r>
            <a:r>
              <a:rPr lang="en-US" sz="2000" dirty="0"/>
              <a:t> Accredited Schools</a:t>
            </a:r>
          </a:p>
          <a:p>
            <a:pPr algn="ctr"/>
            <a:r>
              <a:rPr lang="en-US" sz="2000" dirty="0"/>
              <a:t> </a:t>
            </a:r>
          </a:p>
          <a:p>
            <a:pPr algn="ctr"/>
            <a:r>
              <a:rPr lang="en-US" sz="2000" b="1" dirty="0"/>
              <a:t>537</a:t>
            </a:r>
            <a:r>
              <a:rPr lang="en-US" sz="2000" dirty="0"/>
              <a:t> Universities </a:t>
            </a:r>
            <a:br>
              <a:rPr lang="en-US" sz="2000" dirty="0"/>
            </a:br>
            <a:r>
              <a:rPr lang="en-US" sz="2000" dirty="0"/>
              <a:t>and Colleges</a:t>
            </a:r>
          </a:p>
          <a:p>
            <a:pPr algn="ctr"/>
            <a:endParaRPr lang="en-US" sz="2000" dirty="0"/>
          </a:p>
          <a:p>
            <a:pPr algn="ctr"/>
            <a:r>
              <a:rPr lang="en-US" sz="2000" dirty="0"/>
              <a:t>Representing </a:t>
            </a:r>
            <a:r>
              <a:rPr lang="en-US" sz="2000" b="1" dirty="0"/>
              <a:t>112</a:t>
            </a:r>
            <a:r>
              <a:rPr lang="en-US" sz="2000" dirty="0"/>
              <a:t> countries </a:t>
            </a:r>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794" y="1298696"/>
            <a:ext cx="3814810" cy="2782395"/>
          </a:xfrm>
          <a:prstGeom prst="rect">
            <a:avLst/>
          </a:prstGeom>
        </p:spPr>
      </p:pic>
    </p:spTree>
    <p:extLst>
      <p:ext uri="{BB962C8B-B14F-4D97-AF65-F5344CB8AC3E}">
        <p14:creationId xmlns:p14="http://schemas.microsoft.com/office/powerpoint/2010/main" val="4194711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2624" y="585349"/>
            <a:ext cx="6948421" cy="639885"/>
          </a:xfrm>
        </p:spPr>
        <p:txBody>
          <a:bodyPr>
            <a:normAutofit fontScale="90000"/>
          </a:bodyPr>
          <a:lstStyle/>
          <a:p>
            <a:r>
              <a:rPr lang="en-GB" sz="3100" dirty="0"/>
              <a:t>Step 3: Project-based Learning </a:t>
            </a:r>
            <a:br>
              <a:rPr lang="en-GB" sz="2800" dirty="0"/>
            </a:br>
            <a:endParaRPr lang="en-GB" sz="2800" dirty="0"/>
          </a:p>
        </p:txBody>
      </p:sp>
      <p:sp>
        <p:nvSpPr>
          <p:cNvPr id="5" name="Slide Number Placeholder 4"/>
          <p:cNvSpPr>
            <a:spLocks noGrp="1"/>
          </p:cNvSpPr>
          <p:nvPr>
            <p:ph type="sldNum" sz="quarter" idx="12"/>
          </p:nvPr>
        </p:nvSpPr>
        <p:spPr/>
        <p:txBody>
          <a:bodyPr/>
          <a:lstStyle/>
          <a:p>
            <a:fld id="{A32431BC-B228-FF4A-866C-44E833231A99}" type="slidenum">
              <a:rPr lang="en-US" smtClean="0"/>
              <a:t>20</a:t>
            </a:fld>
            <a:endParaRPr lang="en-US" dirty="0"/>
          </a:p>
        </p:txBody>
      </p:sp>
      <p:graphicFrame>
        <p:nvGraphicFramePr>
          <p:cNvPr id="7" name="Diagram 6"/>
          <p:cNvGraphicFramePr/>
          <p:nvPr>
            <p:extLst/>
          </p:nvPr>
        </p:nvGraphicFramePr>
        <p:xfrm>
          <a:off x="582624" y="1652623"/>
          <a:ext cx="8229600" cy="2761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1028121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5-09-23 at 11.28.23 AM.png"/>
          <p:cNvPicPr>
            <a:picLocks noChangeAspect="1"/>
          </p:cNvPicPr>
          <p:nvPr/>
        </p:nvPicPr>
        <p:blipFill rotWithShape="1">
          <a:blip r:embed="rId3">
            <a:extLst>
              <a:ext uri="{28A0092B-C50C-407E-A947-70E740481C1C}">
                <a14:useLocalDpi xmlns:a14="http://schemas.microsoft.com/office/drawing/2010/main" val="0"/>
              </a:ext>
            </a:extLst>
          </a:blip>
          <a:srcRect l="612" t="-2136" r="-2235" b="5429"/>
          <a:stretch/>
        </p:blipFill>
        <p:spPr>
          <a:xfrm rot="21310374">
            <a:off x="4075941" y="1748930"/>
            <a:ext cx="4584588" cy="2148841"/>
          </a:xfrm>
          <a:prstGeom prst="rect">
            <a:avLst/>
          </a:prstGeom>
          <a:ln>
            <a:solidFill>
              <a:schemeClr val="tx1">
                <a:alpha val="43000"/>
              </a:schemeClr>
            </a:solidFill>
          </a:ln>
        </p:spPr>
      </p:pic>
      <p:sp>
        <p:nvSpPr>
          <p:cNvPr id="2" name="Title 1"/>
          <p:cNvSpPr>
            <a:spLocks noGrp="1"/>
          </p:cNvSpPr>
          <p:nvPr>
            <p:ph type="title"/>
          </p:nvPr>
        </p:nvSpPr>
        <p:spPr>
          <a:xfrm>
            <a:off x="550863" y="585349"/>
            <a:ext cx="6697102" cy="639885"/>
          </a:xfrm>
        </p:spPr>
        <p:txBody>
          <a:bodyPr>
            <a:noAutofit/>
          </a:bodyPr>
          <a:lstStyle/>
          <a:p>
            <a:r>
              <a:rPr lang="en-US" sz="2800" dirty="0"/>
              <a:t>School Guiding Statements Project</a:t>
            </a:r>
          </a:p>
        </p:txBody>
      </p:sp>
      <p:sp>
        <p:nvSpPr>
          <p:cNvPr id="5" name="Slide Number Placeholder 4"/>
          <p:cNvSpPr>
            <a:spLocks noGrp="1"/>
          </p:cNvSpPr>
          <p:nvPr>
            <p:ph type="sldNum" sz="quarter" idx="12"/>
          </p:nvPr>
        </p:nvSpPr>
        <p:spPr/>
        <p:txBody>
          <a:bodyPr/>
          <a:lstStyle/>
          <a:p>
            <a:fld id="{A32431BC-B228-FF4A-866C-44E833231A99}" type="slidenum">
              <a:rPr lang="en-US" smtClean="0"/>
              <a:t>21</a:t>
            </a:fld>
            <a:endParaRPr lang="en-US" dirty="0"/>
          </a:p>
        </p:txBody>
      </p:sp>
      <p:pic>
        <p:nvPicPr>
          <p:cNvPr id="8" name="Picture 7"/>
          <p:cNvPicPr>
            <a:picLocks noChangeAspect="1"/>
          </p:cNvPicPr>
          <p:nvPr/>
        </p:nvPicPr>
        <p:blipFill>
          <a:blip r:embed="rId4"/>
          <a:stretch>
            <a:fillRect/>
          </a:stretch>
        </p:blipFill>
        <p:spPr>
          <a:xfrm>
            <a:off x="852868" y="1114744"/>
            <a:ext cx="2565400" cy="3434844"/>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3" name="TextBox 2"/>
          <p:cNvSpPr txBox="1"/>
          <p:nvPr/>
        </p:nvSpPr>
        <p:spPr>
          <a:xfrm>
            <a:off x="5930900" y="3942090"/>
            <a:ext cx="2464111" cy="523220"/>
          </a:xfrm>
          <a:prstGeom prst="rect">
            <a:avLst/>
          </a:prstGeom>
          <a:noFill/>
        </p:spPr>
        <p:txBody>
          <a:bodyPr wrap="none" rtlCol="0">
            <a:spAutoFit/>
          </a:bodyPr>
          <a:lstStyle/>
          <a:p>
            <a:r>
              <a:rPr lang="en-US" sz="1400" dirty="0">
                <a:latin typeface="Verdana"/>
                <a:cs typeface="Verdana"/>
              </a:rPr>
              <a:t>Methodist Ladies’ College</a:t>
            </a:r>
          </a:p>
          <a:p>
            <a:r>
              <a:rPr lang="en-US" sz="1400" dirty="0">
                <a:latin typeface="Verdana"/>
                <a:cs typeface="Verdana"/>
              </a:rPr>
              <a:t>Melbourne, Australia</a:t>
            </a: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7523" y="3755573"/>
            <a:ext cx="824554" cy="794015"/>
          </a:xfrm>
          <a:prstGeom prst="rect">
            <a:avLst/>
          </a:prstGeom>
        </p:spPr>
      </p:pic>
      <p:grpSp>
        <p:nvGrpSpPr>
          <p:cNvPr id="7" name="Group 6"/>
          <p:cNvGrpSpPr/>
          <p:nvPr/>
        </p:nvGrpSpPr>
        <p:grpSpPr>
          <a:xfrm>
            <a:off x="3183090" y="1090298"/>
            <a:ext cx="2361417" cy="794015"/>
            <a:chOff x="3604544" y="1017750"/>
            <a:chExt cx="2361417" cy="794015"/>
          </a:xfrm>
        </p:grpSpPr>
        <p:sp>
          <p:nvSpPr>
            <p:cNvPr id="6" name="TextBox 5"/>
            <p:cNvSpPr txBox="1"/>
            <p:nvPr/>
          </p:nvSpPr>
          <p:spPr>
            <a:xfrm>
              <a:off x="3939820" y="1149034"/>
              <a:ext cx="2026141" cy="523220"/>
            </a:xfrm>
            <a:prstGeom prst="rect">
              <a:avLst/>
            </a:prstGeom>
            <a:noFill/>
          </p:spPr>
          <p:txBody>
            <a:bodyPr wrap="none" rtlCol="0">
              <a:spAutoFit/>
            </a:bodyPr>
            <a:lstStyle/>
            <a:p>
              <a:r>
                <a:rPr lang="en-US" sz="1400" dirty="0">
                  <a:latin typeface="Verdana"/>
                  <a:cs typeface="Verdana"/>
                </a:rPr>
                <a:t>Turning Point School</a:t>
              </a:r>
            </a:p>
            <a:p>
              <a:r>
                <a:rPr lang="en-US" sz="1400" dirty="0">
                  <a:latin typeface="Verdana"/>
                  <a:cs typeface="Verdana"/>
                </a:rPr>
                <a:t>California, USA</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4544" y="1017750"/>
              <a:ext cx="824554" cy="794015"/>
            </a:xfrm>
            <a:prstGeom prst="rect">
              <a:avLst/>
            </a:prstGeom>
          </p:spPr>
        </p:pic>
      </p:grpSp>
      <p:sp>
        <p:nvSpPr>
          <p:cNvPr id="13" name="Footer Placeholder 12"/>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1304531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1358" y="3707373"/>
            <a:ext cx="879805" cy="849232"/>
          </a:xfrm>
          <a:prstGeom prst="rect">
            <a:avLst/>
          </a:prstGeom>
        </p:spPr>
      </p:pic>
      <p:sp>
        <p:nvSpPr>
          <p:cNvPr id="2" name="Title 1"/>
          <p:cNvSpPr>
            <a:spLocks noGrp="1"/>
          </p:cNvSpPr>
          <p:nvPr>
            <p:ph type="title"/>
          </p:nvPr>
        </p:nvSpPr>
        <p:spPr>
          <a:xfrm>
            <a:off x="411162" y="585349"/>
            <a:ext cx="7119191" cy="639885"/>
          </a:xfrm>
        </p:spPr>
        <p:txBody>
          <a:bodyPr>
            <a:normAutofit/>
          </a:bodyPr>
          <a:lstStyle/>
          <a:p>
            <a:r>
              <a:rPr lang="en-US" sz="2800" dirty="0"/>
              <a:t>Environmental Sustainability Project </a:t>
            </a:r>
          </a:p>
        </p:txBody>
      </p:sp>
      <p:sp>
        <p:nvSpPr>
          <p:cNvPr id="5" name="Slide Number Placeholder 4"/>
          <p:cNvSpPr>
            <a:spLocks noGrp="1"/>
          </p:cNvSpPr>
          <p:nvPr>
            <p:ph type="sldNum" sz="quarter" idx="12"/>
          </p:nvPr>
        </p:nvSpPr>
        <p:spPr/>
        <p:txBody>
          <a:bodyPr/>
          <a:lstStyle/>
          <a:p>
            <a:fld id="{A32431BC-B228-FF4A-866C-44E833231A99}" type="slidenum">
              <a:rPr lang="en-US" smtClean="0"/>
              <a:t>22</a:t>
            </a:fld>
            <a:endParaRPr lang="en-US" dirty="0"/>
          </a:p>
        </p:txBody>
      </p:sp>
      <p:sp>
        <p:nvSpPr>
          <p:cNvPr id="11" name="TextBox 10"/>
          <p:cNvSpPr txBox="1"/>
          <p:nvPr/>
        </p:nvSpPr>
        <p:spPr>
          <a:xfrm>
            <a:off x="6291261" y="3914272"/>
            <a:ext cx="3068639" cy="523220"/>
          </a:xfrm>
          <a:prstGeom prst="rect">
            <a:avLst/>
          </a:prstGeom>
          <a:noFill/>
        </p:spPr>
        <p:txBody>
          <a:bodyPr wrap="square" rtlCol="0">
            <a:spAutoFit/>
          </a:bodyPr>
          <a:lstStyle/>
          <a:p>
            <a:r>
              <a:rPr lang="en-US" sz="1400" dirty="0">
                <a:latin typeface="Verdana"/>
                <a:cs typeface="Verdana"/>
              </a:rPr>
              <a:t>Turning Point School</a:t>
            </a:r>
          </a:p>
          <a:p>
            <a:r>
              <a:rPr lang="en-US" sz="1400" dirty="0">
                <a:latin typeface="Verdana"/>
                <a:cs typeface="Verdana"/>
              </a:rPr>
              <a:t>California, USA</a:t>
            </a:r>
          </a:p>
        </p:txBody>
      </p:sp>
      <p:pic>
        <p:nvPicPr>
          <p:cNvPr id="3" name="Picture 2"/>
          <p:cNvPicPr>
            <a:picLocks noChangeAspect="1"/>
          </p:cNvPicPr>
          <p:nvPr/>
        </p:nvPicPr>
        <p:blipFill>
          <a:blip r:embed="rId4"/>
          <a:stretch>
            <a:fillRect/>
          </a:stretch>
        </p:blipFill>
        <p:spPr>
          <a:xfrm>
            <a:off x="5254101" y="1441134"/>
            <a:ext cx="3242720" cy="2160657"/>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6" name="Picture 5"/>
          <p:cNvPicPr>
            <a:picLocks noChangeAspect="1"/>
          </p:cNvPicPr>
          <p:nvPr/>
        </p:nvPicPr>
        <p:blipFill rotWithShape="1">
          <a:blip r:embed="rId5"/>
          <a:srcRect b="11631"/>
          <a:stretch/>
        </p:blipFill>
        <p:spPr>
          <a:xfrm>
            <a:off x="391259" y="1441134"/>
            <a:ext cx="4447442" cy="2823530"/>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7" name="Footer Placeholder 6"/>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1646044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176" y="585349"/>
            <a:ext cx="7194869" cy="639885"/>
          </a:xfrm>
        </p:spPr>
        <p:txBody>
          <a:bodyPr>
            <a:normAutofit/>
          </a:bodyPr>
          <a:lstStyle/>
          <a:p>
            <a:r>
              <a:rPr lang="en-US" sz="2400" dirty="0"/>
              <a:t>Student Global Citizenship Learning Project</a:t>
            </a:r>
          </a:p>
        </p:txBody>
      </p:sp>
      <p:sp>
        <p:nvSpPr>
          <p:cNvPr id="5" name="Slide Number Placeholder 4"/>
          <p:cNvSpPr>
            <a:spLocks noGrp="1"/>
          </p:cNvSpPr>
          <p:nvPr>
            <p:ph type="sldNum" sz="quarter" idx="12"/>
          </p:nvPr>
        </p:nvSpPr>
        <p:spPr/>
        <p:txBody>
          <a:bodyPr/>
          <a:lstStyle/>
          <a:p>
            <a:fld id="{A32431BC-B228-FF4A-866C-44E833231A99}" type="slidenum">
              <a:rPr lang="en-US" smtClean="0"/>
              <a:t>23</a:t>
            </a:fld>
            <a:endParaRPr lang="en-US" dirty="0"/>
          </a:p>
        </p:txBody>
      </p:sp>
      <p:pic>
        <p:nvPicPr>
          <p:cNvPr id="6" name="Picture 5" descr="IMG_1359[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96" y="1225234"/>
            <a:ext cx="3358750" cy="2508566"/>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287" y="1849370"/>
            <a:ext cx="4006353" cy="2670902"/>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39096" y="3733800"/>
            <a:ext cx="937907" cy="90317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8467" y="953598"/>
            <a:ext cx="937907" cy="903170"/>
          </a:xfrm>
          <a:prstGeom prst="rect">
            <a:avLst/>
          </a:prstGeom>
        </p:spPr>
      </p:pic>
      <p:sp>
        <p:nvSpPr>
          <p:cNvPr id="13" name="TextBox 12"/>
          <p:cNvSpPr txBox="1"/>
          <p:nvPr/>
        </p:nvSpPr>
        <p:spPr>
          <a:xfrm>
            <a:off x="1473200" y="1124634"/>
            <a:ext cx="2393366" cy="523220"/>
          </a:xfrm>
          <a:prstGeom prst="rect">
            <a:avLst/>
          </a:prstGeom>
          <a:noFill/>
        </p:spPr>
        <p:txBody>
          <a:bodyPr wrap="none" rtlCol="0">
            <a:spAutoFit/>
          </a:bodyPr>
          <a:lstStyle/>
          <a:p>
            <a:r>
              <a:rPr lang="en-US" sz="1400" dirty="0">
                <a:latin typeface="Verdana"/>
                <a:cs typeface="Verdana"/>
              </a:rPr>
              <a:t>Mentone Girls’ Grammar</a:t>
            </a:r>
          </a:p>
          <a:p>
            <a:r>
              <a:rPr lang="en-US" sz="1400" dirty="0">
                <a:latin typeface="Verdana"/>
                <a:cs typeface="Verdana"/>
              </a:rPr>
              <a:t>Melbourne, Australia</a:t>
            </a:r>
          </a:p>
        </p:txBody>
      </p:sp>
      <p:sp>
        <p:nvSpPr>
          <p:cNvPr id="14" name="TextBox 13"/>
          <p:cNvSpPr txBox="1"/>
          <p:nvPr/>
        </p:nvSpPr>
        <p:spPr>
          <a:xfrm>
            <a:off x="5617933" y="3906739"/>
            <a:ext cx="2026141" cy="523220"/>
          </a:xfrm>
          <a:prstGeom prst="rect">
            <a:avLst/>
          </a:prstGeom>
          <a:noFill/>
        </p:spPr>
        <p:txBody>
          <a:bodyPr wrap="none" rtlCol="0">
            <a:spAutoFit/>
          </a:bodyPr>
          <a:lstStyle/>
          <a:p>
            <a:r>
              <a:rPr lang="en-US" sz="1400" dirty="0">
                <a:latin typeface="Verdana"/>
                <a:cs typeface="Verdana"/>
              </a:rPr>
              <a:t>Turning Point School</a:t>
            </a:r>
          </a:p>
          <a:p>
            <a:r>
              <a:rPr lang="en-US" sz="1400" dirty="0">
                <a:latin typeface="Verdana"/>
                <a:cs typeface="Verdana"/>
              </a:rPr>
              <a:t>California, USA</a:t>
            </a:r>
          </a:p>
        </p:txBody>
      </p:sp>
      <p:sp>
        <p:nvSpPr>
          <p:cNvPr id="3" name="Footer Placeholder 2"/>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2357043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162" y="585349"/>
            <a:ext cx="6230883" cy="639885"/>
          </a:xfrm>
        </p:spPr>
        <p:txBody>
          <a:bodyPr>
            <a:normAutofit/>
          </a:bodyPr>
          <a:lstStyle/>
          <a:p>
            <a:r>
              <a:rPr lang="en-GB" sz="2800" dirty="0"/>
              <a:t>Project Evaluation Rubrics</a:t>
            </a:r>
          </a:p>
        </p:txBody>
      </p:sp>
      <p:sp>
        <p:nvSpPr>
          <p:cNvPr id="5" name="Slide Number Placeholder 4"/>
          <p:cNvSpPr>
            <a:spLocks noGrp="1"/>
          </p:cNvSpPr>
          <p:nvPr>
            <p:ph type="sldNum" sz="quarter" idx="12"/>
          </p:nvPr>
        </p:nvSpPr>
        <p:spPr/>
        <p:txBody>
          <a:bodyPr/>
          <a:lstStyle/>
          <a:p>
            <a:fld id="{A32431BC-B228-FF4A-866C-44E833231A99}" type="slidenum">
              <a:rPr lang="en-US" smtClean="0"/>
              <a:t>24</a:t>
            </a:fld>
            <a:endParaRPr lang="en-US" dirty="0"/>
          </a:p>
        </p:txBody>
      </p:sp>
      <p:grpSp>
        <p:nvGrpSpPr>
          <p:cNvPr id="8" name="Group 7"/>
          <p:cNvGrpSpPr/>
          <p:nvPr/>
        </p:nvGrpSpPr>
        <p:grpSpPr>
          <a:xfrm>
            <a:off x="2499896" y="1015999"/>
            <a:ext cx="4178728" cy="3525778"/>
            <a:chOff x="4781006" y="1237068"/>
            <a:chExt cx="3640183" cy="3100251"/>
          </a:xfrm>
          <a:effectLst>
            <a:outerShdw blurRad="50800" dist="38100" dir="2700000" algn="tl" rotWithShape="0">
              <a:prstClr val="black">
                <a:alpha val="40000"/>
              </a:prstClr>
            </a:outerShdw>
          </a:effectLst>
        </p:grpSpPr>
        <p:pic>
          <p:nvPicPr>
            <p:cNvPr id="7" name="Picture 6"/>
            <p:cNvPicPr>
              <a:picLocks noChangeAspect="1"/>
            </p:cNvPicPr>
            <p:nvPr/>
          </p:nvPicPr>
          <p:blipFill>
            <a:blip r:embed="rId3"/>
            <a:stretch>
              <a:fillRect/>
            </a:stretch>
          </p:blipFill>
          <p:spPr>
            <a:xfrm>
              <a:off x="4956911" y="1351879"/>
              <a:ext cx="3164659" cy="1423727"/>
            </a:xfrm>
            <a:prstGeom prst="rect">
              <a:avLst/>
            </a:prstGeom>
            <a:ln w="3175">
              <a:solidFill>
                <a:schemeClr val="bg1"/>
              </a:solidFill>
            </a:ln>
          </p:spPr>
        </p:pic>
        <p:pic>
          <p:nvPicPr>
            <p:cNvPr id="10" name="Picture 9"/>
            <p:cNvPicPr>
              <a:picLocks noChangeAspect="1"/>
            </p:cNvPicPr>
            <p:nvPr/>
          </p:nvPicPr>
          <p:blipFill>
            <a:blip r:embed="rId4"/>
            <a:stretch>
              <a:fillRect/>
            </a:stretch>
          </p:blipFill>
          <p:spPr>
            <a:xfrm>
              <a:off x="4956911" y="2774070"/>
              <a:ext cx="3324940" cy="1353843"/>
            </a:xfrm>
            <a:prstGeom prst="rect">
              <a:avLst/>
            </a:prstGeom>
            <a:ln w="3175">
              <a:solidFill>
                <a:schemeClr val="bg1"/>
              </a:solidFill>
            </a:ln>
          </p:spPr>
        </p:pic>
        <p:sp>
          <p:nvSpPr>
            <p:cNvPr id="6" name="Rectangle 5"/>
            <p:cNvSpPr/>
            <p:nvPr/>
          </p:nvSpPr>
          <p:spPr>
            <a:xfrm>
              <a:off x="4781006" y="1237068"/>
              <a:ext cx="3640183" cy="3100251"/>
            </a:xfrm>
            <a:prstGeom prst="rect">
              <a:avLst/>
            </a:prstGeom>
            <a:noFill/>
            <a:ln w="3175">
              <a:solidFill>
                <a:srgbClr val="ECC14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9" name="Right Arrow 8"/>
          <p:cNvSpPr/>
          <p:nvPr/>
        </p:nvSpPr>
        <p:spPr>
          <a:xfrm>
            <a:off x="149904" y="1337274"/>
            <a:ext cx="2535138" cy="685396"/>
          </a:xfrm>
          <a:prstGeom prst="rightArrow">
            <a:avLst/>
          </a:prstGeom>
          <a:solidFill>
            <a:srgbClr val="B1C63B"/>
          </a:solidFill>
          <a:ln>
            <a:solidFill>
              <a:schemeClr val="bg1">
                <a:lumMod val="8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Verdana" panose="020B0604030504040204" pitchFamily="34" charset="0"/>
                <a:ea typeface="Verdana" panose="020B0604030504040204" pitchFamily="34" charset="0"/>
                <a:cs typeface="Verdana" panose="020B0604030504040204" pitchFamily="34" charset="0"/>
              </a:rPr>
              <a:t>Project Objectives</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12" name="Left Arrow 11"/>
          <p:cNvSpPr/>
          <p:nvPr/>
        </p:nvSpPr>
        <p:spPr>
          <a:xfrm>
            <a:off x="6387340" y="1759107"/>
            <a:ext cx="2293962" cy="685396"/>
          </a:xfrm>
          <a:prstGeom prst="leftArrow">
            <a:avLst/>
          </a:prstGeom>
          <a:solidFill>
            <a:srgbClr val="B1C63B"/>
          </a:solidFill>
          <a:ln>
            <a:solidFill>
              <a:schemeClr val="bg1">
                <a:lumMod val="8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Verdana" panose="020B0604030504040204" pitchFamily="34" charset="0"/>
                <a:ea typeface="Verdana" panose="020B0604030504040204" pitchFamily="34" charset="0"/>
                <a:cs typeface="Verdana" panose="020B0604030504040204" pitchFamily="34" charset="0"/>
              </a:rPr>
              <a:t>Outcomes</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13" name="Right Arrow 12"/>
          <p:cNvSpPr/>
          <p:nvPr/>
        </p:nvSpPr>
        <p:spPr>
          <a:xfrm>
            <a:off x="149904" y="2256310"/>
            <a:ext cx="2535138" cy="685396"/>
          </a:xfrm>
          <a:prstGeom prst="rightArrow">
            <a:avLst/>
          </a:prstGeom>
          <a:solidFill>
            <a:srgbClr val="B1C63B"/>
          </a:solidFill>
          <a:ln>
            <a:solidFill>
              <a:schemeClr val="bg1">
                <a:lumMod val="8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Verdana" panose="020B0604030504040204" pitchFamily="34" charset="0"/>
                <a:ea typeface="Verdana" panose="020B0604030504040204" pitchFamily="34" charset="0"/>
                <a:cs typeface="Verdana" panose="020B0604030504040204" pitchFamily="34" charset="0"/>
              </a:rPr>
              <a:t>Guiding Questions</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14" name="Left Arrow 13"/>
          <p:cNvSpPr/>
          <p:nvPr/>
        </p:nvSpPr>
        <p:spPr>
          <a:xfrm>
            <a:off x="6369798" y="3113724"/>
            <a:ext cx="2518534" cy="685396"/>
          </a:xfrm>
          <a:prstGeom prst="leftArrow">
            <a:avLst/>
          </a:prstGeom>
          <a:solidFill>
            <a:srgbClr val="B1C63B"/>
          </a:solidFill>
          <a:ln>
            <a:solidFill>
              <a:schemeClr val="bg1">
                <a:lumMod val="8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Verdana" panose="020B0604030504040204" pitchFamily="34" charset="0"/>
                <a:ea typeface="Verdana" panose="020B0604030504040204" pitchFamily="34" charset="0"/>
                <a:cs typeface="Verdana" panose="020B0604030504040204" pitchFamily="34" charset="0"/>
              </a:rPr>
              <a:t>Evaluation Rubric</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3" name="Footer Placeholder 2"/>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410303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1+#ppt_w/2"/>
                                          </p:val>
                                        </p:tav>
                                        <p:tav tm="100000">
                                          <p:val>
                                            <p:strVal val="#ppt_x"/>
                                          </p:val>
                                        </p:tav>
                                      </p:tavLst>
                                    </p:anim>
                                    <p:anim calcmode="lin" valueType="num">
                                      <p:cBhvr additive="base">
                                        <p:cTn id="26"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163" y="585349"/>
            <a:ext cx="3038756" cy="3368086"/>
          </a:xfrm>
        </p:spPr>
        <p:txBody>
          <a:bodyPr>
            <a:noAutofit/>
          </a:bodyPr>
          <a:lstStyle/>
          <a:p>
            <a:r>
              <a:rPr lang="en-US" sz="3200" dirty="0"/>
              <a:t>Three </a:t>
            </a:r>
            <a:br>
              <a:rPr lang="en-US" sz="3200" dirty="0"/>
            </a:br>
            <a:r>
              <a:rPr lang="en-US" sz="3200" i="1" dirty="0"/>
              <a:t>International Certification </a:t>
            </a:r>
            <a:r>
              <a:rPr lang="en-US" sz="3200" dirty="0"/>
              <a:t>Domains</a:t>
            </a:r>
          </a:p>
        </p:txBody>
      </p:sp>
      <p:sp>
        <p:nvSpPr>
          <p:cNvPr id="5" name="Slide Number Placeholder 4"/>
          <p:cNvSpPr>
            <a:spLocks noGrp="1"/>
          </p:cNvSpPr>
          <p:nvPr>
            <p:ph type="sldNum" sz="quarter" idx="12"/>
          </p:nvPr>
        </p:nvSpPr>
        <p:spPr/>
        <p:txBody>
          <a:bodyPr/>
          <a:lstStyle/>
          <a:p>
            <a:fld id="{A32431BC-B228-FF4A-866C-44E833231A99}" type="slidenum">
              <a:rPr lang="en-US" smtClean="0"/>
              <a:t>25</a:t>
            </a:fld>
            <a:endParaRPr lang="en-US" dirty="0"/>
          </a:p>
        </p:txBody>
      </p:sp>
      <p:sp>
        <p:nvSpPr>
          <p:cNvPr id="3" name="Footer Placeholder 2"/>
          <p:cNvSpPr>
            <a:spLocks noGrp="1"/>
          </p:cNvSpPr>
          <p:nvPr>
            <p:ph type="ftr" sz="quarter" idx="11"/>
          </p:nvPr>
        </p:nvSpPr>
        <p:spPr/>
        <p:txBody>
          <a:bodyPr/>
          <a:lstStyle/>
          <a:p>
            <a:r>
              <a:rPr lang="en-US"/>
              <a:t>Introduction to CIS International Certification IB Americas Toronto 2016</a:t>
            </a:r>
            <a:endParaRPr lang="nl-NL" dirty="0"/>
          </a:p>
        </p:txBody>
      </p:sp>
      <p:pic>
        <p:nvPicPr>
          <p:cNvPr id="4" name="Picture 3"/>
          <p:cNvPicPr>
            <a:picLocks noChangeAspect="1"/>
          </p:cNvPicPr>
          <p:nvPr/>
        </p:nvPicPr>
        <p:blipFill>
          <a:blip r:embed="rId3"/>
          <a:stretch>
            <a:fillRect/>
          </a:stretch>
        </p:blipFill>
        <p:spPr>
          <a:xfrm>
            <a:off x="3328894" y="130083"/>
            <a:ext cx="4370294" cy="4484179"/>
          </a:xfrm>
          <a:prstGeom prst="rect">
            <a:avLst/>
          </a:prstGeom>
        </p:spPr>
      </p:pic>
    </p:spTree>
    <p:extLst>
      <p:ext uri="{BB962C8B-B14F-4D97-AF65-F5344CB8AC3E}">
        <p14:creationId xmlns:p14="http://schemas.microsoft.com/office/powerpoint/2010/main" val="3451902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5-09-24 at 10.27.58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2500" y="1062587"/>
            <a:ext cx="5918200" cy="3464102"/>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2" name="Title 1"/>
          <p:cNvSpPr>
            <a:spLocks noGrp="1"/>
          </p:cNvSpPr>
          <p:nvPr>
            <p:ph type="title"/>
          </p:nvPr>
        </p:nvSpPr>
        <p:spPr>
          <a:xfrm>
            <a:off x="597929" y="585349"/>
            <a:ext cx="6986212" cy="639885"/>
          </a:xfrm>
        </p:spPr>
        <p:txBody>
          <a:bodyPr>
            <a:noAutofit/>
          </a:bodyPr>
          <a:lstStyle/>
          <a:p>
            <a:r>
              <a:rPr lang="en-GB" sz="2800" dirty="0"/>
              <a:t>International Certification Continuum</a:t>
            </a:r>
          </a:p>
        </p:txBody>
      </p:sp>
      <p:sp>
        <p:nvSpPr>
          <p:cNvPr id="5" name="Slide Number Placeholder 4"/>
          <p:cNvSpPr>
            <a:spLocks noGrp="1"/>
          </p:cNvSpPr>
          <p:nvPr>
            <p:ph type="sldNum" sz="quarter" idx="12"/>
          </p:nvPr>
        </p:nvSpPr>
        <p:spPr/>
        <p:txBody>
          <a:bodyPr/>
          <a:lstStyle/>
          <a:p>
            <a:fld id="{A32431BC-B228-FF4A-866C-44E833231A99}" type="slidenum">
              <a:rPr lang="en-US" smtClean="0"/>
              <a:t>26</a:t>
            </a:fld>
            <a:endParaRPr lang="en-US" dirty="0"/>
          </a:p>
        </p:txBody>
      </p:sp>
      <p:sp>
        <p:nvSpPr>
          <p:cNvPr id="6" name="TextBox 5"/>
          <p:cNvSpPr txBox="1"/>
          <p:nvPr/>
        </p:nvSpPr>
        <p:spPr>
          <a:xfrm>
            <a:off x="307932" y="2201814"/>
            <a:ext cx="2079668" cy="1990844"/>
          </a:xfrm>
          <a:prstGeom prst="ellipse">
            <a:avLst/>
          </a:prstGeom>
          <a:solidFill>
            <a:srgbClr val="ECC143"/>
          </a:solidFill>
          <a:ln>
            <a:solidFill>
              <a:schemeClr val="bg1">
                <a:lumMod val="85000"/>
              </a:schemeClr>
            </a:solidFill>
          </a:ln>
          <a:effectLst>
            <a:outerShdw blurRad="50800" dist="38100" dir="2700000" algn="tl" rotWithShape="0">
              <a:prstClr val="black">
                <a:alpha val="40000"/>
              </a:prstClr>
            </a:outerShdw>
          </a:effectLst>
        </p:spPr>
        <p:txBody>
          <a:bodyPr wrap="square" rtlCol="0">
            <a:spAutoFit/>
          </a:bodyPr>
          <a:lstStyle/>
          <a:p>
            <a:pPr algn="ctr"/>
            <a:r>
              <a:rPr lang="en-US" sz="1600" dirty="0">
                <a:latin typeface="Verdana" panose="020B0604030504040204" pitchFamily="34" charset="0"/>
                <a:ea typeface="Verdana" panose="020B0604030504040204" pitchFamily="34" charset="0"/>
                <a:cs typeface="Verdana" panose="020B0604030504040204" pitchFamily="34" charset="0"/>
              </a:rPr>
              <a:t> </a:t>
            </a:r>
            <a:r>
              <a:rPr lang="en-GB" sz="1400" dirty="0">
                <a:solidFill>
                  <a:schemeClr val="bg1"/>
                </a:solidFill>
                <a:latin typeface="Verdana" panose="020B0604030504040204" pitchFamily="34" charset="0"/>
                <a:ea typeface="Verdana" panose="020B0604030504040204" pitchFamily="34" charset="0"/>
                <a:cs typeface="Verdana" panose="020B0604030504040204" pitchFamily="34" charset="0"/>
              </a:rPr>
              <a:t>A guide to help evaluate progress towards International Certification</a:t>
            </a:r>
          </a:p>
        </p:txBody>
      </p:sp>
      <p:sp>
        <p:nvSpPr>
          <p:cNvPr id="7" name="Footer Placeholder 6"/>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233337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162" y="585349"/>
            <a:ext cx="7119191" cy="639885"/>
          </a:xfrm>
        </p:spPr>
        <p:txBody>
          <a:bodyPr>
            <a:normAutofit/>
          </a:bodyPr>
          <a:lstStyle/>
          <a:p>
            <a:r>
              <a:rPr lang="en-GB" sz="2800" dirty="0"/>
              <a:t>Benefits of International Certification</a:t>
            </a:r>
          </a:p>
        </p:txBody>
      </p:sp>
      <p:sp>
        <p:nvSpPr>
          <p:cNvPr id="3" name="Content Placeholder 2"/>
          <p:cNvSpPr>
            <a:spLocks noGrp="1"/>
          </p:cNvSpPr>
          <p:nvPr>
            <p:ph idx="1"/>
          </p:nvPr>
        </p:nvSpPr>
        <p:spPr>
          <a:xfrm>
            <a:off x="1300162" y="1225235"/>
            <a:ext cx="5580239" cy="3091830"/>
          </a:xfrm>
        </p:spPr>
        <p:txBody>
          <a:bodyPr/>
          <a:lstStyle/>
          <a:p>
            <a:pPr marL="285750" indent="-285750">
              <a:buFont typeface="Arial" panose="020B0604020202020204" pitchFamily="34" charset="0"/>
              <a:buChar char="•"/>
            </a:pPr>
            <a:r>
              <a:rPr lang="en-US" b="1" dirty="0">
                <a:solidFill>
                  <a:srgbClr val="C03470"/>
                </a:solidFill>
              </a:rPr>
              <a:t>ENABLE</a:t>
            </a:r>
            <a:r>
              <a:rPr lang="en-US" dirty="0">
                <a:solidFill>
                  <a:srgbClr val="C03470"/>
                </a:solidFill>
              </a:rPr>
              <a:t> </a:t>
            </a:r>
            <a:r>
              <a:rPr lang="en-US" dirty="0"/>
              <a:t>students to participate in a rapidly changing, interdependent world</a:t>
            </a:r>
          </a:p>
          <a:p>
            <a:pPr marL="285750" indent="-285750">
              <a:buFont typeface="Arial" panose="020B0604020202020204" pitchFamily="34" charset="0"/>
              <a:buChar char="•"/>
            </a:pPr>
            <a:r>
              <a:rPr lang="en-US" b="1" dirty="0">
                <a:solidFill>
                  <a:srgbClr val="C03470"/>
                </a:solidFill>
              </a:rPr>
              <a:t>HELP</a:t>
            </a:r>
            <a:r>
              <a:rPr lang="en-US" dirty="0"/>
              <a:t> schools </a:t>
            </a:r>
            <a:r>
              <a:rPr lang="en-GB" dirty="0"/>
              <a:t>recognise</a:t>
            </a:r>
            <a:r>
              <a:rPr lang="en-US" dirty="0"/>
              <a:t> and disseminate effective, innovative international education practices</a:t>
            </a:r>
          </a:p>
          <a:p>
            <a:pPr marL="285750" indent="-285750">
              <a:buFont typeface="Arial" panose="020B0604020202020204" pitchFamily="34" charset="0"/>
              <a:buChar char="•"/>
            </a:pPr>
            <a:r>
              <a:rPr lang="en-US" b="1" dirty="0">
                <a:solidFill>
                  <a:srgbClr val="C03470"/>
                </a:solidFill>
              </a:rPr>
              <a:t>PROVIDES</a:t>
            </a:r>
            <a:r>
              <a:rPr lang="en-US" dirty="0"/>
              <a:t> school communities with recognition for high quality international </a:t>
            </a:r>
            <a:r>
              <a:rPr lang="en-GB" dirty="0"/>
              <a:t>programmes</a:t>
            </a:r>
          </a:p>
          <a:p>
            <a:pPr marL="285750" indent="-285750">
              <a:buFont typeface="Arial" panose="020B0604020202020204" pitchFamily="34" charset="0"/>
              <a:buChar char="•"/>
            </a:pPr>
            <a:r>
              <a:rPr lang="en-GB" b="1" dirty="0">
                <a:solidFill>
                  <a:srgbClr val="C03470"/>
                </a:solidFill>
              </a:rPr>
              <a:t>FOSTER</a:t>
            </a:r>
            <a:r>
              <a:rPr lang="en-GB" dirty="0"/>
              <a:t> collaboration and whole-school discussion of values related to global citizenship</a:t>
            </a:r>
          </a:p>
          <a:p>
            <a:pPr marL="285750" lvl="0" indent="-285750">
              <a:buFont typeface="Arial" panose="020B0604020202020204" pitchFamily="34" charset="0"/>
              <a:buChar char="•"/>
            </a:pPr>
            <a:r>
              <a:rPr lang="en-GB" b="1" dirty="0">
                <a:solidFill>
                  <a:srgbClr val="C03470"/>
                </a:solidFill>
              </a:rPr>
              <a:t>SUPPORT</a:t>
            </a:r>
            <a:r>
              <a:rPr lang="en-GB" b="1" dirty="0">
                <a:solidFill>
                  <a:srgbClr val="64AB87"/>
                </a:solidFill>
              </a:rPr>
              <a:t> </a:t>
            </a:r>
            <a:r>
              <a:rPr lang="en-GB" dirty="0"/>
              <a:t>educators as they explore intercultural competence, their own perspectives as teachers and role models and the impact on students</a:t>
            </a:r>
            <a:endParaRPr lang="en-US" dirty="0"/>
          </a:p>
          <a:p>
            <a:pPr marL="285750" indent="-285750">
              <a:buFont typeface="Arial" panose="020B0604020202020204" pitchFamily="34" charset="0"/>
              <a:buChar char="•"/>
            </a:pPr>
            <a:endParaRPr lang="en-GB" dirty="0"/>
          </a:p>
        </p:txBody>
      </p:sp>
      <p:sp>
        <p:nvSpPr>
          <p:cNvPr id="5" name="Slide Number Placeholder 4"/>
          <p:cNvSpPr>
            <a:spLocks noGrp="1"/>
          </p:cNvSpPr>
          <p:nvPr>
            <p:ph type="sldNum" sz="quarter" idx="12"/>
          </p:nvPr>
        </p:nvSpPr>
        <p:spPr/>
        <p:txBody>
          <a:bodyPr/>
          <a:lstStyle/>
          <a:p>
            <a:fld id="{A32431BC-B228-FF4A-866C-44E833231A99}" type="slidenum">
              <a:rPr lang="en-US" smtClean="0"/>
              <a:t>27</a:t>
            </a:fld>
            <a:endParaRPr lang="en-US" dirty="0"/>
          </a:p>
        </p:txBody>
      </p:sp>
      <p:sp>
        <p:nvSpPr>
          <p:cNvPr id="7" name="Footer Placeholder 6"/>
          <p:cNvSpPr>
            <a:spLocks noGrp="1"/>
          </p:cNvSpPr>
          <p:nvPr>
            <p:ph type="ftr" sz="quarter" idx="11"/>
          </p:nvPr>
        </p:nvSpPr>
        <p:spPr/>
        <p:txBody>
          <a:bodyPr/>
          <a:lstStyle/>
          <a:p>
            <a:r>
              <a:rPr lang="en-US"/>
              <a:t>Introduction to CIS International Certification IB Americas Toronto 2016</a:t>
            </a:r>
            <a:endParaRPr lang="nl-NL" dirty="0"/>
          </a:p>
        </p:txBody>
      </p:sp>
      <p:pic>
        <p:nvPicPr>
          <p:cNvPr id="8" name="Picture 7"/>
          <p:cNvPicPr>
            <a:picLocks noChangeAspect="1"/>
          </p:cNvPicPr>
          <p:nvPr/>
        </p:nvPicPr>
        <p:blipFill>
          <a:blip r:embed="rId3"/>
          <a:stretch>
            <a:fillRect/>
          </a:stretch>
        </p:blipFill>
        <p:spPr>
          <a:xfrm>
            <a:off x="6480917" y="1622666"/>
            <a:ext cx="2300268" cy="1674595"/>
          </a:xfrm>
          <a:prstGeom prst="rect">
            <a:avLst/>
          </a:prstGeom>
        </p:spPr>
      </p:pic>
    </p:spTree>
    <p:extLst>
      <p:ext uri="{BB962C8B-B14F-4D97-AF65-F5344CB8AC3E}">
        <p14:creationId xmlns:p14="http://schemas.microsoft.com/office/powerpoint/2010/main" val="2168658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0368" y="1578583"/>
            <a:ext cx="2462731" cy="2377151"/>
          </a:xfrm>
          <a:prstGeom prst="rect">
            <a:avLst/>
          </a:prstGeom>
        </p:spPr>
      </p:pic>
      <p:sp>
        <p:nvSpPr>
          <p:cNvPr id="2" name="Title 1"/>
          <p:cNvSpPr>
            <a:spLocks noGrp="1"/>
          </p:cNvSpPr>
          <p:nvPr>
            <p:ph type="title"/>
          </p:nvPr>
        </p:nvSpPr>
        <p:spPr>
          <a:xfrm>
            <a:off x="411163" y="585349"/>
            <a:ext cx="7252619" cy="639885"/>
          </a:xfrm>
        </p:spPr>
        <p:txBody>
          <a:bodyPr>
            <a:normAutofit/>
          </a:bodyPr>
          <a:lstStyle/>
          <a:p>
            <a:r>
              <a:rPr lang="en-US" sz="2400" dirty="0"/>
              <a:t>International Certification School Feedback</a:t>
            </a:r>
          </a:p>
        </p:txBody>
      </p:sp>
      <p:sp>
        <p:nvSpPr>
          <p:cNvPr id="5" name="Slide Number Placeholder 4"/>
          <p:cNvSpPr>
            <a:spLocks noGrp="1"/>
          </p:cNvSpPr>
          <p:nvPr>
            <p:ph type="sldNum" sz="quarter" idx="12"/>
          </p:nvPr>
        </p:nvSpPr>
        <p:spPr/>
        <p:txBody>
          <a:bodyPr/>
          <a:lstStyle/>
          <a:p>
            <a:fld id="{A32431BC-B228-FF4A-866C-44E833231A99}" type="slidenum">
              <a:rPr lang="en-US" smtClean="0"/>
              <a:t>28</a:t>
            </a:fld>
            <a:endParaRPr lang="en-US" dirty="0"/>
          </a:p>
        </p:txBody>
      </p:sp>
      <p:sp>
        <p:nvSpPr>
          <p:cNvPr id="11" name="Content Placeholder 2"/>
          <p:cNvSpPr txBox="1">
            <a:spLocks/>
          </p:cNvSpPr>
          <p:nvPr/>
        </p:nvSpPr>
        <p:spPr>
          <a:xfrm>
            <a:off x="4858837" y="1697059"/>
            <a:ext cx="2804945" cy="2664440"/>
          </a:xfrm>
          <a:prstGeom prst="ellipse">
            <a:avLst/>
          </a:prstGeom>
          <a:solidFill>
            <a:srgbClr val="B1C63B"/>
          </a:solidFill>
          <a:ln>
            <a:solidFill>
              <a:schemeClr val="bg1">
                <a:lumMod val="85000"/>
              </a:schemeClr>
            </a:solidFill>
          </a:ln>
          <a:effectLst>
            <a:outerShdw blurRad="50800" dist="38100" dir="2700000" algn="tl" rotWithShape="0">
              <a:prstClr val="black">
                <a:alpha val="40000"/>
              </a:prstClr>
            </a:outerShdw>
          </a:effectLst>
        </p:spPr>
        <p:txBody>
          <a:bodyPr vert="horz" lIns="0" tIns="0" rIns="0" bIns="0" rtlCol="0">
            <a:normAutofit fontScale="92500" lnSpcReduction="20000"/>
          </a:bodyPr>
          <a:lstStyle>
            <a:lvl1pPr marL="0" indent="0" algn="l" defTabSz="457200" rtl="0" eaLnBrk="1" latinLnBrk="0" hangingPunct="1">
              <a:lnSpc>
                <a:spcPts val="2200"/>
              </a:lnSpc>
              <a:spcBef>
                <a:spcPts val="0"/>
              </a:spcBef>
              <a:buFontTx/>
              <a:buNone/>
              <a:defRPr sz="1500" kern="1200">
                <a:solidFill>
                  <a:schemeClr val="tx1"/>
                </a:solidFill>
                <a:latin typeface="Verdana"/>
                <a:ea typeface="+mn-ea"/>
                <a:cs typeface="+mn-cs"/>
              </a:defRPr>
            </a:lvl1pPr>
            <a:lvl2pPr marL="0" indent="0" algn="l" defTabSz="457200" rtl="0" eaLnBrk="1" latinLnBrk="0" hangingPunct="1">
              <a:spcBef>
                <a:spcPts val="0"/>
              </a:spcBef>
              <a:buFontTx/>
              <a:buNone/>
              <a:defRPr sz="1300" kern="1200">
                <a:solidFill>
                  <a:schemeClr val="tx1"/>
                </a:solidFill>
                <a:latin typeface="Verdana"/>
                <a:ea typeface="+mn-ea"/>
                <a:cs typeface="+mn-cs"/>
              </a:defRPr>
            </a:lvl2pPr>
            <a:lvl3pPr marL="1143000" indent="-228600" algn="l" defTabSz="457200" rtl="0" eaLnBrk="1" latinLnBrk="0" hangingPunct="1">
              <a:spcBef>
                <a:spcPct val="20000"/>
              </a:spcBef>
              <a:buFont typeface="Arial"/>
              <a:buChar char="•"/>
              <a:defRPr sz="1000" kern="1200">
                <a:solidFill>
                  <a:schemeClr val="tx1"/>
                </a:solidFill>
                <a:latin typeface="Verdana"/>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00000"/>
              </a:lnSpc>
            </a:pPr>
            <a:endParaRPr lang="en-GB" sz="1300" dirty="0">
              <a:solidFill>
                <a:schemeClr val="bg1"/>
              </a:solidFill>
            </a:endParaRPr>
          </a:p>
          <a:p>
            <a:pPr algn="ctr">
              <a:lnSpc>
                <a:spcPct val="100000"/>
              </a:lnSpc>
            </a:pPr>
            <a:r>
              <a:rPr lang="en-GB" sz="1300" dirty="0">
                <a:solidFill>
                  <a:schemeClr val="bg1"/>
                </a:solidFill>
              </a:rPr>
              <a:t>“International Certification opened up conversations among students, teachers, and the administration. It was great to have an external eye to see how we are going and how we can improve.” </a:t>
            </a:r>
          </a:p>
          <a:p>
            <a:pPr algn="ctr">
              <a:lnSpc>
                <a:spcPct val="100000"/>
              </a:lnSpc>
            </a:pPr>
            <a:endParaRPr lang="en-GB" sz="1200" dirty="0">
              <a:solidFill>
                <a:schemeClr val="bg1"/>
              </a:solidFill>
            </a:endParaRPr>
          </a:p>
          <a:p>
            <a:pPr algn="ctr">
              <a:lnSpc>
                <a:spcPct val="100000"/>
              </a:lnSpc>
            </a:pPr>
            <a:r>
              <a:rPr lang="en-GB" sz="1200" dirty="0">
                <a:solidFill>
                  <a:schemeClr val="bg1"/>
                </a:solidFill>
              </a:rPr>
              <a:t>ST. Timothy’s School</a:t>
            </a:r>
          </a:p>
          <a:p>
            <a:pPr algn="ctr">
              <a:lnSpc>
                <a:spcPct val="100000"/>
              </a:lnSpc>
            </a:pPr>
            <a:r>
              <a:rPr lang="en-GB" sz="1200" dirty="0">
                <a:solidFill>
                  <a:schemeClr val="bg1"/>
                </a:solidFill>
              </a:rPr>
              <a:t>USA</a:t>
            </a:r>
          </a:p>
          <a:p>
            <a:pPr algn="ctr">
              <a:lnSpc>
                <a:spcPct val="100000"/>
              </a:lnSpc>
            </a:pPr>
            <a:endParaRPr lang="en-GB" sz="1800" dirty="0">
              <a:solidFill>
                <a:schemeClr val="bg1"/>
              </a:solidFill>
            </a:endParaRPr>
          </a:p>
        </p:txBody>
      </p:sp>
      <p:sp>
        <p:nvSpPr>
          <p:cNvPr id="12" name="Content Placeholder 2"/>
          <p:cNvSpPr txBox="1">
            <a:spLocks/>
          </p:cNvSpPr>
          <p:nvPr/>
        </p:nvSpPr>
        <p:spPr>
          <a:xfrm>
            <a:off x="1119355" y="1225234"/>
            <a:ext cx="2893845" cy="2730500"/>
          </a:xfrm>
          <a:prstGeom prst="ellipse">
            <a:avLst/>
          </a:prstGeom>
          <a:solidFill>
            <a:srgbClr val="9E64A1"/>
          </a:solidFill>
          <a:ln>
            <a:solidFill>
              <a:schemeClr val="bg1">
                <a:lumMod val="85000"/>
              </a:schemeClr>
            </a:solidFill>
          </a:ln>
          <a:effectLst>
            <a:outerShdw blurRad="50800" dist="38100" dir="2700000" algn="tl" rotWithShape="0">
              <a:prstClr val="black">
                <a:alpha val="40000"/>
              </a:prstClr>
            </a:outerShdw>
          </a:effectLst>
        </p:spPr>
        <p:txBody>
          <a:bodyPr vert="horz" lIns="0" tIns="0" rIns="0" bIns="0" rtlCol="0">
            <a:normAutofit lnSpcReduction="10000"/>
          </a:bodyPr>
          <a:lstStyle>
            <a:lvl1pPr marL="0" indent="0" algn="l" defTabSz="457200" rtl="0" eaLnBrk="1" latinLnBrk="0" hangingPunct="1">
              <a:lnSpc>
                <a:spcPts val="2200"/>
              </a:lnSpc>
              <a:spcBef>
                <a:spcPts val="0"/>
              </a:spcBef>
              <a:buFontTx/>
              <a:buNone/>
              <a:defRPr sz="1500" kern="1200">
                <a:solidFill>
                  <a:schemeClr val="tx1"/>
                </a:solidFill>
                <a:latin typeface="Verdana"/>
                <a:ea typeface="+mn-ea"/>
                <a:cs typeface="+mn-cs"/>
              </a:defRPr>
            </a:lvl1pPr>
            <a:lvl2pPr marL="0" indent="0" algn="l" defTabSz="457200" rtl="0" eaLnBrk="1" latinLnBrk="0" hangingPunct="1">
              <a:spcBef>
                <a:spcPts val="0"/>
              </a:spcBef>
              <a:buFontTx/>
              <a:buNone/>
              <a:defRPr sz="1300" kern="1200">
                <a:solidFill>
                  <a:schemeClr val="tx1"/>
                </a:solidFill>
                <a:latin typeface="Verdana"/>
                <a:ea typeface="+mn-ea"/>
                <a:cs typeface="+mn-cs"/>
              </a:defRPr>
            </a:lvl2pPr>
            <a:lvl3pPr marL="1143000" indent="-228600" algn="l" defTabSz="457200" rtl="0" eaLnBrk="1" latinLnBrk="0" hangingPunct="1">
              <a:spcBef>
                <a:spcPct val="20000"/>
              </a:spcBef>
              <a:buFont typeface="Arial"/>
              <a:buChar char="•"/>
              <a:defRPr sz="1000" kern="1200">
                <a:solidFill>
                  <a:schemeClr val="tx1"/>
                </a:solidFill>
                <a:latin typeface="Verdana"/>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pPr>
            <a:endParaRPr lang="en-GB" sz="1800" dirty="0">
              <a:solidFill>
                <a:schemeClr val="bg1"/>
              </a:solidFill>
            </a:endParaRPr>
          </a:p>
          <a:p>
            <a:pPr algn="ctr">
              <a:lnSpc>
                <a:spcPct val="100000"/>
              </a:lnSpc>
            </a:pPr>
            <a:r>
              <a:rPr lang="en-GB" sz="1200" dirty="0">
                <a:solidFill>
                  <a:schemeClr val="bg1"/>
                </a:solidFill>
              </a:rPr>
              <a:t>“The shared definition of global citizenship was powerful in the creation which involved lots of discussion. We next defined what it looks like in practice.”</a:t>
            </a:r>
          </a:p>
          <a:p>
            <a:pPr algn="ctr">
              <a:lnSpc>
                <a:spcPct val="100000"/>
              </a:lnSpc>
            </a:pPr>
            <a:endParaRPr lang="en-GB" sz="1200" dirty="0">
              <a:solidFill>
                <a:schemeClr val="bg1"/>
              </a:solidFill>
            </a:endParaRPr>
          </a:p>
          <a:p>
            <a:pPr algn="ctr">
              <a:lnSpc>
                <a:spcPct val="100000"/>
              </a:lnSpc>
            </a:pPr>
            <a:r>
              <a:rPr lang="en-GB" sz="1200" dirty="0">
                <a:solidFill>
                  <a:schemeClr val="bg1"/>
                </a:solidFill>
              </a:rPr>
              <a:t>Methodist Ladies’ College</a:t>
            </a:r>
          </a:p>
          <a:p>
            <a:pPr algn="ctr">
              <a:lnSpc>
                <a:spcPct val="100000"/>
              </a:lnSpc>
            </a:pPr>
            <a:r>
              <a:rPr lang="en-GB" sz="1200" dirty="0">
                <a:solidFill>
                  <a:schemeClr val="bg1"/>
                </a:solidFill>
              </a:rPr>
              <a:t>Australia</a:t>
            </a:r>
          </a:p>
        </p:txBody>
      </p:sp>
      <p:sp>
        <p:nvSpPr>
          <p:cNvPr id="3" name="Footer Placeholder 2"/>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2543539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271" y="1606003"/>
            <a:ext cx="3132829" cy="301679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399" y="920434"/>
            <a:ext cx="3175000" cy="3064669"/>
          </a:xfrm>
          <a:prstGeom prst="rect">
            <a:avLst/>
          </a:prstGeom>
        </p:spPr>
      </p:pic>
      <p:sp>
        <p:nvSpPr>
          <p:cNvPr id="2" name="Title 1"/>
          <p:cNvSpPr>
            <a:spLocks noGrp="1"/>
          </p:cNvSpPr>
          <p:nvPr>
            <p:ph type="title"/>
          </p:nvPr>
        </p:nvSpPr>
        <p:spPr>
          <a:xfrm>
            <a:off x="284162" y="585349"/>
            <a:ext cx="7353767" cy="639885"/>
          </a:xfrm>
        </p:spPr>
        <p:txBody>
          <a:bodyPr>
            <a:normAutofit/>
          </a:bodyPr>
          <a:lstStyle/>
          <a:p>
            <a:r>
              <a:rPr lang="en-US" sz="2400" dirty="0"/>
              <a:t>International Certification School Feedback</a:t>
            </a:r>
          </a:p>
        </p:txBody>
      </p:sp>
      <p:sp>
        <p:nvSpPr>
          <p:cNvPr id="5" name="Slide Number Placeholder 4"/>
          <p:cNvSpPr>
            <a:spLocks noGrp="1"/>
          </p:cNvSpPr>
          <p:nvPr>
            <p:ph type="sldNum" sz="quarter" idx="12"/>
          </p:nvPr>
        </p:nvSpPr>
        <p:spPr/>
        <p:txBody>
          <a:bodyPr/>
          <a:lstStyle/>
          <a:p>
            <a:fld id="{A32431BC-B228-FF4A-866C-44E833231A99}" type="slidenum">
              <a:rPr lang="en-US" smtClean="0"/>
              <a:t>29</a:t>
            </a:fld>
            <a:endParaRPr lang="en-US" dirty="0"/>
          </a:p>
        </p:txBody>
      </p:sp>
      <p:sp>
        <p:nvSpPr>
          <p:cNvPr id="6" name="Oval 5"/>
          <p:cNvSpPr/>
          <p:nvPr/>
        </p:nvSpPr>
        <p:spPr>
          <a:xfrm>
            <a:off x="2855923" y="1034734"/>
            <a:ext cx="3543301" cy="3397566"/>
          </a:xfrm>
          <a:prstGeom prst="ellipse">
            <a:avLst/>
          </a:prstGeom>
          <a:solidFill>
            <a:srgbClr val="657FBC"/>
          </a:solidFill>
          <a:ln>
            <a:solidFill>
              <a:schemeClr val="bg1">
                <a:lumMod val="8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latin typeface="Verdana" panose="020B0604030504040204" pitchFamily="34" charset="0"/>
                <a:ea typeface="Verdana" panose="020B0604030504040204" pitchFamily="34" charset="0"/>
                <a:cs typeface="Verdana" panose="020B0604030504040204" pitchFamily="34" charset="0"/>
              </a:rPr>
              <a:t>“CIS International Certification gave us strategic impact. We were looking for quality assurance as we asked ourselves,” Is the school really living its mission?” The achievement of International Certification showed us we are authentically living the School’s mission. It was a catalyst for learning.”</a:t>
            </a:r>
          </a:p>
          <a:p>
            <a:pPr algn="ctr"/>
            <a:endParaRPr lang="en-GB" sz="1200" dirty="0">
              <a:latin typeface="Verdana" panose="020B0604030504040204" pitchFamily="34" charset="0"/>
              <a:ea typeface="Verdana" panose="020B0604030504040204" pitchFamily="34" charset="0"/>
              <a:cs typeface="Verdana" panose="020B0604030504040204" pitchFamily="34" charset="0"/>
            </a:endParaRPr>
          </a:p>
          <a:p>
            <a:pPr algn="ctr"/>
            <a:r>
              <a:rPr lang="en-GB" sz="1200" dirty="0">
                <a:latin typeface="Verdana" panose="020B0604030504040204" pitchFamily="34" charset="0"/>
                <a:ea typeface="Verdana" panose="020B0604030504040204" pitchFamily="34" charset="0"/>
                <a:cs typeface="Verdana" panose="020B0604030504040204" pitchFamily="34" charset="0"/>
              </a:rPr>
              <a:t>Mentone Girls’ Grammar</a:t>
            </a:r>
          </a:p>
          <a:p>
            <a:pPr algn="ctr"/>
            <a:r>
              <a:rPr lang="en-GB" sz="1200" dirty="0">
                <a:latin typeface="Verdana" panose="020B0604030504040204" pitchFamily="34" charset="0"/>
                <a:ea typeface="Verdana" panose="020B0604030504040204" pitchFamily="34" charset="0"/>
                <a:cs typeface="Verdana" panose="020B0604030504040204" pitchFamily="34" charset="0"/>
              </a:rPr>
              <a:t>Australia</a:t>
            </a:r>
          </a:p>
        </p:txBody>
      </p:sp>
      <p:sp>
        <p:nvSpPr>
          <p:cNvPr id="3" name="Footer Placeholder 2"/>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2137914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806" y="429484"/>
            <a:ext cx="6230883" cy="639885"/>
          </a:xfrm>
        </p:spPr>
        <p:txBody>
          <a:bodyPr>
            <a:normAutofit/>
          </a:bodyPr>
          <a:lstStyle/>
          <a:p>
            <a:r>
              <a:rPr lang="en-US" sz="2800" dirty="0"/>
              <a:t>Our </a:t>
            </a:r>
            <a:r>
              <a:rPr lang="en-US" sz="2800" dirty="0" err="1"/>
              <a:t>Organisational</a:t>
            </a:r>
            <a:r>
              <a:rPr lang="en-US" sz="2800" dirty="0"/>
              <a:t> Values</a:t>
            </a:r>
          </a:p>
        </p:txBody>
      </p:sp>
      <p:sp>
        <p:nvSpPr>
          <p:cNvPr id="3" name="Content Placeholder 2"/>
          <p:cNvSpPr>
            <a:spLocks noGrp="1"/>
          </p:cNvSpPr>
          <p:nvPr>
            <p:ph idx="1"/>
          </p:nvPr>
        </p:nvSpPr>
        <p:spPr>
          <a:xfrm>
            <a:off x="1003218" y="1225235"/>
            <a:ext cx="7297083" cy="3091830"/>
          </a:xfrm>
        </p:spPr>
        <p:txBody>
          <a:bodyPr>
            <a:noAutofit/>
          </a:bodyPr>
          <a:lstStyle/>
          <a:p>
            <a:pPr>
              <a:lnSpc>
                <a:spcPct val="120000"/>
              </a:lnSpc>
              <a:spcAft>
                <a:spcPts val="450"/>
              </a:spcAft>
            </a:pPr>
            <a:r>
              <a:rPr lang="en-US" sz="1350" b="1" dirty="0"/>
              <a:t>We provide </a:t>
            </a:r>
            <a:r>
              <a:rPr lang="en-US" sz="1350" b="1" dirty="0">
                <a:solidFill>
                  <a:srgbClr val="92D050"/>
                </a:solidFill>
              </a:rPr>
              <a:t>LEADERSHIP</a:t>
            </a:r>
            <a:r>
              <a:rPr lang="en-US" sz="1350" b="1" dirty="0"/>
              <a:t>.</a:t>
            </a:r>
          </a:p>
          <a:p>
            <a:pPr marL="342900" lvl="1" indent="0">
              <a:lnSpc>
                <a:spcPct val="120000"/>
              </a:lnSpc>
              <a:spcAft>
                <a:spcPts val="450"/>
              </a:spcAft>
              <a:buNone/>
            </a:pPr>
            <a:r>
              <a:rPr lang="en-US" sz="1050" dirty="0"/>
              <a:t>We draw on our collective knowledge and experience to guide others. Together we achieve more. We inspire each other to expand our minds and perspectives, always striving to explore new ideas and innovations that enable us to act progressively and meaningfully.</a:t>
            </a:r>
          </a:p>
          <a:p>
            <a:pPr>
              <a:lnSpc>
                <a:spcPct val="120000"/>
              </a:lnSpc>
              <a:spcAft>
                <a:spcPts val="450"/>
              </a:spcAft>
            </a:pPr>
            <a:r>
              <a:rPr lang="en-US" sz="1350" b="1" dirty="0"/>
              <a:t>We </a:t>
            </a:r>
            <a:r>
              <a:rPr lang="en-US" sz="1350" b="1" dirty="0">
                <a:solidFill>
                  <a:srgbClr val="92D050"/>
                </a:solidFill>
              </a:rPr>
              <a:t>CHALLENGE </a:t>
            </a:r>
            <a:r>
              <a:rPr lang="en-US" sz="1350" b="1" dirty="0"/>
              <a:t>ourselves and others.</a:t>
            </a:r>
          </a:p>
          <a:p>
            <a:pPr marL="342900" lvl="1" indent="0">
              <a:lnSpc>
                <a:spcPct val="120000"/>
              </a:lnSpc>
              <a:spcAft>
                <a:spcPts val="450"/>
              </a:spcAft>
              <a:buNone/>
            </a:pPr>
            <a:r>
              <a:rPr lang="en-US" sz="1050" dirty="0"/>
              <a:t>We keep an open mind to new perspectives and look ahead to gain new insights. Our natural curiosity challenges routine thinking and keeps us focused on growth and development.</a:t>
            </a:r>
          </a:p>
          <a:p>
            <a:pPr>
              <a:lnSpc>
                <a:spcPct val="120000"/>
              </a:lnSpc>
              <a:spcAft>
                <a:spcPts val="450"/>
              </a:spcAft>
            </a:pPr>
            <a:r>
              <a:rPr lang="en-US" sz="1350" b="1" dirty="0"/>
              <a:t>We are </a:t>
            </a:r>
            <a:r>
              <a:rPr lang="en-US" sz="1350" b="1" dirty="0">
                <a:solidFill>
                  <a:srgbClr val="92D050"/>
                </a:solidFill>
              </a:rPr>
              <a:t>PRINCIPLED</a:t>
            </a:r>
            <a:r>
              <a:rPr lang="en-US" sz="1350" b="1" dirty="0"/>
              <a:t>.</a:t>
            </a:r>
          </a:p>
          <a:p>
            <a:pPr marL="342900" lvl="1" indent="0">
              <a:lnSpc>
                <a:spcPct val="120000"/>
              </a:lnSpc>
              <a:spcAft>
                <a:spcPts val="450"/>
              </a:spcAft>
              <a:buNone/>
            </a:pPr>
            <a:r>
              <a:rPr lang="en-US" sz="1050" dirty="0"/>
              <a:t>Our guiding principles are based on our Definition of Global Citizenship. These principles form a solid foundation that inspires and challenges our members to actively promote international education and intercultural perspectives.</a:t>
            </a:r>
          </a:p>
          <a:p>
            <a:pPr>
              <a:lnSpc>
                <a:spcPct val="120000"/>
              </a:lnSpc>
              <a:spcAft>
                <a:spcPts val="450"/>
              </a:spcAft>
            </a:pPr>
            <a:r>
              <a:rPr lang="en-US" sz="1350" b="1" dirty="0"/>
              <a:t>We value </a:t>
            </a:r>
            <a:r>
              <a:rPr lang="en-US" sz="1350" b="1" dirty="0">
                <a:solidFill>
                  <a:srgbClr val="92D050"/>
                </a:solidFill>
              </a:rPr>
              <a:t>DIVERSITY</a:t>
            </a:r>
            <a:r>
              <a:rPr lang="en-US" sz="1350" b="1" dirty="0"/>
              <a:t>.</a:t>
            </a:r>
          </a:p>
          <a:p>
            <a:pPr marL="342900" lvl="1" indent="0">
              <a:lnSpc>
                <a:spcPct val="120000"/>
              </a:lnSpc>
              <a:spcAft>
                <a:spcPts val="450"/>
              </a:spcAft>
              <a:buNone/>
            </a:pPr>
            <a:r>
              <a:rPr lang="en-US" sz="1050" dirty="0"/>
              <a:t>We embrace ideas, cultures and educators from every corner of the world making different views and opinions a source of inspiration that enrich every member of our community. </a:t>
            </a:r>
          </a:p>
          <a:p>
            <a:endParaRPr lang="en-US" sz="900" dirty="0"/>
          </a:p>
        </p:txBody>
      </p:sp>
      <p:sp>
        <p:nvSpPr>
          <p:cNvPr id="4" name="Footer Placeholder 3"/>
          <p:cNvSpPr>
            <a:spLocks noGrp="1"/>
          </p:cNvSpPr>
          <p:nvPr>
            <p:ph type="ftr" sz="quarter" idx="10"/>
          </p:nvPr>
        </p:nvSpPr>
        <p:spPr/>
        <p:txBody>
          <a:bodyPr/>
          <a:lstStyle/>
          <a:p>
            <a:endParaRPr lang="nl-NL" dirty="0"/>
          </a:p>
        </p:txBody>
      </p:sp>
    </p:spTree>
    <p:extLst>
      <p:ext uri="{BB962C8B-B14F-4D97-AF65-F5344CB8AC3E}">
        <p14:creationId xmlns:p14="http://schemas.microsoft.com/office/powerpoint/2010/main" val="11937745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1074" y="1692426"/>
            <a:ext cx="3132828" cy="3016798"/>
          </a:xfrm>
          <a:prstGeom prst="rect">
            <a:avLst/>
          </a:prstGeom>
        </p:spPr>
      </p:pic>
      <p:sp>
        <p:nvSpPr>
          <p:cNvPr id="2" name="Title 1"/>
          <p:cNvSpPr>
            <a:spLocks noGrp="1"/>
          </p:cNvSpPr>
          <p:nvPr>
            <p:ph type="title"/>
          </p:nvPr>
        </p:nvSpPr>
        <p:spPr>
          <a:xfrm>
            <a:off x="411162" y="585349"/>
            <a:ext cx="7132638" cy="639885"/>
          </a:xfrm>
        </p:spPr>
        <p:txBody>
          <a:bodyPr>
            <a:normAutofit/>
          </a:bodyPr>
          <a:lstStyle/>
          <a:p>
            <a:r>
              <a:rPr lang="en-US" sz="2400" dirty="0"/>
              <a:t>International Certification School Feedback</a:t>
            </a:r>
          </a:p>
        </p:txBody>
      </p:sp>
      <p:sp>
        <p:nvSpPr>
          <p:cNvPr id="5" name="Slide Number Placeholder 4"/>
          <p:cNvSpPr>
            <a:spLocks noGrp="1"/>
          </p:cNvSpPr>
          <p:nvPr>
            <p:ph type="sldNum" sz="quarter" idx="12"/>
          </p:nvPr>
        </p:nvSpPr>
        <p:spPr/>
        <p:txBody>
          <a:bodyPr/>
          <a:lstStyle/>
          <a:p>
            <a:fld id="{A32431BC-B228-FF4A-866C-44E833231A99}" type="slidenum">
              <a:rPr lang="en-US" smtClean="0"/>
              <a:t>30</a:t>
            </a:fld>
            <a:endParaRPr lang="en-US" dirty="0"/>
          </a:p>
        </p:txBody>
      </p:sp>
      <p:sp>
        <p:nvSpPr>
          <p:cNvPr id="3" name="Footer Placeholder 2"/>
          <p:cNvSpPr>
            <a:spLocks noGrp="1"/>
          </p:cNvSpPr>
          <p:nvPr>
            <p:ph type="ftr" sz="quarter" idx="11"/>
          </p:nvPr>
        </p:nvSpPr>
        <p:spPr/>
        <p:txBody>
          <a:bodyPr/>
          <a:lstStyle/>
          <a:p>
            <a:r>
              <a:rPr lang="en-US"/>
              <a:t>Introduction to CIS International Certification IB Americas Toronto 2016</a:t>
            </a:r>
            <a:endParaRPr lang="nl-NL"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4584" y="905290"/>
            <a:ext cx="10656808" cy="3194761"/>
          </a:xfrm>
          <a:prstGeom prst="rect">
            <a:avLst/>
          </a:prstGeom>
        </p:spPr>
      </p:pic>
      <p:sp>
        <p:nvSpPr>
          <p:cNvPr id="11" name="TextBox 10"/>
          <p:cNvSpPr txBox="1"/>
          <p:nvPr/>
        </p:nvSpPr>
        <p:spPr>
          <a:xfrm>
            <a:off x="560438" y="1213141"/>
            <a:ext cx="7388942" cy="2554545"/>
          </a:xfrm>
          <a:prstGeom prst="rect">
            <a:avLst/>
          </a:prstGeom>
          <a:noFill/>
        </p:spPr>
        <p:txBody>
          <a:bodyPr wrap="square" rtlCol="0">
            <a:spAutoFit/>
          </a:bodyPr>
          <a:lstStyle/>
          <a:p>
            <a:r>
              <a:rPr lang="en-US" sz="1600" dirty="0">
                <a:solidFill>
                  <a:schemeClr val="bg1"/>
                </a:solidFill>
                <a:latin typeface="Verdana" panose="020B0604030504040204" pitchFamily="34" charset="0"/>
                <a:ea typeface="Verdana" panose="020B0604030504040204" pitchFamily="34" charset="0"/>
                <a:cs typeface="Verdana" panose="020B0604030504040204" pitchFamily="34" charset="0"/>
              </a:rPr>
              <a:t>“The International Certification process was an effective and “real” process for us. It avoided simply following a “tick the boxes” approach and was not bureaucratic. The most important part of the process for us was to think about exactly what space we wanted to be in, and developing a clear definition of what Global Citizenship meant at Ivanhoe was critical to this process. If we did not know what we wanted to achieve, how could we achieve it? As we anticipated, International Certification highlighted some areas we need to improve on and in particular in ensuring Global Citizenship is part of the DNA of an Ivanhoe education and does not occur by happenstance.” </a:t>
            </a:r>
            <a:endParaRPr lang="en-GB" sz="1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p:cNvSpPr txBox="1"/>
          <p:nvPr/>
        </p:nvSpPr>
        <p:spPr>
          <a:xfrm>
            <a:off x="4272951" y="3910437"/>
            <a:ext cx="2728452" cy="523220"/>
          </a:xfrm>
          <a:prstGeom prst="rect">
            <a:avLst/>
          </a:prstGeom>
          <a:noFill/>
        </p:spPr>
        <p:txBody>
          <a:bodyPr wrap="square" rtlCol="0">
            <a:spAutoFit/>
          </a:bodyPr>
          <a:lstStyle/>
          <a:p>
            <a:pPr algn="r"/>
            <a:r>
              <a:rPr lang="en-US" sz="1400" dirty="0">
                <a:latin typeface="Verdana" panose="020B0604030504040204" pitchFamily="34" charset="0"/>
                <a:ea typeface="Verdana" panose="020B0604030504040204" pitchFamily="34" charset="0"/>
                <a:cs typeface="Verdana" panose="020B0604030504040204" pitchFamily="34" charset="0"/>
              </a:rPr>
              <a:t>Ivanhoe Grammar School</a:t>
            </a:r>
          </a:p>
          <a:p>
            <a:pPr algn="r"/>
            <a:r>
              <a:rPr lang="en-US" sz="1400" dirty="0">
                <a:latin typeface="Verdana" panose="020B0604030504040204" pitchFamily="34" charset="0"/>
                <a:ea typeface="Verdana" panose="020B0604030504040204" pitchFamily="34" charset="0"/>
                <a:cs typeface="Verdana" panose="020B0604030504040204" pitchFamily="34" charset="0"/>
              </a:rPr>
              <a:t>Australia</a:t>
            </a:r>
            <a:endParaRPr lang="en-GB" sz="1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90932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163" y="614504"/>
            <a:ext cx="6230883" cy="639885"/>
          </a:xfrm>
        </p:spPr>
        <p:txBody>
          <a:bodyPr>
            <a:normAutofit/>
          </a:bodyPr>
          <a:lstStyle/>
          <a:p>
            <a:r>
              <a:rPr lang="en-US" sz="2800" dirty="0"/>
              <a:t>CIS Network</a:t>
            </a:r>
          </a:p>
        </p:txBody>
      </p:sp>
      <p:sp>
        <p:nvSpPr>
          <p:cNvPr id="5" name="Slide Number Placeholder 4"/>
          <p:cNvSpPr>
            <a:spLocks noGrp="1"/>
          </p:cNvSpPr>
          <p:nvPr>
            <p:ph type="sldNum" sz="quarter" idx="12"/>
          </p:nvPr>
        </p:nvSpPr>
        <p:spPr/>
        <p:txBody>
          <a:bodyPr/>
          <a:lstStyle/>
          <a:p>
            <a:fld id="{A32431BC-B228-FF4A-866C-44E833231A99}" type="slidenum">
              <a:rPr lang="en-US" smtClean="0"/>
              <a:t>31</a:t>
            </a:fld>
            <a:endParaRPr lang="en-US" dirty="0"/>
          </a:p>
        </p:txBody>
      </p:sp>
      <p:pic>
        <p:nvPicPr>
          <p:cNvPr id="6" name="Picture 5"/>
          <p:cNvPicPr>
            <a:picLocks noChangeAspect="1"/>
          </p:cNvPicPr>
          <p:nvPr/>
        </p:nvPicPr>
        <p:blipFill rotWithShape="1">
          <a:blip r:embed="rId3"/>
          <a:srcRect l="8029" t="913" r="15549" b="5629"/>
          <a:stretch/>
        </p:blipFill>
        <p:spPr>
          <a:xfrm>
            <a:off x="4517026" y="396572"/>
            <a:ext cx="2484120" cy="4067309"/>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7" name="Content Placeholder 2"/>
          <p:cNvSpPr txBox="1">
            <a:spLocks/>
          </p:cNvSpPr>
          <p:nvPr/>
        </p:nvSpPr>
        <p:spPr>
          <a:xfrm>
            <a:off x="6732183" y="2363858"/>
            <a:ext cx="2023416" cy="1950700"/>
          </a:xfrm>
          <a:prstGeom prst="ellipse">
            <a:avLst/>
          </a:prstGeom>
          <a:solidFill>
            <a:srgbClr val="B1C63B"/>
          </a:solidFill>
          <a:ln>
            <a:solidFill>
              <a:schemeClr val="bg1">
                <a:lumMod val="85000"/>
              </a:schemeClr>
            </a:solidFill>
          </a:ln>
          <a:effectLst>
            <a:outerShdw blurRad="50800" dist="38100" dir="2700000" algn="tl" rotWithShape="0">
              <a:prstClr val="black">
                <a:alpha val="40000"/>
              </a:prstClr>
            </a:outerShdw>
          </a:effectLst>
        </p:spPr>
        <p:txBody>
          <a:bodyPr vert="horz" lIns="0" tIns="0" rIns="0" bIns="0" rtlCol="0">
            <a:normAutofit fontScale="47500" lnSpcReduction="20000"/>
          </a:bodyPr>
          <a:lstStyle>
            <a:lvl1pPr marL="0" indent="0" algn="l" defTabSz="457200" rtl="0" eaLnBrk="1" latinLnBrk="0" hangingPunct="1">
              <a:lnSpc>
                <a:spcPts val="2200"/>
              </a:lnSpc>
              <a:spcBef>
                <a:spcPts val="0"/>
              </a:spcBef>
              <a:buFontTx/>
              <a:buNone/>
              <a:defRPr sz="1500" kern="1200">
                <a:solidFill>
                  <a:schemeClr val="tx1"/>
                </a:solidFill>
                <a:latin typeface="Verdana"/>
                <a:ea typeface="+mn-ea"/>
                <a:cs typeface="+mn-cs"/>
              </a:defRPr>
            </a:lvl1pPr>
            <a:lvl2pPr marL="0" indent="0" algn="l" defTabSz="457200" rtl="0" eaLnBrk="1" latinLnBrk="0" hangingPunct="1">
              <a:spcBef>
                <a:spcPts val="0"/>
              </a:spcBef>
              <a:buFontTx/>
              <a:buNone/>
              <a:defRPr sz="1300" kern="1200">
                <a:solidFill>
                  <a:schemeClr val="tx1"/>
                </a:solidFill>
                <a:latin typeface="Verdana"/>
                <a:ea typeface="+mn-ea"/>
                <a:cs typeface="+mn-cs"/>
              </a:defRPr>
            </a:lvl2pPr>
            <a:lvl3pPr marL="1143000" indent="-228600" algn="l" defTabSz="457200" rtl="0" eaLnBrk="1" latinLnBrk="0" hangingPunct="1">
              <a:spcBef>
                <a:spcPct val="20000"/>
              </a:spcBef>
              <a:buFont typeface="Arial"/>
              <a:buChar char="•"/>
              <a:defRPr sz="1000" kern="1200">
                <a:solidFill>
                  <a:schemeClr val="tx1"/>
                </a:solidFill>
                <a:latin typeface="Verdana"/>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pPr>
            <a:endParaRPr lang="en-GB" sz="1800" dirty="0">
              <a:solidFill>
                <a:schemeClr val="bg1"/>
              </a:solidFill>
            </a:endParaRPr>
          </a:p>
          <a:p>
            <a:pPr algn="ctr">
              <a:lnSpc>
                <a:spcPct val="100000"/>
              </a:lnSpc>
            </a:pPr>
            <a:endParaRPr lang="en-GB" sz="1800" dirty="0">
              <a:solidFill>
                <a:schemeClr val="bg1"/>
              </a:solidFill>
            </a:endParaRPr>
          </a:p>
          <a:p>
            <a:pPr algn="ctr">
              <a:lnSpc>
                <a:spcPct val="100000"/>
              </a:lnSpc>
            </a:pPr>
            <a:r>
              <a:rPr lang="en-GB" sz="2000" dirty="0">
                <a:solidFill>
                  <a:schemeClr val="bg1"/>
                </a:solidFill>
              </a:rPr>
              <a:t>Deborah Richman  Turning Point School</a:t>
            </a:r>
          </a:p>
          <a:p>
            <a:pPr algn="ctr">
              <a:lnSpc>
                <a:spcPct val="100000"/>
              </a:lnSpc>
            </a:pPr>
            <a:r>
              <a:rPr lang="en-GB" sz="2000" i="1" dirty="0">
                <a:solidFill>
                  <a:schemeClr val="bg1"/>
                </a:solidFill>
              </a:rPr>
              <a:t>USA</a:t>
            </a:r>
            <a:r>
              <a:rPr lang="en-GB" sz="2000" dirty="0">
                <a:solidFill>
                  <a:schemeClr val="bg1"/>
                </a:solidFill>
              </a:rPr>
              <a:t> </a:t>
            </a:r>
          </a:p>
          <a:p>
            <a:pPr algn="ctr">
              <a:lnSpc>
                <a:spcPct val="100000"/>
              </a:lnSpc>
            </a:pPr>
            <a:endParaRPr lang="en-GB" sz="2000" dirty="0">
              <a:solidFill>
                <a:schemeClr val="bg1"/>
              </a:solidFill>
            </a:endParaRPr>
          </a:p>
          <a:p>
            <a:pPr algn="ctr">
              <a:lnSpc>
                <a:spcPct val="100000"/>
              </a:lnSpc>
            </a:pPr>
            <a:r>
              <a:rPr lang="en-GB" sz="2000" dirty="0">
                <a:solidFill>
                  <a:schemeClr val="bg1"/>
                </a:solidFill>
              </a:rPr>
              <a:t> Fran </a:t>
            </a:r>
            <a:r>
              <a:rPr lang="en-GB" sz="2000" dirty="0" err="1">
                <a:solidFill>
                  <a:schemeClr val="bg1"/>
                </a:solidFill>
              </a:rPr>
              <a:t>Reddan</a:t>
            </a:r>
            <a:r>
              <a:rPr lang="en-GB" sz="2000" dirty="0">
                <a:solidFill>
                  <a:schemeClr val="bg1"/>
                </a:solidFill>
              </a:rPr>
              <a:t> </a:t>
            </a:r>
            <a:br>
              <a:rPr lang="en-GB" sz="2000" dirty="0">
                <a:solidFill>
                  <a:schemeClr val="bg1"/>
                </a:solidFill>
              </a:rPr>
            </a:br>
            <a:r>
              <a:rPr lang="en-GB" sz="2000" dirty="0" err="1">
                <a:solidFill>
                  <a:schemeClr val="bg1"/>
                </a:solidFill>
              </a:rPr>
              <a:t>Mentore</a:t>
            </a:r>
            <a:r>
              <a:rPr lang="en-GB" sz="2000" dirty="0">
                <a:solidFill>
                  <a:schemeClr val="bg1"/>
                </a:solidFill>
              </a:rPr>
              <a:t> Girls’ Grammar School </a:t>
            </a:r>
          </a:p>
          <a:p>
            <a:pPr algn="ctr">
              <a:lnSpc>
                <a:spcPct val="100000"/>
              </a:lnSpc>
            </a:pPr>
            <a:r>
              <a:rPr lang="en-GB" sz="2000" i="1" dirty="0">
                <a:solidFill>
                  <a:schemeClr val="bg1"/>
                </a:solidFill>
              </a:rPr>
              <a:t>Australia</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537" y="1763653"/>
            <a:ext cx="2904744" cy="1828800"/>
          </a:xfrm>
          <a:prstGeom prst="rect">
            <a:avLst/>
          </a:prstGeom>
        </p:spPr>
      </p:pic>
      <p:sp>
        <p:nvSpPr>
          <p:cNvPr id="8" name="Footer Placeholder 7"/>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32329830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162" y="585349"/>
            <a:ext cx="6817379" cy="639885"/>
          </a:xfrm>
        </p:spPr>
        <p:txBody>
          <a:bodyPr>
            <a:normAutofit/>
          </a:bodyPr>
          <a:lstStyle/>
          <a:p>
            <a:r>
              <a:rPr lang="en-US" sz="2800" dirty="0"/>
              <a:t>International Certification Schools</a:t>
            </a:r>
          </a:p>
        </p:txBody>
      </p:sp>
      <p:sp>
        <p:nvSpPr>
          <p:cNvPr id="3" name="Content Placeholder 2"/>
          <p:cNvSpPr>
            <a:spLocks noGrp="1"/>
          </p:cNvSpPr>
          <p:nvPr>
            <p:ph idx="1"/>
          </p:nvPr>
        </p:nvSpPr>
        <p:spPr>
          <a:xfrm>
            <a:off x="1300163" y="1225234"/>
            <a:ext cx="6421438" cy="3091830"/>
          </a:xfrm>
        </p:spPr>
        <p:txBody>
          <a:bodyPr>
            <a:normAutofit/>
          </a:bodyPr>
          <a:lstStyle/>
          <a:p>
            <a:pPr>
              <a:lnSpc>
                <a:spcPct val="150000"/>
              </a:lnSpc>
            </a:pPr>
            <a:r>
              <a:rPr lang="en-US" sz="1800" dirty="0"/>
              <a:t>International School Indiana, USA</a:t>
            </a:r>
          </a:p>
          <a:p>
            <a:pPr>
              <a:lnSpc>
                <a:spcPct val="150000"/>
              </a:lnSpc>
            </a:pPr>
            <a:r>
              <a:rPr lang="en-US" sz="1800" dirty="0"/>
              <a:t>St. Timothy’s School, USA</a:t>
            </a:r>
          </a:p>
          <a:p>
            <a:pPr>
              <a:lnSpc>
                <a:spcPct val="150000"/>
              </a:lnSpc>
            </a:pPr>
            <a:r>
              <a:rPr lang="en-US" sz="1800" dirty="0"/>
              <a:t>Mentone Girls’ Grammar, Australia</a:t>
            </a:r>
          </a:p>
          <a:p>
            <a:pPr>
              <a:lnSpc>
                <a:spcPct val="150000"/>
              </a:lnSpc>
            </a:pPr>
            <a:r>
              <a:rPr lang="en-US" sz="1800" dirty="0"/>
              <a:t>Methodist Ladies’ College, Australia</a:t>
            </a:r>
          </a:p>
          <a:p>
            <a:pPr>
              <a:lnSpc>
                <a:spcPct val="150000"/>
              </a:lnSpc>
            </a:pPr>
            <a:r>
              <a:rPr lang="en-US" sz="1800" dirty="0"/>
              <a:t>Turning Point School, USA</a:t>
            </a:r>
          </a:p>
          <a:p>
            <a:pPr>
              <a:lnSpc>
                <a:spcPct val="150000"/>
              </a:lnSpc>
            </a:pPr>
            <a:r>
              <a:rPr lang="en-US" sz="1800" dirty="0"/>
              <a:t>ACS </a:t>
            </a:r>
            <a:r>
              <a:rPr lang="en-US" sz="1800" dirty="0" err="1"/>
              <a:t>Hillingdon</a:t>
            </a:r>
            <a:r>
              <a:rPr lang="en-US" sz="1800" dirty="0"/>
              <a:t>, UK</a:t>
            </a:r>
          </a:p>
          <a:p>
            <a:pPr>
              <a:lnSpc>
                <a:spcPct val="150000"/>
              </a:lnSpc>
            </a:pPr>
            <a:r>
              <a:rPr lang="en-US" sz="1800" dirty="0"/>
              <a:t>Ivanhoe Grammar, Australia</a:t>
            </a:r>
          </a:p>
        </p:txBody>
      </p:sp>
      <p:sp>
        <p:nvSpPr>
          <p:cNvPr id="5" name="Slide Number Placeholder 4"/>
          <p:cNvSpPr>
            <a:spLocks noGrp="1"/>
          </p:cNvSpPr>
          <p:nvPr>
            <p:ph type="sldNum" sz="quarter" idx="12"/>
          </p:nvPr>
        </p:nvSpPr>
        <p:spPr/>
        <p:txBody>
          <a:bodyPr/>
          <a:lstStyle/>
          <a:p>
            <a:fld id="{A32431BC-B228-FF4A-866C-44E833231A99}" type="slidenum">
              <a:rPr lang="en-US" smtClean="0"/>
              <a:t>32</a:t>
            </a:fld>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8544" y="1675433"/>
            <a:ext cx="3959501" cy="2752089"/>
          </a:xfrm>
          <a:prstGeom prst="rect">
            <a:avLst/>
          </a:prstGeom>
        </p:spPr>
      </p:pic>
      <p:sp>
        <p:nvSpPr>
          <p:cNvPr id="6" name="Footer Placeholder 5"/>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4029555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32431BC-B228-FF4A-866C-44E833231A99}" type="slidenum">
              <a:rPr lang="en-US" smtClean="0"/>
              <a:t>33</a:t>
            </a:fld>
            <a:endParaRPr lang="en-US" dirty="0"/>
          </a:p>
        </p:txBody>
      </p:sp>
      <p:sp>
        <p:nvSpPr>
          <p:cNvPr id="9" name="Title 1"/>
          <p:cNvSpPr>
            <a:spLocks noGrp="1"/>
          </p:cNvSpPr>
          <p:nvPr>
            <p:ph type="title"/>
          </p:nvPr>
        </p:nvSpPr>
        <p:spPr>
          <a:xfrm>
            <a:off x="685800" y="585349"/>
            <a:ext cx="6845245" cy="639885"/>
          </a:xfrm>
        </p:spPr>
        <p:txBody>
          <a:bodyPr>
            <a:normAutofit/>
          </a:bodyPr>
          <a:lstStyle/>
          <a:p>
            <a:r>
              <a:rPr lang="en-US" sz="2800" dirty="0"/>
              <a:t>Join a cohort of CIS Schools</a:t>
            </a:r>
          </a:p>
        </p:txBody>
      </p:sp>
      <p:sp>
        <p:nvSpPr>
          <p:cNvPr id="10" name="Content Placeholder 2"/>
          <p:cNvSpPr>
            <a:spLocks noGrp="1"/>
          </p:cNvSpPr>
          <p:nvPr>
            <p:ph idx="1"/>
          </p:nvPr>
        </p:nvSpPr>
        <p:spPr>
          <a:xfrm>
            <a:off x="3272589" y="1305446"/>
            <a:ext cx="5202989" cy="3091830"/>
          </a:xfrm>
        </p:spPr>
        <p:txBody>
          <a:bodyPr>
            <a:normAutofit/>
          </a:bodyPr>
          <a:lstStyle/>
          <a:p>
            <a:r>
              <a:rPr lang="en-US" sz="1600" dirty="0"/>
              <a:t>Application available in the CIS Community Portal</a:t>
            </a:r>
          </a:p>
          <a:p>
            <a:endParaRPr lang="en-US" sz="1600" dirty="0"/>
          </a:p>
          <a:p>
            <a:pPr marL="285750" indent="-285750">
              <a:spcAft>
                <a:spcPts val="600"/>
              </a:spcAft>
              <a:buFont typeface="Arial" panose="020B0604020202020204" pitchFamily="34" charset="0"/>
              <a:buChar char="•"/>
            </a:pPr>
            <a:r>
              <a:rPr lang="en-US" dirty="0"/>
              <a:t>Learn ways that your school can strategically focus on the development of students as global citizens.</a:t>
            </a:r>
          </a:p>
          <a:p>
            <a:pPr marL="285750" indent="-285750">
              <a:spcAft>
                <a:spcPts val="600"/>
              </a:spcAft>
              <a:buFont typeface="Arial" panose="020B0604020202020204" pitchFamily="34" charset="0"/>
              <a:buChar char="•"/>
            </a:pPr>
            <a:r>
              <a:rPr lang="en-US" dirty="0"/>
              <a:t>Learn what intercultural competence looks like in a school, and in school leaders.</a:t>
            </a:r>
          </a:p>
          <a:p>
            <a:pPr marL="285750" indent="-285750">
              <a:spcAft>
                <a:spcPts val="600"/>
              </a:spcAft>
              <a:buFont typeface="Arial" panose="020B0604020202020204" pitchFamily="34" charset="0"/>
              <a:buChar char="•"/>
            </a:pPr>
            <a:r>
              <a:rPr lang="en-US" dirty="0"/>
              <a:t>Explore, identify and evaluate your school community’s fundamental values and beliefs about international education and their impact on the resulting outcomes you intend for your students.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11" name="Slide Number Placeholder 3"/>
          <p:cNvSpPr txBox="1">
            <a:spLocks/>
          </p:cNvSpPr>
          <p:nvPr/>
        </p:nvSpPr>
        <p:spPr>
          <a:xfrm>
            <a:off x="6678624" y="4767263"/>
            <a:ext cx="2133600" cy="273844"/>
          </a:xfrm>
          <a:prstGeom prst="rect">
            <a:avLst/>
          </a:prstGeom>
        </p:spPr>
        <p:txBody>
          <a:bodyPr vert="horz" lIns="91440" tIns="45720" rIns="91440" bIns="45720" rtlCol="0" anchor="ctr"/>
          <a:lstStyle>
            <a:defPPr>
              <a:defRPr lang="nl-NL"/>
            </a:defPPr>
            <a:lvl1pPr marL="0" algn="r" defTabSz="457200" rtl="0" eaLnBrk="1" latinLnBrk="0" hangingPunct="1">
              <a:defRPr sz="700" kern="1200">
                <a:solidFill>
                  <a:schemeClr val="tx1"/>
                </a:solidFill>
                <a:latin typeface="Verdana"/>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32431BC-B228-FF4A-866C-44E833231A99}" type="slidenum">
              <a:rPr lang="en-US" smtClean="0"/>
              <a:pPr/>
              <a:t>33</a:t>
            </a:fld>
            <a:endParaRPr lang="en-US"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576" y="1914024"/>
            <a:ext cx="2366772" cy="1490098"/>
          </a:xfrm>
          <a:prstGeom prst="rect">
            <a:avLst/>
          </a:prstGeom>
        </p:spPr>
      </p:pic>
      <p:sp>
        <p:nvSpPr>
          <p:cNvPr id="2" name="Footer Placeholder 1"/>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1799072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51067" y="2037090"/>
            <a:ext cx="2819400" cy="523220"/>
          </a:xfrm>
          <a:prstGeom prst="rect">
            <a:avLst/>
          </a:prstGeom>
          <a:noFill/>
        </p:spPr>
        <p:txBody>
          <a:bodyPr wrap="square" rtlCol="0">
            <a:spAutoFit/>
          </a:bodyPr>
          <a:lstStyle/>
          <a:p>
            <a:r>
              <a:rPr lang="en-US" sz="2800" dirty="0">
                <a:solidFill>
                  <a:schemeClr val="bg1"/>
                </a:solidFill>
                <a:latin typeface="Verdana"/>
                <a:cs typeface="Verdana"/>
              </a:rPr>
              <a:t>Thank you!</a:t>
            </a:r>
          </a:p>
        </p:txBody>
      </p:sp>
    </p:spTree>
    <p:extLst>
      <p:ext uri="{BB962C8B-B14F-4D97-AF65-F5344CB8AC3E}">
        <p14:creationId xmlns:p14="http://schemas.microsoft.com/office/powerpoint/2010/main" val="3333953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7310" y="343679"/>
            <a:ext cx="3797709" cy="2591431"/>
          </a:xfrm>
        </p:spPr>
        <p:txBody>
          <a:bodyPr>
            <a:noAutofit/>
          </a:bodyPr>
          <a:lstStyle/>
          <a:p>
            <a:pPr algn="ctr">
              <a:lnSpc>
                <a:spcPct val="120000"/>
              </a:lnSpc>
            </a:pPr>
            <a:r>
              <a:rPr lang="en-US" sz="3600" dirty="0">
                <a:solidFill>
                  <a:srgbClr val="657FBC"/>
                </a:solidFill>
                <a:latin typeface="Verdana" panose="020B0604030504040204" pitchFamily="34" charset="0"/>
                <a:ea typeface="Verdana" panose="020B0604030504040204" pitchFamily="34" charset="0"/>
                <a:cs typeface="Verdana" panose="020B0604030504040204" pitchFamily="34" charset="0"/>
              </a:rPr>
              <a:t>What does Global Citizenship look like in your school? </a:t>
            </a:r>
          </a:p>
        </p:txBody>
      </p:sp>
      <p:pic>
        <p:nvPicPr>
          <p:cNvPr id="4" name="Picture 3" descr="IMG_1359[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9773" y="1393723"/>
            <a:ext cx="3882040" cy="2899398"/>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r="45325" b="14179"/>
          <a:stretch/>
        </p:blipFill>
        <p:spPr>
          <a:xfrm>
            <a:off x="94300" y="3853743"/>
            <a:ext cx="1280549" cy="755511"/>
          </a:xfrm>
          <a:prstGeom prst="rect">
            <a:avLst/>
          </a:prstGeom>
        </p:spPr>
      </p:pic>
    </p:spTree>
    <p:extLst>
      <p:ext uri="{BB962C8B-B14F-4D97-AF65-F5344CB8AC3E}">
        <p14:creationId xmlns:p14="http://schemas.microsoft.com/office/powerpoint/2010/main" val="249656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162" y="458349"/>
            <a:ext cx="6230883" cy="639885"/>
          </a:xfrm>
        </p:spPr>
        <p:txBody>
          <a:bodyPr/>
          <a:lstStyle/>
          <a:p>
            <a:r>
              <a:rPr lang="en-GB" dirty="0"/>
              <a:t> </a:t>
            </a:r>
            <a:r>
              <a:rPr lang="en-GB" sz="3200" dirty="0"/>
              <a:t>Minding the Gap</a:t>
            </a:r>
          </a:p>
        </p:txBody>
      </p:sp>
      <p:sp>
        <p:nvSpPr>
          <p:cNvPr id="3" name="Content Placeholder 2"/>
          <p:cNvSpPr>
            <a:spLocks noGrp="1"/>
          </p:cNvSpPr>
          <p:nvPr>
            <p:ph idx="1"/>
          </p:nvPr>
        </p:nvSpPr>
        <p:spPr>
          <a:xfrm>
            <a:off x="4741275" y="1237934"/>
            <a:ext cx="3120025" cy="2999232"/>
          </a:xfrm>
          <a:prstGeom prst="ellipse">
            <a:avLst/>
          </a:prstGeom>
          <a:solidFill>
            <a:srgbClr val="64AB87"/>
          </a:solidFill>
          <a:ln>
            <a:solidFill>
              <a:schemeClr val="bg1"/>
            </a:solidFill>
          </a:ln>
          <a:effectLst>
            <a:outerShdw blurRad="50800" dist="38100" dir="2700000" algn="tl" rotWithShape="0">
              <a:prstClr val="black">
                <a:alpha val="40000"/>
              </a:prstClr>
            </a:outerShdw>
          </a:effectLst>
        </p:spPr>
        <p:txBody>
          <a:bodyPr>
            <a:noAutofit/>
          </a:bodyPr>
          <a:lstStyle/>
          <a:p>
            <a:pPr algn="ctr">
              <a:lnSpc>
                <a:spcPct val="100000"/>
              </a:lnSpc>
            </a:pPr>
            <a:r>
              <a:rPr lang="en-GB" sz="2400" dirty="0">
                <a:solidFill>
                  <a:schemeClr val="bg1"/>
                </a:solidFill>
              </a:rPr>
              <a:t>How do you know you are developing global citizens in your school?</a:t>
            </a:r>
          </a:p>
        </p:txBody>
      </p:sp>
      <p:sp>
        <p:nvSpPr>
          <p:cNvPr id="5" name="Slide Number Placeholder 4"/>
          <p:cNvSpPr>
            <a:spLocks noGrp="1"/>
          </p:cNvSpPr>
          <p:nvPr>
            <p:ph type="sldNum" sz="quarter" idx="12"/>
          </p:nvPr>
        </p:nvSpPr>
        <p:spPr/>
        <p:txBody>
          <a:bodyPr/>
          <a:lstStyle/>
          <a:p>
            <a:fld id="{A32431BC-B228-FF4A-866C-44E833231A99}" type="slidenum">
              <a:rPr lang="en-US" smtClean="0"/>
              <a:t>5</a:t>
            </a:fld>
            <a:endParaRPr lang="en-US" dirty="0"/>
          </a:p>
        </p:txBody>
      </p:sp>
      <p:sp>
        <p:nvSpPr>
          <p:cNvPr id="10" name="Content Placeholder 2"/>
          <p:cNvSpPr txBox="1">
            <a:spLocks/>
          </p:cNvSpPr>
          <p:nvPr/>
        </p:nvSpPr>
        <p:spPr>
          <a:xfrm>
            <a:off x="1411454" y="1225234"/>
            <a:ext cx="3004149" cy="2999232"/>
          </a:xfrm>
          <a:prstGeom prst="ellipse">
            <a:avLst/>
          </a:prstGeom>
          <a:solidFill>
            <a:srgbClr val="B1C63B"/>
          </a:solidFill>
          <a:ln>
            <a:solidFill>
              <a:schemeClr val="bg1"/>
            </a:solidFill>
          </a:ln>
          <a:effectLst>
            <a:outerShdw blurRad="50800" dist="38100" dir="2700000" algn="tl" rotWithShape="0">
              <a:prstClr val="black">
                <a:alpha val="40000"/>
              </a:prstClr>
            </a:outerShdw>
          </a:effectLst>
        </p:spPr>
        <p:txBody>
          <a:bodyPr vert="horz" lIns="0" tIns="0" rIns="0" bIns="0" rtlCol="0">
            <a:normAutofit lnSpcReduction="10000"/>
          </a:bodyPr>
          <a:lstStyle>
            <a:lvl1pPr marL="0" indent="0" algn="l" defTabSz="457200" rtl="0" eaLnBrk="1" latinLnBrk="0" hangingPunct="1">
              <a:lnSpc>
                <a:spcPts val="2200"/>
              </a:lnSpc>
              <a:spcBef>
                <a:spcPts val="0"/>
              </a:spcBef>
              <a:buFontTx/>
              <a:buNone/>
              <a:defRPr sz="1500" kern="1200">
                <a:solidFill>
                  <a:schemeClr val="tx1"/>
                </a:solidFill>
                <a:latin typeface="Verdana"/>
                <a:ea typeface="+mn-ea"/>
                <a:cs typeface="+mn-cs"/>
              </a:defRPr>
            </a:lvl1pPr>
            <a:lvl2pPr marL="0" indent="0" algn="l" defTabSz="457200" rtl="0" eaLnBrk="1" latinLnBrk="0" hangingPunct="1">
              <a:spcBef>
                <a:spcPts val="0"/>
              </a:spcBef>
              <a:buFontTx/>
              <a:buNone/>
              <a:defRPr sz="1300" kern="1200">
                <a:solidFill>
                  <a:schemeClr val="tx1"/>
                </a:solidFill>
                <a:latin typeface="Verdana"/>
                <a:ea typeface="+mn-ea"/>
                <a:cs typeface="+mn-cs"/>
              </a:defRPr>
            </a:lvl2pPr>
            <a:lvl3pPr marL="1143000" indent="-228600" algn="l" defTabSz="457200" rtl="0" eaLnBrk="1" latinLnBrk="0" hangingPunct="1">
              <a:spcBef>
                <a:spcPct val="20000"/>
              </a:spcBef>
              <a:buFont typeface="Arial"/>
              <a:buChar char="•"/>
              <a:defRPr sz="1000" kern="1200">
                <a:solidFill>
                  <a:schemeClr val="tx1"/>
                </a:solidFill>
                <a:latin typeface="Verdana"/>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00000"/>
              </a:lnSpc>
            </a:pPr>
            <a:r>
              <a:rPr lang="en-GB" sz="2400" dirty="0">
                <a:solidFill>
                  <a:schemeClr val="bg1"/>
                </a:solidFill>
              </a:rPr>
              <a:t>What is the most effective way to provide an international education?</a:t>
            </a:r>
          </a:p>
        </p:txBody>
      </p:sp>
      <p:sp>
        <p:nvSpPr>
          <p:cNvPr id="6" name="Footer Placeholder 5"/>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70219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 calcmode="lin" valueType="num">
                                      <p:cBhvr>
                                        <p:cTn id="15" dur="1000" fill="hold"/>
                                        <p:tgtEl>
                                          <p:spTgt spid="3">
                                            <p:bg/>
                                          </p:spTgt>
                                        </p:tgtEl>
                                        <p:attrNameLst>
                                          <p:attrName>ppt_w</p:attrName>
                                        </p:attrNameLst>
                                      </p:cBhvr>
                                      <p:tavLst>
                                        <p:tav tm="0">
                                          <p:val>
                                            <p:fltVal val="0"/>
                                          </p:val>
                                        </p:tav>
                                        <p:tav tm="100000">
                                          <p:val>
                                            <p:strVal val="#ppt_w"/>
                                          </p:val>
                                        </p:tav>
                                      </p:tavLst>
                                    </p:anim>
                                    <p:anim calcmode="lin" valueType="num">
                                      <p:cBhvr>
                                        <p:cTn id="16" dur="1000" fill="hold"/>
                                        <p:tgtEl>
                                          <p:spTgt spid="3">
                                            <p:bg/>
                                          </p:spTgt>
                                        </p:tgtEl>
                                        <p:attrNameLst>
                                          <p:attrName>ppt_h</p:attrName>
                                        </p:attrNameLst>
                                      </p:cBhvr>
                                      <p:tavLst>
                                        <p:tav tm="0">
                                          <p:val>
                                            <p:fltVal val="0"/>
                                          </p:val>
                                        </p:tav>
                                        <p:tav tm="100000">
                                          <p:val>
                                            <p:strVal val="#ppt_h"/>
                                          </p:val>
                                        </p:tav>
                                      </p:tavLst>
                                    </p:anim>
                                    <p:anim calcmode="lin" valueType="num">
                                      <p:cBhvr>
                                        <p:cTn id="17" dur="1000" fill="hold"/>
                                        <p:tgtEl>
                                          <p:spTgt spid="3">
                                            <p:bg/>
                                          </p:spTgt>
                                        </p:tgtEl>
                                        <p:attrNameLst>
                                          <p:attrName>style.rotation</p:attrName>
                                        </p:attrNameLst>
                                      </p:cBhvr>
                                      <p:tavLst>
                                        <p:tav tm="0">
                                          <p:val>
                                            <p:fltVal val="90"/>
                                          </p:val>
                                        </p:tav>
                                        <p:tav tm="100000">
                                          <p:val>
                                            <p:fltVal val="0"/>
                                          </p:val>
                                        </p:tav>
                                      </p:tavLst>
                                    </p:anim>
                                    <p:animEffect transition="in" filter="fade">
                                      <p:cBhvr>
                                        <p:cTn id="18" dur="1000"/>
                                        <p:tgtEl>
                                          <p:spTgt spid="3">
                                            <p:bg/>
                                          </p:spTgt>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9282" y="585349"/>
            <a:ext cx="7382436" cy="639885"/>
          </a:xfrm>
        </p:spPr>
        <p:txBody>
          <a:bodyPr>
            <a:noAutofit/>
          </a:bodyPr>
          <a:lstStyle/>
          <a:p>
            <a:r>
              <a:rPr lang="en-US" sz="2800" dirty="0"/>
              <a:t>What is CIS International Certification?</a:t>
            </a:r>
          </a:p>
        </p:txBody>
      </p:sp>
      <p:sp>
        <p:nvSpPr>
          <p:cNvPr id="5" name="Tijdelijke aanduiding voor dianummer 4"/>
          <p:cNvSpPr>
            <a:spLocks noGrp="1"/>
          </p:cNvSpPr>
          <p:nvPr>
            <p:ph type="sldNum" sz="quarter" idx="12"/>
          </p:nvPr>
        </p:nvSpPr>
        <p:spPr/>
        <p:txBody>
          <a:bodyPr/>
          <a:lstStyle/>
          <a:p>
            <a:fld id="{A32431BC-B228-FF4A-866C-44E833231A99}" type="slidenum">
              <a:t>6</a:t>
            </a:fld>
            <a:endParaRPr lang="nl-NL"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9981" y="1237837"/>
            <a:ext cx="1586223" cy="1538550"/>
          </a:xfrm>
          <a:prstGeom prst="rect">
            <a:avLst/>
          </a:prstGeom>
        </p:spPr>
      </p:pic>
      <p:sp>
        <p:nvSpPr>
          <p:cNvPr id="8" name="TextBox 7"/>
          <p:cNvSpPr txBox="1"/>
          <p:nvPr/>
        </p:nvSpPr>
        <p:spPr>
          <a:xfrm>
            <a:off x="654756" y="2782104"/>
            <a:ext cx="2235199" cy="1323439"/>
          </a:xfrm>
          <a:prstGeom prst="rect">
            <a:avLst/>
          </a:prstGeom>
          <a:noFill/>
        </p:spPr>
        <p:txBody>
          <a:bodyPr wrap="square" rtlCol="0">
            <a:spAutoFit/>
          </a:bodyPr>
          <a:lstStyle/>
          <a:p>
            <a:pPr>
              <a:lnSpc>
                <a:spcPct val="100000"/>
              </a:lnSpc>
              <a:spcAft>
                <a:spcPts val="600"/>
              </a:spcAft>
            </a:pPr>
            <a:r>
              <a:rPr lang="en-US" sz="1600" dirty="0">
                <a:latin typeface="Verdana" panose="020B0604030504040204" pitchFamily="34" charset="0"/>
                <a:ea typeface="Verdana" panose="020B0604030504040204" pitchFamily="34" charset="0"/>
                <a:cs typeface="Verdana" panose="020B0604030504040204" pitchFamily="34" charset="0"/>
              </a:rPr>
              <a:t>A means to support and validate a school community’s commitment to global citizenship</a:t>
            </a:r>
          </a:p>
        </p:txBody>
      </p:sp>
      <p:sp>
        <p:nvSpPr>
          <p:cNvPr id="9" name="TextBox 8"/>
          <p:cNvSpPr txBox="1"/>
          <p:nvPr/>
        </p:nvSpPr>
        <p:spPr>
          <a:xfrm>
            <a:off x="3406423" y="2785547"/>
            <a:ext cx="2235199" cy="1323439"/>
          </a:xfrm>
          <a:prstGeom prst="rect">
            <a:avLst/>
          </a:prstGeom>
          <a:noFill/>
        </p:spPr>
        <p:txBody>
          <a:bodyPr wrap="square" rtlCol="0">
            <a:spAutoFit/>
          </a:bodyPr>
          <a:lstStyle/>
          <a:p>
            <a:pPr>
              <a:lnSpc>
                <a:spcPct val="100000"/>
              </a:lnSpc>
              <a:spcAft>
                <a:spcPts val="600"/>
              </a:spcAft>
            </a:pPr>
            <a:r>
              <a:rPr lang="en-US" sz="1600" dirty="0">
                <a:latin typeface="Verdana" panose="020B0604030504040204" pitchFamily="34" charset="0"/>
                <a:ea typeface="Verdana" panose="020B0604030504040204" pitchFamily="34" charset="0"/>
                <a:cs typeface="Verdana" panose="020B0604030504040204" pitchFamily="34" charset="0"/>
              </a:rPr>
              <a:t>An evaluative and developmental process to further develop students as global citizens</a:t>
            </a:r>
          </a:p>
        </p:txBody>
      </p:sp>
      <p:sp>
        <p:nvSpPr>
          <p:cNvPr id="10" name="TextBox 9"/>
          <p:cNvSpPr txBox="1"/>
          <p:nvPr/>
        </p:nvSpPr>
        <p:spPr>
          <a:xfrm>
            <a:off x="6158090" y="2782104"/>
            <a:ext cx="2846209" cy="1569660"/>
          </a:xfrm>
          <a:prstGeom prst="rect">
            <a:avLst/>
          </a:prstGeom>
          <a:noFill/>
        </p:spPr>
        <p:txBody>
          <a:bodyPr wrap="square" rtlCol="0">
            <a:spAutoFit/>
          </a:bodyPr>
          <a:lstStyle/>
          <a:p>
            <a:pPr>
              <a:lnSpc>
                <a:spcPct val="100000"/>
              </a:lnSpc>
              <a:spcAft>
                <a:spcPts val="600"/>
              </a:spcAft>
            </a:pPr>
            <a:r>
              <a:rPr lang="en-US" sz="1600" dirty="0">
                <a:latin typeface="Verdana" panose="020B0604030504040204" pitchFamily="34" charset="0"/>
                <a:ea typeface="Verdana" panose="020B0604030504040204" pitchFamily="34" charset="0"/>
                <a:cs typeface="Verdana" panose="020B0604030504040204" pitchFamily="34" charset="0"/>
              </a:rPr>
              <a:t>Project-based learning that demonstrates what a school is doing well, and how it may develop to an even richer experience for its students</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5731" y="1310246"/>
            <a:ext cx="1873250" cy="1363726"/>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9620" y="1104452"/>
            <a:ext cx="1992425" cy="1992425"/>
          </a:xfrm>
          <a:prstGeom prst="rect">
            <a:avLst/>
          </a:prstGeom>
        </p:spPr>
      </p:pic>
      <p:sp>
        <p:nvSpPr>
          <p:cNvPr id="3" name="Footer Placeholder 2"/>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861446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163" y="527722"/>
            <a:ext cx="7290683" cy="639885"/>
          </a:xfrm>
        </p:spPr>
        <p:txBody>
          <a:bodyPr>
            <a:noAutofit/>
          </a:bodyPr>
          <a:lstStyle/>
          <a:p>
            <a:r>
              <a:rPr lang="en-GB" sz="2800" dirty="0"/>
              <a:t>What Matters in </a:t>
            </a:r>
            <a:br>
              <a:rPr lang="en-GB" sz="2800" dirty="0"/>
            </a:br>
            <a:r>
              <a:rPr lang="en-GB" sz="2800" dirty="0"/>
              <a:t>International Certification</a:t>
            </a:r>
          </a:p>
        </p:txBody>
      </p:sp>
      <p:sp>
        <p:nvSpPr>
          <p:cNvPr id="5" name="Slide Number Placeholder 4"/>
          <p:cNvSpPr>
            <a:spLocks noGrp="1"/>
          </p:cNvSpPr>
          <p:nvPr>
            <p:ph type="sldNum" sz="quarter" idx="12"/>
          </p:nvPr>
        </p:nvSpPr>
        <p:spPr/>
        <p:txBody>
          <a:bodyPr/>
          <a:lstStyle/>
          <a:p>
            <a:fld id="{A32431BC-B228-FF4A-866C-44E833231A99}" type="slidenum">
              <a:rPr lang="en-US" smtClean="0"/>
              <a:t>7</a:t>
            </a:fld>
            <a:endParaRPr lang="en-US" dirty="0"/>
          </a:p>
        </p:txBody>
      </p:sp>
      <p:sp>
        <p:nvSpPr>
          <p:cNvPr id="6" name="Rounded Rectangle 5"/>
          <p:cNvSpPr/>
          <p:nvPr/>
        </p:nvSpPr>
        <p:spPr>
          <a:xfrm>
            <a:off x="166761" y="1957290"/>
            <a:ext cx="2266804" cy="1721838"/>
          </a:xfrm>
          <a:prstGeom prst="roundRect">
            <a:avLst/>
          </a:prstGeom>
          <a:solidFill>
            <a:srgbClr val="ECC143"/>
          </a:solidFill>
          <a:ln>
            <a:solidFill>
              <a:schemeClr val="bg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cs typeface="Verdana" panose="020B0604030504040204" pitchFamily="34" charset="0"/>
              </a:rPr>
              <a:t>The community’s values on global education</a:t>
            </a:r>
            <a:endParaRPr lang="en-GB" sz="1600" dirty="0">
              <a:latin typeface="Verdana" panose="020B0604030504040204" pitchFamily="34" charset="0"/>
              <a:ea typeface="Verdana" panose="020B0604030504040204" pitchFamily="34" charset="0"/>
              <a:cs typeface="Verdana" panose="020B0604030504040204" pitchFamily="34" charset="0"/>
            </a:endParaRPr>
          </a:p>
        </p:txBody>
      </p:sp>
      <p:sp>
        <p:nvSpPr>
          <p:cNvPr id="7" name="Right Arrow 6"/>
          <p:cNvSpPr/>
          <p:nvPr/>
        </p:nvSpPr>
        <p:spPr>
          <a:xfrm>
            <a:off x="2736429" y="1588651"/>
            <a:ext cx="3409245" cy="2505769"/>
          </a:xfrm>
          <a:prstGeom prst="rightArrow">
            <a:avLst/>
          </a:prstGeom>
          <a:solidFill>
            <a:srgbClr val="B1C63B"/>
          </a:solidFill>
          <a:ln>
            <a:solidFill>
              <a:schemeClr val="bg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cs typeface="Verdana" panose="020B0604030504040204" pitchFamily="34" charset="0"/>
              </a:rPr>
              <a:t>The translation of these values into authentic learning across the community</a:t>
            </a:r>
            <a:endParaRPr lang="en-GB" sz="1600" dirty="0">
              <a:latin typeface="Verdana" panose="020B0604030504040204" pitchFamily="34" charset="0"/>
              <a:ea typeface="Verdana" panose="020B0604030504040204" pitchFamily="34" charset="0"/>
              <a:cs typeface="Verdana" panose="020B0604030504040204" pitchFamily="34" charset="0"/>
            </a:endParaRPr>
          </a:p>
        </p:txBody>
      </p:sp>
      <p:sp>
        <p:nvSpPr>
          <p:cNvPr id="8" name="Oval 7"/>
          <p:cNvSpPr/>
          <p:nvPr/>
        </p:nvSpPr>
        <p:spPr>
          <a:xfrm>
            <a:off x="6348599" y="1523731"/>
            <a:ext cx="2635607" cy="2635607"/>
          </a:xfrm>
          <a:prstGeom prst="ellipse">
            <a:avLst/>
          </a:prstGeom>
          <a:solidFill>
            <a:srgbClr val="68B8EB"/>
          </a:solidFill>
          <a:ln>
            <a:solidFill>
              <a:schemeClr val="bg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cs typeface="Verdana" panose="020B0604030504040204" pitchFamily="34" charset="0"/>
              </a:rPr>
              <a:t>Developing understanding in the community</a:t>
            </a:r>
            <a:endParaRPr lang="en-GB" sz="1600" dirty="0">
              <a:latin typeface="Verdana" panose="020B0604030504040204" pitchFamily="34" charset="0"/>
              <a:ea typeface="Verdana" panose="020B0604030504040204" pitchFamily="34" charset="0"/>
              <a:cs typeface="Verdana" panose="020B0604030504040204" pitchFamily="34" charset="0"/>
            </a:endParaRPr>
          </a:p>
        </p:txBody>
      </p:sp>
      <p:sp>
        <p:nvSpPr>
          <p:cNvPr id="3" name="Footer Placeholder 2"/>
          <p:cNvSpPr>
            <a:spLocks noGrp="1"/>
          </p:cNvSpPr>
          <p:nvPr>
            <p:ph type="ftr" sz="quarter" idx="11"/>
          </p:nvPr>
        </p:nvSpPr>
        <p:spPr/>
        <p:txBody>
          <a:bodyPr/>
          <a:lstStyle/>
          <a:p>
            <a:r>
              <a:rPr lang="en-US"/>
              <a:t>Introduction to CIS International Certification IB Americas Toronto 2016</a:t>
            </a:r>
            <a:endParaRPr lang="nl-NL" dirty="0"/>
          </a:p>
        </p:txBody>
      </p:sp>
    </p:spTree>
    <p:extLst>
      <p:ext uri="{BB962C8B-B14F-4D97-AF65-F5344CB8AC3E}">
        <p14:creationId xmlns:p14="http://schemas.microsoft.com/office/powerpoint/2010/main" val="2193351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13183" y="1076255"/>
            <a:ext cx="7226105" cy="1028899"/>
          </a:xfrm>
        </p:spPr>
        <p:txBody>
          <a:bodyPr>
            <a:normAutofit/>
          </a:bodyPr>
          <a:lstStyle/>
          <a:p>
            <a:pPr algn="ctr"/>
            <a:r>
              <a:rPr lang="en-US" sz="2800" dirty="0">
                <a:solidFill>
                  <a:srgbClr val="657FBC"/>
                </a:solidFill>
                <a:latin typeface="Verdana" panose="020B0604030504040204" pitchFamily="34" charset="0"/>
                <a:ea typeface="Verdana" panose="020B0604030504040204" pitchFamily="34" charset="0"/>
                <a:cs typeface="Verdana" panose="020B0604030504040204" pitchFamily="34" charset="0"/>
              </a:rPr>
              <a:t>Intended Outcomes for     International Certification</a:t>
            </a:r>
          </a:p>
        </p:txBody>
      </p:sp>
      <p:grpSp>
        <p:nvGrpSpPr>
          <p:cNvPr id="10" name="Group 9"/>
          <p:cNvGrpSpPr/>
          <p:nvPr/>
        </p:nvGrpSpPr>
        <p:grpSpPr>
          <a:xfrm>
            <a:off x="184646" y="2478469"/>
            <a:ext cx="8585438" cy="771428"/>
            <a:chOff x="246194" y="2211214"/>
            <a:chExt cx="11447251" cy="1028571"/>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194" y="2211214"/>
              <a:ext cx="1053968" cy="1028571"/>
            </a:xfrm>
            <a:prstGeom prst="rect">
              <a:avLst/>
            </a:prstGeom>
          </p:spPr>
        </p:pic>
        <p:sp>
          <p:nvSpPr>
            <p:cNvPr id="5" name="TextBox 4"/>
            <p:cNvSpPr txBox="1"/>
            <p:nvPr/>
          </p:nvSpPr>
          <p:spPr>
            <a:xfrm>
              <a:off x="541683" y="2371557"/>
              <a:ext cx="11151762" cy="738664"/>
            </a:xfrm>
            <a:prstGeom prst="rect">
              <a:avLst/>
            </a:prstGeom>
            <a:noFill/>
          </p:spPr>
          <p:txBody>
            <a:bodyPr wrap="square" rtlCol="0">
              <a:spAutoFit/>
            </a:bodyPr>
            <a:lstStyle/>
            <a:p>
              <a:endParaRPr lang="en-GB" sz="3000" dirty="0">
                <a:latin typeface="Gotham Medium" panose="02000604030000020004" pitchFamily="50" charset="0"/>
              </a:endParaRPr>
            </a:p>
          </p:txBody>
        </p:sp>
      </p:gr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3420" y="2513695"/>
            <a:ext cx="790476" cy="771428"/>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046" y="3376619"/>
            <a:ext cx="790476" cy="771428"/>
          </a:xfrm>
          <a:prstGeom prst="rect">
            <a:avLst/>
          </a:prstGeom>
        </p:spPr>
      </p:pic>
      <p:sp>
        <p:nvSpPr>
          <p:cNvPr id="3" name="Rectangle 2"/>
          <p:cNvSpPr/>
          <p:nvPr/>
        </p:nvSpPr>
        <p:spPr>
          <a:xfrm>
            <a:off x="282388" y="2503319"/>
            <a:ext cx="8487696" cy="1146211"/>
          </a:xfrm>
          <a:prstGeom prst="rect">
            <a:avLst/>
          </a:prstGeom>
        </p:spPr>
        <p:txBody>
          <a:bodyPr wrap="square">
            <a:spAutoFit/>
          </a:bodyPr>
          <a:lstStyle/>
          <a:p>
            <a:pPr marR="0" lvl="0" algn="ctr">
              <a:lnSpc>
                <a:spcPct val="107000"/>
              </a:lnSpc>
              <a:spcBef>
                <a:spcPts val="0"/>
              </a:spcBef>
              <a:spcAft>
                <a:spcPts val="800"/>
              </a:spcAft>
            </a:pPr>
            <a:r>
              <a:rPr lang="en-GB" sz="3200" dirty="0">
                <a:latin typeface="Calibri" panose="020F0502020204030204" pitchFamily="34" charset="0"/>
                <a:ea typeface="Calibri" panose="020F0502020204030204" pitchFamily="34" charset="0"/>
                <a:cs typeface="Times New Roman" panose="02020603050405020304" pitchFamily="18" charset="0"/>
              </a:rPr>
              <a:t>Learn ways that you can strategically focus on the development of students as global citizens.</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810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94900" y="1151395"/>
            <a:ext cx="7226105" cy="1028899"/>
          </a:xfrm>
        </p:spPr>
        <p:txBody>
          <a:bodyPr>
            <a:normAutofit/>
          </a:bodyPr>
          <a:lstStyle/>
          <a:p>
            <a:pPr algn="ctr"/>
            <a:r>
              <a:rPr lang="en-US" sz="2800" dirty="0">
                <a:solidFill>
                  <a:srgbClr val="657FBC"/>
                </a:solidFill>
                <a:latin typeface="Verdana" panose="020B0604030504040204" pitchFamily="34" charset="0"/>
                <a:ea typeface="Verdana" panose="020B0604030504040204" pitchFamily="34" charset="0"/>
                <a:cs typeface="Verdana" panose="020B0604030504040204" pitchFamily="34" charset="0"/>
              </a:rPr>
              <a:t>Intended Outcomes for     International Certification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646" y="1658411"/>
            <a:ext cx="790476" cy="771428"/>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046" y="3376619"/>
            <a:ext cx="790476" cy="771428"/>
          </a:xfrm>
          <a:prstGeom prst="rect">
            <a:avLst/>
          </a:prstGeom>
        </p:spPr>
      </p:pic>
      <p:sp>
        <p:nvSpPr>
          <p:cNvPr id="3" name="Rectangle 2"/>
          <p:cNvSpPr/>
          <p:nvPr/>
        </p:nvSpPr>
        <p:spPr>
          <a:xfrm>
            <a:off x="309283" y="2534025"/>
            <a:ext cx="8749476" cy="1146211"/>
          </a:xfrm>
          <a:prstGeom prst="rect">
            <a:avLst/>
          </a:prstGeom>
        </p:spPr>
        <p:txBody>
          <a:bodyPr wrap="square">
            <a:spAutoFit/>
          </a:bodyPr>
          <a:lstStyle/>
          <a:p>
            <a:pPr marR="0" lvl="0" algn="ctr">
              <a:lnSpc>
                <a:spcPct val="107000"/>
              </a:lnSpc>
              <a:spcBef>
                <a:spcPts val="0"/>
              </a:spcBef>
              <a:spcAft>
                <a:spcPts val="800"/>
              </a:spcAft>
            </a:pPr>
            <a:r>
              <a:rPr lang="en-GB" sz="3200" dirty="0">
                <a:latin typeface="Calibri" panose="020F0502020204030204" pitchFamily="34" charset="0"/>
                <a:ea typeface="Calibri" panose="020F0502020204030204" pitchFamily="34" charset="0"/>
                <a:cs typeface="Times New Roman" panose="02020603050405020304" pitchFamily="18" charset="0"/>
              </a:rPr>
              <a:t>Learn what intercultural competence looks like in a school, and in school leaders.</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891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IS_External PPT_Template_ Blue" id="{B97F0C3D-81B9-4BF7-9D84-9232F4ED23BE}" vid="{4AA41BFE-4173-4151-83F7-4DF131DCC826}"/>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0792D915ABF248AF3902B2F192F0D0" ma:contentTypeVersion="1" ma:contentTypeDescription="Create a new document." ma:contentTypeScope="" ma:versionID="9b62dd46cc4773c33b9ab500c9826b46">
  <xsd:schema xmlns:xsd="http://www.w3.org/2001/XMLSchema" xmlns:xs="http://www.w3.org/2001/XMLSchema" xmlns:p="http://schemas.microsoft.com/office/2006/metadata/properties" xmlns:ns2="f52f02fc-1768-4b07-af86-a77c2d160762" targetNamespace="http://schemas.microsoft.com/office/2006/metadata/properties" ma:root="true" ma:fieldsID="b1836a0c42d3c339cfef7d0885305567" ns2:_="">
    <xsd:import namespace="f52f02fc-1768-4b07-af86-a77c2d160762"/>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2f02fc-1768-4b07-af86-a77c2d16076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B189E1D-5A2B-4665-BA0F-CDC632A3730C}">
  <ds:schemaRefs>
    <ds:schemaRef ds:uri="http://schemas.microsoft.com/sharepoint/v3/contenttype/forms"/>
  </ds:schemaRefs>
</ds:datastoreItem>
</file>

<file path=customXml/itemProps2.xml><?xml version="1.0" encoding="utf-8"?>
<ds:datastoreItem xmlns:ds="http://schemas.openxmlformats.org/officeDocument/2006/customXml" ds:itemID="{897787AA-E37E-4BB7-8CAE-0FD603D13B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2f02fc-1768-4b07-af86-a77c2d1607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BF20BD1-2B64-4574-9528-B876505108C4}">
  <ds:schemaRefs>
    <ds:schemaRef ds:uri="http://schemas.microsoft.com/office/infopath/2007/PartnerControls"/>
    <ds:schemaRef ds:uri="http://www.w3.org/XML/1998/namespace"/>
    <ds:schemaRef ds:uri="http://schemas.microsoft.com/office/2006/documentManagement/types"/>
    <ds:schemaRef ds:uri="http://purl.org/dc/elements/1.1/"/>
    <ds:schemaRef ds:uri="http://purl.org/dc/terms/"/>
    <ds:schemaRef ds:uri="http://schemas.openxmlformats.org/package/2006/metadata/core-properties"/>
    <ds:schemaRef ds:uri="f52f02fc-1768-4b07-af86-a77c2d160762"/>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CIS_External PPT_Template_ Blue</Template>
  <TotalTime>3113</TotalTime>
  <Words>3754</Words>
  <Application>Microsoft Office PowerPoint</Application>
  <PresentationFormat>On-screen Show (16:9)</PresentationFormat>
  <Paragraphs>473</Paragraphs>
  <Slides>34</Slides>
  <Notes>33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2" baseType="lpstr">
      <vt:lpstr>Arial</vt:lpstr>
      <vt:lpstr>Calibri</vt:lpstr>
      <vt:lpstr>Georgia</vt:lpstr>
      <vt:lpstr>Gotham Medium</vt:lpstr>
      <vt:lpstr>Times New Roman</vt:lpstr>
      <vt:lpstr>Verdana</vt:lpstr>
      <vt:lpstr>Office-thema</vt:lpstr>
      <vt:lpstr>Document</vt:lpstr>
      <vt:lpstr>IB Americas Conference Toronto 2016</vt:lpstr>
      <vt:lpstr>CIS Global Education Community</vt:lpstr>
      <vt:lpstr>Our Organisational Values</vt:lpstr>
      <vt:lpstr>PowerPoint Presentation</vt:lpstr>
      <vt:lpstr> Minding the Gap</vt:lpstr>
      <vt:lpstr>What is CIS International Certification?</vt:lpstr>
      <vt:lpstr>What Matters in  International Certification</vt:lpstr>
      <vt:lpstr>Intended Outcomes for     International Certification</vt:lpstr>
      <vt:lpstr>Intended Outcomes for     International Certification</vt:lpstr>
      <vt:lpstr>Intended Outcomes for     International Certification</vt:lpstr>
      <vt:lpstr>International Certification Process</vt:lpstr>
      <vt:lpstr>Step 1: Define Global Citizenship</vt:lpstr>
      <vt:lpstr>PowerPoint Presentation</vt:lpstr>
      <vt:lpstr>Step 2: The Role of Leadership</vt:lpstr>
      <vt:lpstr>Intercultural Development Inventory (IDI) Continuum</vt:lpstr>
      <vt:lpstr>Your Intercultural Competency</vt:lpstr>
      <vt:lpstr>Intercultural Competence in Schools</vt:lpstr>
      <vt:lpstr>Intercultural Leadership</vt:lpstr>
      <vt:lpstr>Intercultural Leadership Traits</vt:lpstr>
      <vt:lpstr>Step 3: Project-based Learning  </vt:lpstr>
      <vt:lpstr>School Guiding Statements Project</vt:lpstr>
      <vt:lpstr>Environmental Sustainability Project </vt:lpstr>
      <vt:lpstr>Student Global Citizenship Learning Project</vt:lpstr>
      <vt:lpstr>Project Evaluation Rubrics</vt:lpstr>
      <vt:lpstr>Three  International Certification Domains</vt:lpstr>
      <vt:lpstr>International Certification Continuum</vt:lpstr>
      <vt:lpstr>Benefits of International Certification</vt:lpstr>
      <vt:lpstr>International Certification School Feedback</vt:lpstr>
      <vt:lpstr>International Certification School Feedback</vt:lpstr>
      <vt:lpstr>International Certification School Feedback</vt:lpstr>
      <vt:lpstr>CIS Network</vt:lpstr>
      <vt:lpstr>International Certification Schools</vt:lpstr>
      <vt:lpstr>Join a cohort of CIS Schools</vt:lpstr>
      <vt:lpstr>PowerPoint Presentation</vt:lpstr>
    </vt:vector>
  </TitlesOfParts>
  <Company>Millford Brand 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Location, Date</dc:title>
  <dc:creator>Kim Czenszak</dc:creator>
  <cp:lastModifiedBy>Jane Larsson</cp:lastModifiedBy>
  <cp:revision>460</cp:revision>
  <dcterms:created xsi:type="dcterms:W3CDTF">2015-02-19T21:19:10Z</dcterms:created>
  <dcterms:modified xsi:type="dcterms:W3CDTF">2016-07-15T18:16:36Z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0x010100C80792D915ABF248AF3902B2F192F0D0</vt:lpwstr>
  </property>
</Properties>
</file>