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62"/>
  </p:notesMasterIdLst>
  <p:sldIdLst>
    <p:sldId id="256" r:id="rId3"/>
    <p:sldId id="332" r:id="rId4"/>
    <p:sldId id="321" r:id="rId5"/>
    <p:sldId id="361" r:id="rId6"/>
    <p:sldId id="357" r:id="rId7"/>
    <p:sldId id="358" r:id="rId8"/>
    <p:sldId id="359" r:id="rId9"/>
    <p:sldId id="360" r:id="rId10"/>
    <p:sldId id="257" r:id="rId11"/>
    <p:sldId id="266" r:id="rId12"/>
    <p:sldId id="365" r:id="rId13"/>
    <p:sldId id="366" r:id="rId14"/>
    <p:sldId id="367" r:id="rId15"/>
    <p:sldId id="368" r:id="rId16"/>
    <p:sldId id="369" r:id="rId17"/>
    <p:sldId id="370" r:id="rId18"/>
    <p:sldId id="304" r:id="rId19"/>
    <p:sldId id="305" r:id="rId20"/>
    <p:sldId id="306" r:id="rId21"/>
    <p:sldId id="307" r:id="rId22"/>
    <p:sldId id="316" r:id="rId23"/>
    <p:sldId id="315" r:id="rId24"/>
    <p:sldId id="308" r:id="rId25"/>
    <p:sldId id="309" r:id="rId26"/>
    <p:sldId id="310" r:id="rId27"/>
    <p:sldId id="311" r:id="rId28"/>
    <p:sldId id="312" r:id="rId29"/>
    <p:sldId id="313" r:id="rId30"/>
    <p:sldId id="314" r:id="rId31"/>
    <p:sldId id="299" r:id="rId32"/>
    <p:sldId id="334" r:id="rId33"/>
    <p:sldId id="335" r:id="rId34"/>
    <p:sldId id="363" r:id="rId35"/>
    <p:sldId id="320" r:id="rId36"/>
    <p:sldId id="327" r:id="rId37"/>
    <p:sldId id="328" r:id="rId38"/>
    <p:sldId id="329" r:id="rId39"/>
    <p:sldId id="330" r:id="rId40"/>
    <p:sldId id="362" r:id="rId41"/>
    <p:sldId id="337" r:id="rId42"/>
    <p:sldId id="338" r:id="rId43"/>
    <p:sldId id="339" r:id="rId44"/>
    <p:sldId id="340" r:id="rId45"/>
    <p:sldId id="341" r:id="rId46"/>
    <p:sldId id="342" r:id="rId47"/>
    <p:sldId id="343" r:id="rId48"/>
    <p:sldId id="344" r:id="rId49"/>
    <p:sldId id="346" r:id="rId50"/>
    <p:sldId id="345" r:id="rId51"/>
    <p:sldId id="352" r:id="rId52"/>
    <p:sldId id="351" r:id="rId53"/>
    <p:sldId id="347" r:id="rId54"/>
    <p:sldId id="348" r:id="rId55"/>
    <p:sldId id="349" r:id="rId56"/>
    <p:sldId id="353" r:id="rId57"/>
    <p:sldId id="354" r:id="rId58"/>
    <p:sldId id="355" r:id="rId59"/>
    <p:sldId id="356" r:id="rId60"/>
    <p:sldId id="364" r:id="rId61"/>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31">
          <p15:clr>
            <a:srgbClr val="A4A3A4"/>
          </p15:clr>
        </p15:guide>
        <p15:guide id="2" orient="horz" pos="1344">
          <p15:clr>
            <a:srgbClr val="A4A3A4"/>
          </p15:clr>
        </p15:guide>
        <p15:guide id="3" orient="horz" pos="1392">
          <p15:clr>
            <a:srgbClr val="A4A3A4"/>
          </p15:clr>
        </p15:guide>
        <p15:guide id="4" orient="horz" pos="3856">
          <p15:clr>
            <a:srgbClr val="A4A3A4"/>
          </p15:clr>
        </p15:guide>
        <p15:guide id="5" pos="2880">
          <p15:clr>
            <a:srgbClr val="A4A3A4"/>
          </p15:clr>
        </p15:guide>
        <p15:guide id="6" pos="7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4" autoAdjust="0"/>
    <p:restoredTop sz="94027" autoAdjust="0"/>
  </p:normalViewPr>
  <p:slideViewPr>
    <p:cSldViewPr snapToGrid="0" snapToObjects="1">
      <p:cViewPr varScale="1">
        <p:scale>
          <a:sx n="71" d="100"/>
          <a:sy n="71" d="100"/>
        </p:scale>
        <p:origin x="1278" y="72"/>
      </p:cViewPr>
      <p:guideLst>
        <p:guide orient="horz" pos="731"/>
        <p:guide orient="horz" pos="1344"/>
        <p:guide orient="horz" pos="1392"/>
        <p:guide orient="horz" pos="3856"/>
        <p:guide pos="2880"/>
        <p:guide pos="768"/>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242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746E32-99CA-46D8-BCDF-6D7A241808A2}" type="datetimeFigureOut">
              <a:rPr lang="en-US" smtClean="0"/>
              <a:t>15-Jul-16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287E8A-0963-4282-AE9E-4122EBA11F81}" type="slidenum">
              <a:rPr lang="en-US" smtClean="0"/>
              <a:t>‹#›</a:t>
            </a:fld>
            <a:endParaRPr lang="en-US" dirty="0"/>
          </a:p>
        </p:txBody>
      </p:sp>
    </p:spTree>
    <p:extLst>
      <p:ext uri="{BB962C8B-B14F-4D97-AF65-F5344CB8AC3E}">
        <p14:creationId xmlns:p14="http://schemas.microsoft.com/office/powerpoint/2010/main" val="3730653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287E8A-0963-4282-AE9E-4122EBA11F81}" type="slidenum">
              <a:rPr lang="en-US" smtClean="0"/>
              <a:t>2</a:t>
            </a:fld>
            <a:endParaRPr lang="en-US" dirty="0"/>
          </a:p>
        </p:txBody>
      </p:sp>
    </p:spTree>
    <p:extLst>
      <p:ext uri="{BB962C8B-B14F-4D97-AF65-F5344CB8AC3E}">
        <p14:creationId xmlns:p14="http://schemas.microsoft.com/office/powerpoint/2010/main" val="3065404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982547D-BA32-42AC-8594-F3BE87CB14AD}" type="slidenum">
              <a:rPr lang="en-US" smtClean="0"/>
              <a:pPr/>
              <a:t>15</a:t>
            </a:fld>
            <a:endParaRPr lang="en-US" dirty="0"/>
          </a:p>
        </p:txBody>
      </p:sp>
    </p:spTree>
    <p:extLst>
      <p:ext uri="{BB962C8B-B14F-4D97-AF65-F5344CB8AC3E}">
        <p14:creationId xmlns:p14="http://schemas.microsoft.com/office/powerpoint/2010/main" val="1907104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t>Predicted cost</a:t>
            </a:r>
          </a:p>
          <a:p>
            <a:r>
              <a:rPr lang="en-US" sz="1100" kern="1200" dirty="0">
                <a:solidFill>
                  <a:schemeClr val="tx1"/>
                </a:solidFill>
                <a:effectLst/>
                <a:latin typeface="Arial" charset="0"/>
                <a:ea typeface="+mn-ea"/>
                <a:cs typeface="+mn-cs"/>
              </a:rPr>
              <a:t>The predicted cost structure is: </a:t>
            </a:r>
          </a:p>
          <a:p>
            <a:r>
              <a:rPr lang="en-US" baseline="0" dirty="0"/>
              <a:t> WAITING FOR INFORMATION FROM ERIN TO FINALISE THE BC AND COSTS</a:t>
            </a:r>
            <a:endParaRPr lang="en-US" dirty="0"/>
          </a:p>
          <a:p>
            <a:pPr lvl="1"/>
            <a:endParaRPr lang="en-US" baseline="0" dirty="0"/>
          </a:p>
          <a:p>
            <a:pPr lvl="1"/>
            <a:r>
              <a:rPr lang="en-US" baseline="0" dirty="0"/>
              <a:t>IMAGE</a:t>
            </a:r>
          </a:p>
          <a:p>
            <a:pPr lvl="2"/>
            <a:r>
              <a:rPr lang="en-US" dirty="0"/>
              <a:t>http://www.adweek.com/socialtimes/facebook-announces-ad-targeting-based-on-bandwidth-connection/300645</a:t>
            </a:r>
          </a:p>
        </p:txBody>
      </p:sp>
      <p:sp>
        <p:nvSpPr>
          <p:cNvPr id="4" name="Slide Number Placeholder 3"/>
          <p:cNvSpPr>
            <a:spLocks noGrp="1"/>
          </p:cNvSpPr>
          <p:nvPr>
            <p:ph type="sldNum" sz="quarter" idx="10"/>
          </p:nvPr>
        </p:nvSpPr>
        <p:spPr/>
        <p:txBody>
          <a:bodyPr/>
          <a:lstStyle/>
          <a:p>
            <a:fld id="{49609E7F-9528-4EC0-924E-F24DB821635D}" type="slidenum">
              <a:rPr lang="en-GB" smtClean="0"/>
              <a:pPr/>
              <a:t>16</a:t>
            </a:fld>
            <a:endParaRPr lang="en-GB" dirty="0"/>
          </a:p>
        </p:txBody>
      </p:sp>
    </p:spTree>
    <p:extLst>
      <p:ext uri="{BB962C8B-B14F-4D97-AF65-F5344CB8AC3E}">
        <p14:creationId xmlns:p14="http://schemas.microsoft.com/office/powerpoint/2010/main" val="2852780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IMAGE</a:t>
            </a:r>
          </a:p>
          <a:p>
            <a:pPr marL="0" indent="0">
              <a:buNone/>
            </a:pPr>
            <a:r>
              <a:rPr lang="en-US" dirty="0"/>
              <a:t>http://1.bp.blogspot.com/-1_AO9FElv6E/VLa4Lduc3BI/AAAAAAAAFF4/U8jdo1SnPvA/s1600/Knowledge-Experience-Creativity.png</a:t>
            </a:r>
          </a:p>
          <a:p>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17</a:t>
            </a:fld>
            <a:endParaRPr lang="en-US" dirty="0"/>
          </a:p>
        </p:txBody>
      </p:sp>
    </p:spTree>
    <p:extLst>
      <p:ext uri="{BB962C8B-B14F-4D97-AF65-F5344CB8AC3E}">
        <p14:creationId xmlns:p14="http://schemas.microsoft.com/office/powerpoint/2010/main" val="1650553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5738" indent="-185738" defTabSz="914400" eaLnBrk="1">
              <a:lnSpc>
                <a:spcPct val="100000"/>
              </a:lnSpc>
              <a:spcBef>
                <a:spcPts val="1300"/>
              </a:spcBef>
              <a:buFont typeface="Wingdings" pitchFamily="2" charset="2"/>
              <a:buChar char="▪"/>
            </a:pPr>
            <a:r>
              <a:rPr lang="en-US" sz="1100" dirty="0">
                <a:latin typeface="Arial" pitchFamily="34" charset="0"/>
                <a:cs typeface="Arial" pitchFamily="34" charset="0"/>
                <a:sym typeface="Arial" pitchFamily="34" charset="0"/>
              </a:rPr>
              <a:t>Highlight</a:t>
            </a:r>
            <a:r>
              <a:rPr lang="en-US" sz="1100" baseline="0" dirty="0">
                <a:latin typeface="Arial" pitchFamily="34" charset="0"/>
                <a:cs typeface="Arial" pitchFamily="34" charset="0"/>
                <a:sym typeface="Arial" pitchFamily="34" charset="0"/>
              </a:rPr>
              <a:t> it is there to support the school in doing this, not a service that will simply have someone come and do it for them.</a:t>
            </a:r>
          </a:p>
          <a:p>
            <a:pPr marL="185738" indent="-185738" defTabSz="914400" eaLnBrk="1">
              <a:lnSpc>
                <a:spcPct val="100000"/>
              </a:lnSpc>
              <a:spcBef>
                <a:spcPts val="1300"/>
              </a:spcBef>
              <a:buFont typeface="Wingdings" pitchFamily="2" charset="2"/>
              <a:buChar char="▪"/>
            </a:pPr>
            <a:r>
              <a:rPr lang="en-US" sz="1100" baseline="0" dirty="0">
                <a:latin typeface="Arial" pitchFamily="34" charset="0"/>
                <a:cs typeface="Arial" pitchFamily="34" charset="0"/>
                <a:sym typeface="Arial" pitchFamily="34" charset="0"/>
              </a:rPr>
              <a:t>Want the school to develop the knowledge and skills to connect their curriculum requirements. Having someone support and guide them through this process develops these capabilities. Having someone do it for them does not.</a:t>
            </a:r>
          </a:p>
          <a:p>
            <a:pPr marL="0" indent="0" defTabSz="914400" eaLnBrk="1">
              <a:lnSpc>
                <a:spcPct val="100000"/>
              </a:lnSpc>
              <a:spcBef>
                <a:spcPts val="1300"/>
              </a:spcBef>
              <a:buFont typeface="Wingdings" pitchFamily="2" charset="2"/>
              <a:buNone/>
            </a:pPr>
            <a:endParaRPr lang="en-US" sz="1100" dirty="0">
              <a:latin typeface="Arial" pitchFamily="34" charset="0"/>
              <a:cs typeface="Arial" pitchFamily="34" charset="0"/>
              <a:sym typeface="Arial" pitchFamily="34" charset="0"/>
            </a:endParaRPr>
          </a:p>
          <a:p>
            <a:pPr marL="185738" indent="-185738" defTabSz="914400" eaLnBrk="1">
              <a:lnSpc>
                <a:spcPct val="100000"/>
              </a:lnSpc>
              <a:spcBef>
                <a:spcPts val="1300"/>
              </a:spcBef>
              <a:buFont typeface="Wingdings" pitchFamily="2" charset="2"/>
              <a:buChar char="▪"/>
            </a:pPr>
            <a:endParaRPr lang="en-US" sz="1100" dirty="0">
              <a:latin typeface="Arial" pitchFamily="34" charset="0"/>
              <a:cs typeface="Arial" pitchFamily="34" charset="0"/>
              <a:sym typeface="Arial" pitchFamily="34" charset="0"/>
            </a:endParaRPr>
          </a:p>
          <a:p>
            <a:pPr marL="185738" indent="-185738" defTabSz="914400" eaLnBrk="1">
              <a:lnSpc>
                <a:spcPct val="100000"/>
              </a:lnSpc>
              <a:spcBef>
                <a:spcPts val="1300"/>
              </a:spcBef>
              <a:buFont typeface="Wingdings" pitchFamily="2" charset="2"/>
              <a:buChar char="▪"/>
            </a:pPr>
            <a:r>
              <a:rPr lang="en-US" sz="1100" dirty="0">
                <a:latin typeface="Arial" pitchFamily="34" charset="0"/>
                <a:cs typeface="Arial" pitchFamily="34" charset="0"/>
                <a:sym typeface="Arial" pitchFamily="34" charset="0"/>
              </a:rPr>
              <a:t>IMAGE:</a:t>
            </a:r>
          </a:p>
          <a:p>
            <a:pPr marL="185738" indent="-185738" defTabSz="914400" eaLnBrk="1">
              <a:lnSpc>
                <a:spcPct val="100000"/>
              </a:lnSpc>
              <a:spcBef>
                <a:spcPts val="1300"/>
              </a:spcBef>
              <a:buFont typeface="Wingdings" pitchFamily="2" charset="2"/>
              <a:buChar char="▪"/>
            </a:pPr>
            <a:r>
              <a:rPr lang="en-US" sz="1100" dirty="0">
                <a:latin typeface="Arial" pitchFamily="34" charset="0"/>
                <a:cs typeface="Arial" pitchFamily="34" charset="0"/>
                <a:sym typeface="Arial" pitchFamily="34" charset="0"/>
              </a:rPr>
              <a:t>http://fiberartspgh.org/guild/node/218</a:t>
            </a:r>
            <a:endParaRPr lang="en-US" sz="1800" dirty="0"/>
          </a:p>
          <a:p>
            <a:endParaRPr lang="en-US" dirty="0"/>
          </a:p>
        </p:txBody>
      </p:sp>
      <p:sp>
        <p:nvSpPr>
          <p:cNvPr id="4" name="Slide Number Placeholder 3"/>
          <p:cNvSpPr>
            <a:spLocks noGrp="1"/>
          </p:cNvSpPr>
          <p:nvPr>
            <p:ph type="sldNum" sz="quarter" idx="10"/>
          </p:nvPr>
        </p:nvSpPr>
        <p:spPr/>
        <p:txBody>
          <a:bodyPr/>
          <a:lstStyle/>
          <a:p>
            <a:fld id="{49609E7F-9528-4EC0-924E-F24DB821635D}" type="slidenum">
              <a:rPr lang="en-GB" smtClean="0"/>
              <a:pPr/>
              <a:t>18</a:t>
            </a:fld>
            <a:endParaRPr lang="en-GB" dirty="0"/>
          </a:p>
        </p:txBody>
      </p:sp>
    </p:spTree>
    <p:extLst>
      <p:ext uri="{BB962C8B-B14F-4D97-AF65-F5344CB8AC3E}">
        <p14:creationId xmlns:p14="http://schemas.microsoft.com/office/powerpoint/2010/main" val="2013558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5738" indent="-185738" defTabSz="914400" eaLnBrk="1">
              <a:lnSpc>
                <a:spcPct val="100000"/>
              </a:lnSpc>
              <a:spcBef>
                <a:spcPts val="1300"/>
              </a:spcBef>
              <a:buFont typeface="Wingdings" pitchFamily="2" charset="2"/>
              <a:buChar char="▪"/>
            </a:pPr>
            <a:endParaRPr lang="en-US" sz="1100" baseline="0" dirty="0">
              <a:latin typeface="Arial" pitchFamily="34" charset="0"/>
              <a:cs typeface="Arial" pitchFamily="34" charset="0"/>
              <a:sym typeface="Arial" pitchFamily="34" charset="0"/>
            </a:endParaRPr>
          </a:p>
          <a:p>
            <a:r>
              <a:rPr lang="en-US" sz="1100" dirty="0"/>
              <a:t>The hope is that through this service schools</a:t>
            </a:r>
            <a:r>
              <a:rPr lang="en-US" sz="1100" baseline="0" dirty="0"/>
              <a:t> will develop the expertise to repeat it themselves in other areas. </a:t>
            </a:r>
          </a:p>
          <a:p>
            <a:r>
              <a:rPr lang="en-US" sz="1100" baseline="0" dirty="0"/>
              <a:t>Coaching and development model, as well as a creation and feedback service.</a:t>
            </a:r>
          </a:p>
          <a:p>
            <a:r>
              <a:rPr lang="en-US" sz="1100" baseline="0" dirty="0"/>
              <a:t>The service lasts for up two 12 months. However, the length of the service is up to the school. They may decide to work intensively and use hours allocated over 2 months (just an example). </a:t>
            </a:r>
            <a:endParaRPr lang="en-US" sz="1100" dirty="0"/>
          </a:p>
          <a:p>
            <a:pPr marL="185738" indent="-185738" defTabSz="914400" eaLnBrk="1">
              <a:lnSpc>
                <a:spcPct val="100000"/>
              </a:lnSpc>
              <a:spcBef>
                <a:spcPts val="1300"/>
              </a:spcBef>
              <a:buFont typeface="Wingdings" pitchFamily="2" charset="2"/>
              <a:buChar char="▪"/>
            </a:pPr>
            <a:endParaRPr lang="en-US" sz="1100" dirty="0">
              <a:latin typeface="Arial" pitchFamily="34" charset="0"/>
              <a:cs typeface="Arial" pitchFamily="34" charset="0"/>
              <a:sym typeface="Arial" pitchFamily="34" charset="0"/>
            </a:endParaRPr>
          </a:p>
          <a:p>
            <a:pPr marL="185738" indent="-185738" defTabSz="914400" eaLnBrk="1">
              <a:lnSpc>
                <a:spcPct val="100000"/>
              </a:lnSpc>
              <a:spcBef>
                <a:spcPts val="1300"/>
              </a:spcBef>
              <a:buFont typeface="Wingdings" pitchFamily="2" charset="2"/>
              <a:buChar char="▪"/>
            </a:pPr>
            <a:endParaRPr lang="en-US" sz="1100" dirty="0">
              <a:latin typeface="Arial" pitchFamily="34" charset="0"/>
              <a:cs typeface="Arial" pitchFamily="34" charset="0"/>
              <a:sym typeface="Arial" pitchFamily="34" charset="0"/>
            </a:endParaRPr>
          </a:p>
          <a:p>
            <a:pPr marL="185738" indent="-185738" defTabSz="914400" eaLnBrk="1">
              <a:lnSpc>
                <a:spcPct val="100000"/>
              </a:lnSpc>
              <a:spcBef>
                <a:spcPts val="1300"/>
              </a:spcBef>
              <a:buFont typeface="Wingdings" pitchFamily="2" charset="2"/>
              <a:buChar char="▪"/>
            </a:pPr>
            <a:r>
              <a:rPr lang="en-US" sz="1100" dirty="0">
                <a:latin typeface="Arial" pitchFamily="34" charset="0"/>
                <a:cs typeface="Arial" pitchFamily="34" charset="0"/>
                <a:sym typeface="Arial" pitchFamily="34" charset="0"/>
              </a:rPr>
              <a:t>IMAGE:</a:t>
            </a:r>
            <a:r>
              <a:rPr lang="en-US" sz="1200" baseline="0" dirty="0">
                <a:latin typeface="+mn-lt"/>
                <a:cs typeface="+mn-cs"/>
                <a:sym typeface="Arial" pitchFamily="34" charset="0"/>
              </a:rPr>
              <a:t> From materials developed by Diego Zaragoza Tejas</a:t>
            </a:r>
            <a:endParaRPr lang="en-US" sz="1100" dirty="0">
              <a:latin typeface="Arial" pitchFamily="34" charset="0"/>
              <a:cs typeface="Arial" pitchFamily="34" charset="0"/>
              <a:sym typeface="Arial" pitchFamily="34" charset="0"/>
            </a:endParaRPr>
          </a:p>
        </p:txBody>
      </p:sp>
      <p:sp>
        <p:nvSpPr>
          <p:cNvPr id="4" name="Slide Number Placeholder 3"/>
          <p:cNvSpPr>
            <a:spLocks noGrp="1"/>
          </p:cNvSpPr>
          <p:nvPr>
            <p:ph type="sldNum" sz="quarter" idx="10"/>
          </p:nvPr>
        </p:nvSpPr>
        <p:spPr/>
        <p:txBody>
          <a:bodyPr/>
          <a:lstStyle/>
          <a:p>
            <a:fld id="{49609E7F-9528-4EC0-924E-F24DB821635D}" type="slidenum">
              <a:rPr lang="en-GB" smtClean="0"/>
              <a:pPr/>
              <a:t>19</a:t>
            </a:fld>
            <a:endParaRPr lang="en-GB" dirty="0"/>
          </a:p>
        </p:txBody>
      </p:sp>
    </p:spTree>
    <p:extLst>
      <p:ext uri="{BB962C8B-B14F-4D97-AF65-F5344CB8AC3E}">
        <p14:creationId xmlns:p14="http://schemas.microsoft.com/office/powerpoint/2010/main" val="3707949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broad areas the service is</a:t>
            </a:r>
            <a:r>
              <a:rPr lang="en-US" baseline="0" dirty="0"/>
              <a:t> divided into. From here schools then identify the specifics they would like to look at before being paired with a service provider. </a:t>
            </a:r>
            <a:endParaRPr lang="en-US" dirty="0"/>
          </a:p>
          <a:p>
            <a:endParaRPr lang="en-US" dirty="0"/>
          </a:p>
          <a:p>
            <a:r>
              <a:rPr lang="en-US" dirty="0"/>
              <a:t>Three entry points based on the level of support needed – for curriculum connections we are looking to give tier 1 away for free</a:t>
            </a:r>
          </a:p>
          <a:p>
            <a:r>
              <a:rPr lang="en-US" dirty="0"/>
              <a:t>This tier is for schools who would like to see documents</a:t>
            </a:r>
            <a:r>
              <a:rPr lang="en-US" baseline="0" dirty="0"/>
              <a:t> and examples of how a local/state/national curriculum has been connected to IB programmes.</a:t>
            </a:r>
          </a:p>
          <a:p>
            <a:pPr marL="187170" marR="0" indent="-187170" algn="l" defTabSz="914400" rtl="0" eaLnBrk="1" fontAlgn="base" latinLnBrk="0" hangingPunct="1">
              <a:lnSpc>
                <a:spcPct val="100000"/>
              </a:lnSpc>
              <a:spcBef>
                <a:spcPct val="100000"/>
              </a:spcBef>
              <a:spcAft>
                <a:spcPct val="0"/>
              </a:spcAft>
              <a:buClrTx/>
              <a:buSzTx/>
              <a:buFont typeface="Wingdings" pitchFamily="2" charset="2"/>
              <a:buChar char="§"/>
              <a:tabLst/>
              <a:defRPr/>
            </a:pPr>
            <a:endParaRPr lang="en-US" sz="1100" kern="1200" dirty="0">
              <a:solidFill>
                <a:schemeClr val="tx1"/>
              </a:solidFill>
              <a:effectLst/>
              <a:latin typeface="Arial" charset="0"/>
              <a:ea typeface="+mn-ea"/>
              <a:cs typeface="+mn-cs"/>
            </a:endParaRPr>
          </a:p>
          <a:p>
            <a:pPr marL="187170" marR="0" indent="-187170" algn="l" defTabSz="914400" rtl="0" eaLnBrk="1" fontAlgn="base" latinLnBrk="0" hangingPunct="1">
              <a:lnSpc>
                <a:spcPct val="100000"/>
              </a:lnSpc>
              <a:spcBef>
                <a:spcPct val="100000"/>
              </a:spcBef>
              <a:spcAft>
                <a:spcPct val="0"/>
              </a:spcAft>
              <a:buClrTx/>
              <a:buSzTx/>
              <a:buFont typeface="Wingdings" pitchFamily="2" charset="2"/>
              <a:buChar char="§"/>
              <a:tabLst/>
              <a:defRPr/>
            </a:pPr>
            <a:r>
              <a:rPr lang="en-US" sz="1100" kern="1200" dirty="0">
                <a:solidFill>
                  <a:schemeClr val="tx1"/>
                </a:solidFill>
                <a:effectLst/>
                <a:latin typeface="Arial" charset="0"/>
                <a:ea typeface="+mn-ea"/>
                <a:cs typeface="+mn-cs"/>
              </a:rPr>
              <a:t>T1 These materials will be made available to all school via the public website. Materials will be rotated on a regular basis.</a:t>
            </a:r>
            <a:endParaRPr lang="en-US" baseline="0" dirty="0"/>
          </a:p>
          <a:p>
            <a:r>
              <a:rPr lang="en-US" baseline="0" dirty="0"/>
              <a:t>The library will consist of static documents, templates and videos explaining the resources. </a:t>
            </a:r>
          </a:p>
          <a:p>
            <a:r>
              <a:rPr lang="en-US" baseline="0" dirty="0"/>
              <a:t>At this tier there is no IBE working with the school.</a:t>
            </a:r>
          </a:p>
          <a:p>
            <a:endParaRPr lang="en-US" baseline="0" dirty="0"/>
          </a:p>
          <a:p>
            <a:r>
              <a:rPr lang="en-US" baseline="0" dirty="0"/>
              <a:t>T2: </a:t>
            </a:r>
            <a:r>
              <a:rPr lang="en-US" dirty="0"/>
              <a:t>At this tier</a:t>
            </a:r>
            <a:r>
              <a:rPr lang="en-US" baseline="0" dirty="0"/>
              <a:t> the school is paired with an IBE that can support their specific request. </a:t>
            </a:r>
          </a:p>
          <a:p>
            <a:r>
              <a:rPr lang="en-US" baseline="0" dirty="0"/>
              <a:t>The IBE provides 15 hours of remote consultation. </a:t>
            </a:r>
          </a:p>
          <a:p>
            <a:pPr lvl="1"/>
            <a:r>
              <a:rPr lang="en-US" baseline="0" dirty="0"/>
              <a:t>Could be via virtual meetings, providing feedback, document creation etc.</a:t>
            </a:r>
          </a:p>
          <a:p>
            <a:pPr lvl="1"/>
            <a:endParaRPr lang="en-US" baseline="0" dirty="0"/>
          </a:p>
          <a:p>
            <a:r>
              <a:rPr lang="en-US" baseline="0" dirty="0"/>
              <a:t>T3: </a:t>
            </a:r>
            <a:r>
              <a:rPr lang="en-US" dirty="0"/>
              <a:t>At this tier</a:t>
            </a:r>
            <a:r>
              <a:rPr lang="en-US" baseline="0" dirty="0"/>
              <a:t> the school is paired with an IBE that can support their specific request. </a:t>
            </a:r>
          </a:p>
          <a:p>
            <a:r>
              <a:rPr lang="en-US" baseline="0" dirty="0"/>
              <a:t>The IBE provides 25 hours of remote consultation. </a:t>
            </a:r>
          </a:p>
          <a:p>
            <a:pPr lvl="1"/>
            <a:r>
              <a:rPr lang="en-US" baseline="0" dirty="0"/>
              <a:t>Could be via virtual meetings, providing feedback, document creation etc.</a:t>
            </a:r>
          </a:p>
          <a:p>
            <a:pPr lvl="1"/>
            <a:r>
              <a:rPr lang="en-US" baseline="0" dirty="0"/>
              <a:t>Two day visit is over two consecutive days.</a:t>
            </a:r>
            <a:endParaRPr lang="en-US" dirty="0"/>
          </a:p>
          <a:p>
            <a:endParaRPr lang="en-US" baseline="0" dirty="0"/>
          </a:p>
          <a:p>
            <a:endParaRPr lang="en-US" baseline="0" dirty="0"/>
          </a:p>
          <a:p>
            <a:r>
              <a:rPr lang="en-US" baseline="0" dirty="0"/>
              <a:t>IMAGE</a:t>
            </a:r>
          </a:p>
          <a:p>
            <a:pPr lvl="1"/>
            <a:r>
              <a:rPr lang="en-US" baseline="0" dirty="0"/>
              <a:t>From Curriculum Connections library. </a:t>
            </a:r>
            <a:endParaRPr lang="en-US" dirty="0"/>
          </a:p>
          <a:p>
            <a:r>
              <a:rPr lang="en-US" dirty="0"/>
              <a:t>vice is</a:t>
            </a:r>
            <a:r>
              <a:rPr lang="en-US" baseline="0" dirty="0"/>
              <a:t> divided into. From here schools then identify the specifics they would like to look at before being paired with a service provider. </a:t>
            </a:r>
            <a:endParaRPr lang="en-US" dirty="0"/>
          </a:p>
        </p:txBody>
      </p:sp>
      <p:sp>
        <p:nvSpPr>
          <p:cNvPr id="4" name="Slide Number Placeholder 3"/>
          <p:cNvSpPr>
            <a:spLocks noGrp="1"/>
          </p:cNvSpPr>
          <p:nvPr>
            <p:ph type="sldNum" sz="quarter" idx="10"/>
          </p:nvPr>
        </p:nvSpPr>
        <p:spPr/>
        <p:txBody>
          <a:bodyPr/>
          <a:lstStyle/>
          <a:p>
            <a:fld id="{49609E7F-9528-4EC0-924E-F24DB821635D}" type="slidenum">
              <a:rPr lang="en-GB" smtClean="0"/>
              <a:pPr/>
              <a:t>20</a:t>
            </a:fld>
            <a:endParaRPr lang="en-GB" dirty="0"/>
          </a:p>
        </p:txBody>
      </p:sp>
    </p:spTree>
    <p:extLst>
      <p:ext uri="{BB962C8B-B14F-4D97-AF65-F5344CB8AC3E}">
        <p14:creationId xmlns:p14="http://schemas.microsoft.com/office/powerpoint/2010/main" val="325764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Highlight that the full article can be found </a:t>
            </a:r>
            <a:r>
              <a:rPr lang="en-US"/>
              <a:t>on the </a:t>
            </a:r>
            <a:r>
              <a:rPr lang="en-US" baseline="0"/>
              <a:t>Community </a:t>
            </a:r>
            <a:r>
              <a:rPr lang="en-US" baseline="0" dirty="0"/>
              <a:t>Blog</a:t>
            </a:r>
            <a:endParaRPr lang="en-US" dirty="0"/>
          </a:p>
        </p:txBody>
      </p:sp>
      <p:sp>
        <p:nvSpPr>
          <p:cNvPr id="4" name="Slide Number Placeholder 3"/>
          <p:cNvSpPr>
            <a:spLocks noGrp="1"/>
          </p:cNvSpPr>
          <p:nvPr>
            <p:ph type="sldNum" sz="quarter" idx="10"/>
          </p:nvPr>
        </p:nvSpPr>
        <p:spPr/>
        <p:txBody>
          <a:bodyPr/>
          <a:lstStyle/>
          <a:p>
            <a:fld id="{0BCC8CE5-9566-470C-AFD0-0837CF2C6981}" type="slidenum">
              <a:rPr lang="en-US" smtClean="0"/>
              <a:t>21</a:t>
            </a:fld>
            <a:endParaRPr lang="en-US"/>
          </a:p>
        </p:txBody>
      </p:sp>
    </p:spTree>
    <p:extLst>
      <p:ext uri="{BB962C8B-B14F-4D97-AF65-F5344CB8AC3E}">
        <p14:creationId xmlns:p14="http://schemas.microsoft.com/office/powerpoint/2010/main" val="3162112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Highlight that the full article can be found on the PYP blog.</a:t>
            </a:r>
          </a:p>
        </p:txBody>
      </p:sp>
      <p:sp>
        <p:nvSpPr>
          <p:cNvPr id="4" name="Slide Number Placeholder 3"/>
          <p:cNvSpPr>
            <a:spLocks noGrp="1"/>
          </p:cNvSpPr>
          <p:nvPr>
            <p:ph type="sldNum" sz="quarter" idx="10"/>
          </p:nvPr>
        </p:nvSpPr>
        <p:spPr/>
        <p:txBody>
          <a:bodyPr/>
          <a:lstStyle/>
          <a:p>
            <a:fld id="{5D287E8A-0963-4282-AE9E-4122EBA11F81}" type="slidenum">
              <a:rPr lang="en-US" smtClean="0"/>
              <a:t>22</a:t>
            </a:fld>
            <a:endParaRPr lang="en-US" dirty="0"/>
          </a:p>
        </p:txBody>
      </p:sp>
    </p:spTree>
    <p:extLst>
      <p:ext uri="{BB962C8B-B14F-4D97-AF65-F5344CB8AC3E}">
        <p14:creationId xmlns:p14="http://schemas.microsoft.com/office/powerpoint/2010/main" val="16894995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t>Predicted cost</a:t>
            </a:r>
          </a:p>
          <a:p>
            <a:r>
              <a:rPr lang="en-US" sz="1100" kern="1200" dirty="0">
                <a:solidFill>
                  <a:schemeClr val="tx1"/>
                </a:solidFill>
                <a:effectLst/>
                <a:latin typeface="Arial" charset="0"/>
                <a:ea typeface="+mn-ea"/>
                <a:cs typeface="+mn-cs"/>
              </a:rPr>
              <a:t>The predicted cost structure is: </a:t>
            </a:r>
          </a:p>
          <a:p>
            <a:pPr marL="187170" marR="0" lvl="1" indent="-187170" algn="l" defTabSz="914400" rtl="0" eaLnBrk="1" fontAlgn="base" latinLnBrk="0" hangingPunct="1">
              <a:lnSpc>
                <a:spcPct val="100000"/>
              </a:lnSpc>
              <a:spcBef>
                <a:spcPct val="100000"/>
              </a:spcBef>
              <a:spcAft>
                <a:spcPct val="0"/>
              </a:spcAft>
              <a:buClrTx/>
              <a:buSzTx/>
              <a:buFont typeface="Wingdings" pitchFamily="2" charset="2"/>
              <a:buChar char="§"/>
              <a:tabLst/>
              <a:defRPr/>
            </a:pPr>
            <a:r>
              <a:rPr lang="en-US" sz="1100" kern="1200" dirty="0">
                <a:solidFill>
                  <a:schemeClr val="tx1"/>
                </a:solidFill>
                <a:effectLst/>
                <a:latin typeface="Arial" charset="0"/>
                <a:ea typeface="+mn-ea"/>
                <a:cs typeface="+mn-cs"/>
              </a:rPr>
              <a:t>Tier 3 $4950 USD – Access to documents and videos, 25 hours remote support and two day in-school support visit. </a:t>
            </a:r>
            <a:r>
              <a:rPr lang="en-US" baseline="0" dirty="0"/>
              <a:t>(all inclusive of flights and accommodation)</a:t>
            </a:r>
            <a:endParaRPr lang="en-US" sz="1100" kern="1200" dirty="0">
              <a:solidFill>
                <a:schemeClr val="tx1"/>
              </a:solidFill>
              <a:effectLst/>
              <a:latin typeface="Arial" charset="0"/>
              <a:ea typeface="+mn-ea"/>
              <a:cs typeface="+mn-cs"/>
            </a:endParaRPr>
          </a:p>
          <a:p>
            <a:r>
              <a:rPr lang="en-US" sz="1100" kern="1200" dirty="0">
                <a:solidFill>
                  <a:schemeClr val="tx1"/>
                </a:solidFill>
                <a:effectLst/>
                <a:latin typeface="Arial" charset="0"/>
                <a:ea typeface="+mn-ea"/>
                <a:cs typeface="+mn-cs"/>
              </a:rPr>
              <a:t>Tier 2 $1750 USD - Access to documents and videos, and 15 hours remote support </a:t>
            </a:r>
          </a:p>
          <a:p>
            <a:r>
              <a:rPr lang="en-US" sz="1100" kern="1200" dirty="0">
                <a:solidFill>
                  <a:schemeClr val="tx1"/>
                </a:solidFill>
                <a:effectLst/>
                <a:latin typeface="Arial" charset="0"/>
                <a:ea typeface="+mn-ea"/>
                <a:cs typeface="+mn-cs"/>
              </a:rPr>
              <a:t>Tier 1 $0 USD – These materials will be made available to all school via the public website. Materials will be rotated on a regular basis.</a:t>
            </a:r>
          </a:p>
          <a:p>
            <a:endParaRPr lang="en-US" dirty="0"/>
          </a:p>
          <a:p>
            <a:pPr lvl="1"/>
            <a:endParaRPr lang="en-US" baseline="0" dirty="0"/>
          </a:p>
          <a:p>
            <a:pPr lvl="1"/>
            <a:r>
              <a:rPr lang="en-US" baseline="0" dirty="0"/>
              <a:t>IMAGE</a:t>
            </a:r>
          </a:p>
          <a:p>
            <a:pPr lvl="2"/>
            <a:r>
              <a:rPr lang="en-US" dirty="0"/>
              <a:t>http://www.adweek.com/socialtimes/facebook-announces-ad-targeting-based-on-bandwidth-connection/300645</a:t>
            </a:r>
          </a:p>
        </p:txBody>
      </p:sp>
      <p:sp>
        <p:nvSpPr>
          <p:cNvPr id="4" name="Slide Number Placeholder 3"/>
          <p:cNvSpPr>
            <a:spLocks noGrp="1"/>
          </p:cNvSpPr>
          <p:nvPr>
            <p:ph type="sldNum" sz="quarter" idx="10"/>
          </p:nvPr>
        </p:nvSpPr>
        <p:spPr/>
        <p:txBody>
          <a:bodyPr/>
          <a:lstStyle/>
          <a:p>
            <a:fld id="{49609E7F-9528-4EC0-924E-F24DB821635D}" type="slidenum">
              <a:rPr lang="en-GB" smtClean="0"/>
              <a:pPr/>
              <a:t>23</a:t>
            </a:fld>
            <a:endParaRPr lang="en-GB" dirty="0"/>
          </a:p>
        </p:txBody>
      </p:sp>
    </p:spTree>
    <p:extLst>
      <p:ext uri="{BB962C8B-B14F-4D97-AF65-F5344CB8AC3E}">
        <p14:creationId xmlns:p14="http://schemas.microsoft.com/office/powerpoint/2010/main" val="39991289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a:t>
            </a:r>
          </a:p>
          <a:p>
            <a:pPr lvl="1"/>
            <a:r>
              <a:rPr lang="en-US" dirty="0"/>
              <a:t>http://expertintegratedsystemsblog.com/2014/10/key-themes-from-ibm-insight-2014-migration-services-to-assist-with-data-warehouse-modernization/</a:t>
            </a:r>
          </a:p>
          <a:p>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24</a:t>
            </a:fld>
            <a:endParaRPr lang="en-US" dirty="0"/>
          </a:p>
        </p:txBody>
      </p:sp>
    </p:spTree>
    <p:extLst>
      <p:ext uri="{BB962C8B-B14F-4D97-AF65-F5344CB8AC3E}">
        <p14:creationId xmlns:p14="http://schemas.microsoft.com/office/powerpoint/2010/main" val="3137946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287E8A-0963-4282-AE9E-4122EBA11F81}" type="slidenum">
              <a:rPr lang="en-US" smtClean="0"/>
              <a:t>3</a:t>
            </a:fld>
            <a:endParaRPr lang="en-US" dirty="0"/>
          </a:p>
        </p:txBody>
      </p:sp>
    </p:spTree>
    <p:extLst>
      <p:ext uri="{BB962C8B-B14F-4D97-AF65-F5344CB8AC3E}">
        <p14:creationId xmlns:p14="http://schemas.microsoft.com/office/powerpoint/2010/main" val="24633445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 number of years schools across all programmes have asked for further support once authorized.</a:t>
            </a:r>
          </a:p>
          <a:p>
            <a:r>
              <a:rPr lang="en-US" dirty="0"/>
              <a:t>The development of this service has been driven by schools identifying</a:t>
            </a:r>
            <a:r>
              <a:rPr lang="en-US" baseline="0" dirty="0"/>
              <a:t> a need for structured post-authorization consultancy.</a:t>
            </a:r>
          </a:p>
          <a:p>
            <a:r>
              <a:rPr lang="en-US" baseline="0" dirty="0"/>
              <a:t>Provides greater support for sustaining and growing IB programmes</a:t>
            </a:r>
          </a:p>
          <a:p>
            <a:r>
              <a:rPr lang="en-US" baseline="0" dirty="0"/>
              <a:t>Provides greater support for revising implementation in light of subject  and programme  changes.</a:t>
            </a:r>
          </a:p>
          <a:p>
            <a:r>
              <a:rPr lang="en-US" dirty="0"/>
              <a:t>Supports</a:t>
            </a:r>
            <a:r>
              <a:rPr lang="en-US" baseline="0" dirty="0"/>
              <a:t> schools to strengthen their programme through receiving feedback and advise on areas such as; </a:t>
            </a:r>
            <a:r>
              <a:rPr lang="en-US" sz="1200" b="0" i="0" u="none" strike="noStrike" kern="1200" dirty="0">
                <a:solidFill>
                  <a:schemeClr val="tx1"/>
                </a:solidFill>
                <a:effectLst/>
                <a:latin typeface="+mn-lt"/>
                <a:ea typeface="+mn-ea"/>
                <a:cs typeface="+mn-cs"/>
              </a:rPr>
              <a:t>Focused strategies to build an authentic culture of collaborative planning, Integration and assessment of approaches to learning, A concept-based curriculum, A successful PYP Exhibition </a:t>
            </a:r>
            <a:r>
              <a:rPr lang="en-US" sz="1200" b="0" i="0" u="none" strike="noStrike" kern="1200" dirty="0" err="1">
                <a:solidFill>
                  <a:schemeClr val="tx1"/>
                </a:solidFill>
                <a:effectLst/>
                <a:latin typeface="+mn-lt"/>
                <a:ea typeface="+mn-ea"/>
                <a:cs typeface="+mn-cs"/>
              </a:rPr>
              <a:t>etc</a:t>
            </a:r>
            <a:endParaRPr lang="en-US" sz="1200" b="0" i="0" u="none" strike="noStrike" kern="1200" dirty="0">
              <a:solidFill>
                <a:schemeClr val="tx1"/>
              </a:solidFill>
              <a:effectLst/>
              <a:latin typeface="+mn-lt"/>
              <a:ea typeface="+mn-ea"/>
              <a:cs typeface="+mn-cs"/>
            </a:endParaRPr>
          </a:p>
          <a:p>
            <a:endParaRPr lang="en-US" baseline="0" dirty="0"/>
          </a:p>
          <a:p>
            <a:r>
              <a:rPr lang="en-US" baseline="0" dirty="0"/>
              <a:t>IMAGE:</a:t>
            </a:r>
          </a:p>
          <a:p>
            <a:pPr lvl="1"/>
            <a:r>
              <a:rPr lang="en-US" dirty="0"/>
              <a:t>http://star.psy.ohio-state.edu/coglab/Miracle.html</a:t>
            </a:r>
          </a:p>
        </p:txBody>
      </p:sp>
      <p:sp>
        <p:nvSpPr>
          <p:cNvPr id="4" name="Slide Number Placeholder 3"/>
          <p:cNvSpPr>
            <a:spLocks noGrp="1"/>
          </p:cNvSpPr>
          <p:nvPr>
            <p:ph type="sldNum" sz="quarter" idx="10"/>
          </p:nvPr>
        </p:nvSpPr>
        <p:spPr/>
        <p:txBody>
          <a:bodyPr/>
          <a:lstStyle/>
          <a:p>
            <a:fld id="{49609E7F-9528-4EC0-924E-F24DB821635D}" type="slidenum">
              <a:rPr lang="en-GB" smtClean="0"/>
              <a:pPr/>
              <a:t>25</a:t>
            </a:fld>
            <a:endParaRPr lang="en-GB" dirty="0"/>
          </a:p>
        </p:txBody>
      </p:sp>
    </p:spTree>
    <p:extLst>
      <p:ext uri="{BB962C8B-B14F-4D97-AF65-F5344CB8AC3E}">
        <p14:creationId xmlns:p14="http://schemas.microsoft.com/office/powerpoint/2010/main" val="12890284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service will have an overall structure, however schools can identify focus areas and customize the type of support they receive.</a:t>
            </a:r>
          </a:p>
          <a:p>
            <a:r>
              <a:rPr lang="en-US" baseline="0" dirty="0"/>
              <a:t>The consultant is their to provide feedback, support and advice. However, they will also act as a liaison in order to identify further professional development and learning opportunities (IB and non-IB) that support the schools identified areas of focus.</a:t>
            </a:r>
          </a:p>
          <a:p>
            <a:r>
              <a:rPr lang="en-US" baseline="0" dirty="0"/>
              <a:t>Currently looking at a tiered structure of support</a:t>
            </a:r>
          </a:p>
          <a:p>
            <a:pPr lvl="1"/>
            <a:r>
              <a:rPr lang="en-US" baseline="0" dirty="0"/>
              <a:t>Tier 1: Access to examples of good practice (documents, videos etc.)</a:t>
            </a:r>
          </a:p>
          <a:p>
            <a:pPr lvl="1"/>
            <a:r>
              <a:rPr lang="en-US" baseline="0" dirty="0"/>
              <a:t>Tier 2: Remote support through a consultant (15 – 20 hours over 12 months)</a:t>
            </a:r>
          </a:p>
          <a:p>
            <a:pPr marL="360971" marR="0" lvl="1" indent="-172130" algn="l" defTabSz="914400" rtl="0" eaLnBrk="1" fontAlgn="base" latinLnBrk="0" hangingPunct="1">
              <a:lnSpc>
                <a:spcPct val="85000"/>
              </a:lnSpc>
              <a:spcBef>
                <a:spcPct val="45000"/>
              </a:spcBef>
              <a:spcAft>
                <a:spcPct val="0"/>
              </a:spcAft>
              <a:buClrTx/>
              <a:buSzTx/>
              <a:buFontTx/>
              <a:buChar char="–"/>
              <a:tabLst/>
              <a:defRPr/>
            </a:pPr>
            <a:r>
              <a:rPr lang="en-US" baseline="0" dirty="0"/>
              <a:t>Tier 3: Remote support through a consultant (25 – 30 hours over 12 months) and a two day face to face consultation visit. </a:t>
            </a:r>
          </a:p>
          <a:p>
            <a:pPr lvl="1"/>
            <a:endParaRPr lang="en-US" dirty="0"/>
          </a:p>
        </p:txBody>
      </p:sp>
      <p:sp>
        <p:nvSpPr>
          <p:cNvPr id="4" name="Slide Number Placeholder 3"/>
          <p:cNvSpPr>
            <a:spLocks noGrp="1"/>
          </p:cNvSpPr>
          <p:nvPr>
            <p:ph type="sldNum" sz="quarter" idx="10"/>
          </p:nvPr>
        </p:nvSpPr>
        <p:spPr/>
        <p:txBody>
          <a:bodyPr/>
          <a:lstStyle/>
          <a:p>
            <a:fld id="{49609E7F-9528-4EC0-924E-F24DB821635D}" type="slidenum">
              <a:rPr lang="en-GB" smtClean="0"/>
              <a:pPr/>
              <a:t>26</a:t>
            </a:fld>
            <a:endParaRPr lang="en-GB" dirty="0"/>
          </a:p>
        </p:txBody>
      </p:sp>
    </p:spTree>
    <p:extLst>
      <p:ext uri="{BB962C8B-B14F-4D97-AF65-F5344CB8AC3E}">
        <p14:creationId xmlns:p14="http://schemas.microsoft.com/office/powerpoint/2010/main" val="3821934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team of 39 educators is currently engaging in design and development discussions.</a:t>
            </a:r>
          </a:p>
          <a:p>
            <a:pPr lvl="1"/>
            <a:r>
              <a:rPr lang="en-US" dirty="0"/>
              <a:t>The team is cross programme</a:t>
            </a:r>
            <a:r>
              <a:rPr lang="en-US" baseline="0" dirty="0"/>
              <a:t> and cross regional</a:t>
            </a:r>
          </a:p>
          <a:p>
            <a:pPr lvl="1"/>
            <a:r>
              <a:rPr lang="en-US" baseline="0" dirty="0"/>
              <a:t>The team has already highlighted that many of the ongoing implementation issues schools are facing span across all regions</a:t>
            </a:r>
            <a:endParaRPr lang="en-US" dirty="0"/>
          </a:p>
          <a:p>
            <a:r>
              <a:rPr lang="en-US" dirty="0"/>
              <a:t>They identified 12 broad</a:t>
            </a:r>
            <a:r>
              <a:rPr lang="en-US" baseline="0" dirty="0"/>
              <a:t> areas of support for this service</a:t>
            </a:r>
          </a:p>
          <a:p>
            <a:r>
              <a:rPr lang="en-US" baseline="0" dirty="0"/>
              <a:t>Schools will be able to customize and specialize their focus within these broad areas</a:t>
            </a:r>
          </a:p>
          <a:p>
            <a:endParaRPr lang="en-US" baseline="0" dirty="0"/>
          </a:p>
          <a:p>
            <a:pPr marL="188841" lvl="1" indent="0">
              <a:buNone/>
            </a:pPr>
            <a:r>
              <a:rPr lang="en-US" dirty="0"/>
              <a:t>IMAGE: http://www.oscarbarajas.com/images/infographic.png</a:t>
            </a:r>
          </a:p>
        </p:txBody>
      </p:sp>
      <p:sp>
        <p:nvSpPr>
          <p:cNvPr id="4" name="Slide Number Placeholder 3"/>
          <p:cNvSpPr>
            <a:spLocks noGrp="1"/>
          </p:cNvSpPr>
          <p:nvPr>
            <p:ph type="sldNum" sz="quarter" idx="10"/>
          </p:nvPr>
        </p:nvSpPr>
        <p:spPr/>
        <p:txBody>
          <a:bodyPr/>
          <a:lstStyle/>
          <a:p>
            <a:fld id="{49609E7F-9528-4EC0-924E-F24DB821635D}" type="slidenum">
              <a:rPr lang="en-GB" smtClean="0"/>
              <a:pPr/>
              <a:t>27</a:t>
            </a:fld>
            <a:endParaRPr lang="en-GB" dirty="0"/>
          </a:p>
        </p:txBody>
      </p:sp>
    </p:spTree>
    <p:extLst>
      <p:ext uri="{BB962C8B-B14F-4D97-AF65-F5344CB8AC3E}">
        <p14:creationId xmlns:p14="http://schemas.microsoft.com/office/powerpoint/2010/main" val="659871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educators</a:t>
            </a:r>
            <a:r>
              <a:rPr lang="en-US" baseline="0" dirty="0"/>
              <a:t> and staff working on the service have agreed on 12 overall focus areas for the service. Within these broad areas schools will be able to specify the support they are looking for. The school will then be paired with an IBE with experience and expertise in this area. </a:t>
            </a:r>
            <a:endParaRPr lang="en-US" dirty="0"/>
          </a:p>
        </p:txBody>
      </p:sp>
      <p:sp>
        <p:nvSpPr>
          <p:cNvPr id="4" name="Slide Number Placeholder 3"/>
          <p:cNvSpPr>
            <a:spLocks noGrp="1"/>
          </p:cNvSpPr>
          <p:nvPr>
            <p:ph type="sldNum" sz="quarter" idx="10"/>
          </p:nvPr>
        </p:nvSpPr>
        <p:spPr/>
        <p:txBody>
          <a:bodyPr/>
          <a:lstStyle/>
          <a:p>
            <a:fld id="{49609E7F-9528-4EC0-924E-F24DB821635D}" type="slidenum">
              <a:rPr lang="en-GB" smtClean="0"/>
              <a:pPr/>
              <a:t>28</a:t>
            </a:fld>
            <a:endParaRPr lang="en-GB" dirty="0"/>
          </a:p>
        </p:txBody>
      </p:sp>
    </p:spTree>
    <p:extLst>
      <p:ext uri="{BB962C8B-B14F-4D97-AF65-F5344CB8AC3E}">
        <p14:creationId xmlns:p14="http://schemas.microsoft.com/office/powerpoint/2010/main" val="8207735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i="1" kern="1200" dirty="0">
                <a:solidFill>
                  <a:schemeClr val="tx1"/>
                </a:solidFill>
                <a:effectLst/>
                <a:latin typeface="Arial" charset="0"/>
                <a:ea typeface="+mn-ea"/>
                <a:cs typeface="+mn-cs"/>
              </a:rPr>
              <a:t>What will the service cost?</a:t>
            </a:r>
            <a:endParaRPr lang="en-US" sz="1100" kern="1200" dirty="0">
              <a:solidFill>
                <a:schemeClr val="tx1"/>
              </a:solidFill>
              <a:effectLst/>
              <a:latin typeface="Arial" charset="0"/>
              <a:ea typeface="+mn-ea"/>
              <a:cs typeface="+mn-cs"/>
            </a:endParaRPr>
          </a:p>
          <a:p>
            <a:r>
              <a:rPr lang="en-US" sz="1100" kern="1200" dirty="0">
                <a:solidFill>
                  <a:schemeClr val="tx1"/>
                </a:solidFill>
                <a:effectLst/>
                <a:latin typeface="Arial" charset="0"/>
                <a:ea typeface="+mn-ea"/>
                <a:cs typeface="+mn-cs"/>
              </a:rPr>
              <a:t>The cost for this service will be determined once the service is finalized</a:t>
            </a:r>
          </a:p>
          <a:p>
            <a:endParaRPr lang="en-US" baseline="0" dirty="0"/>
          </a:p>
          <a:p>
            <a:pPr lvl="1"/>
            <a:r>
              <a:rPr lang="en-US" baseline="0" dirty="0"/>
              <a:t>IMAGE</a:t>
            </a:r>
          </a:p>
          <a:p>
            <a:pPr lvl="2"/>
            <a:r>
              <a:rPr lang="en-US" dirty="0"/>
              <a:t>http://www.adweek.com/socialtimes/facebook-announces-ad-targeting-based-on-bandwidth-connection/300645</a:t>
            </a:r>
          </a:p>
        </p:txBody>
      </p:sp>
      <p:sp>
        <p:nvSpPr>
          <p:cNvPr id="4" name="Slide Number Placeholder 3"/>
          <p:cNvSpPr>
            <a:spLocks noGrp="1"/>
          </p:cNvSpPr>
          <p:nvPr>
            <p:ph type="sldNum" sz="quarter" idx="10"/>
          </p:nvPr>
        </p:nvSpPr>
        <p:spPr/>
        <p:txBody>
          <a:bodyPr/>
          <a:lstStyle/>
          <a:p>
            <a:fld id="{49609E7F-9528-4EC0-924E-F24DB821635D}" type="slidenum">
              <a:rPr lang="en-GB" smtClean="0"/>
              <a:pPr/>
              <a:t>29</a:t>
            </a:fld>
            <a:endParaRPr lang="en-GB" dirty="0"/>
          </a:p>
        </p:txBody>
      </p:sp>
    </p:spTree>
    <p:extLst>
      <p:ext uri="{BB962C8B-B14F-4D97-AF65-F5344CB8AC3E}">
        <p14:creationId xmlns:p14="http://schemas.microsoft.com/office/powerpoint/2010/main" val="25310970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http://thecrowdedhouse.net.au/wp-content/uploads/2011/11/Screen-shot-2011-05-19-at-10.11.10-AM.png </a:t>
            </a:r>
          </a:p>
        </p:txBody>
      </p:sp>
      <p:sp>
        <p:nvSpPr>
          <p:cNvPr id="4" name="Slide Number Placeholder 3"/>
          <p:cNvSpPr>
            <a:spLocks noGrp="1"/>
          </p:cNvSpPr>
          <p:nvPr>
            <p:ph type="sldNum" sz="quarter" idx="10"/>
          </p:nvPr>
        </p:nvSpPr>
        <p:spPr/>
        <p:txBody>
          <a:bodyPr/>
          <a:lstStyle/>
          <a:p>
            <a:fld id="{49609E7F-9528-4EC0-924E-F24DB821635D}" type="slidenum">
              <a:rPr lang="en-GB" smtClean="0"/>
              <a:pPr/>
              <a:t>30</a:t>
            </a:fld>
            <a:endParaRPr lang="en-GB" dirty="0"/>
          </a:p>
        </p:txBody>
      </p:sp>
    </p:spTree>
    <p:extLst>
      <p:ext uri="{BB962C8B-B14F-4D97-AF65-F5344CB8AC3E}">
        <p14:creationId xmlns:p14="http://schemas.microsoft.com/office/powerpoint/2010/main" val="34398613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rPr>
              <a:t>1. What does transdisciplinary learning mean in the PYP? How does disciplinary learning support and strengthen a transdisciplinary approach? </a:t>
            </a:r>
          </a:p>
          <a:p>
            <a:r>
              <a:rPr lang="en-US">
                <a:latin typeface="Calibri"/>
              </a:rPr>
              <a:t>2. Discover how to evaluate the needs and plan for an inclusive learning environment for all stakeholders within your educational setting.</a:t>
            </a:r>
          </a:p>
          <a:p>
            <a:r>
              <a:rPr lang="en-US">
                <a:latin typeface="Calibri"/>
              </a:rPr>
              <a:t>3. Technology enables all students to express themselves in multimodal ways and to be active participants in a variety of local and global communities. </a:t>
            </a:r>
          </a:p>
          <a:p>
            <a:r>
              <a:rPr lang="en-US">
                <a:latin typeface="Calibri"/>
              </a:rPr>
              <a:t>4. Help learners assess how they think and learn and make judgments on the quality of their own work and the work of others. Explore strategies to encourage self-assessment and peer feedback to improve learning outcomes. Consider what high-quality self-assessment looks like, the important role of peer feedback (over peer assessment) and how to implement both into a PYP classroom.</a:t>
            </a:r>
          </a:p>
        </p:txBody>
      </p:sp>
      <p:sp>
        <p:nvSpPr>
          <p:cNvPr id="4" name="Slide Number Placeholder 3"/>
          <p:cNvSpPr>
            <a:spLocks noGrp="1"/>
          </p:cNvSpPr>
          <p:nvPr>
            <p:ph type="sldNum" sz="quarter" idx="10"/>
          </p:nvPr>
        </p:nvSpPr>
        <p:spPr/>
        <p:txBody>
          <a:bodyPr/>
          <a:lstStyle/>
          <a:p>
            <a:fld id="{5D287E8A-0963-4282-AE9E-4122EBA11F81}" type="slidenum">
              <a:rPr lang="en-US" smtClean="0"/>
              <a:t>31</a:t>
            </a:fld>
            <a:endParaRPr lang="en-US" dirty="0"/>
          </a:p>
        </p:txBody>
      </p:sp>
    </p:spTree>
    <p:extLst>
      <p:ext uri="{BB962C8B-B14F-4D97-AF65-F5344CB8AC3E}">
        <p14:creationId xmlns:p14="http://schemas.microsoft.com/office/powerpoint/2010/main" val="27409038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1F497D"/>
                </a:solidFill>
                <a:latin typeface="Calibri"/>
              </a:rPr>
              <a:t>As for Category 1, all Cat 1 workshops now have a planner for early years and are being translated into Spanish and French</a:t>
            </a:r>
          </a:p>
          <a:p>
            <a:r>
              <a:rPr lang="en-US">
                <a:solidFill>
                  <a:srgbClr val="1F497D"/>
                </a:solidFill>
                <a:latin typeface="Calibri"/>
              </a:rPr>
              <a:t/>
            </a:r>
            <a:br>
              <a:rPr lang="en-US">
                <a:solidFill>
                  <a:srgbClr val="1F497D"/>
                </a:solidFill>
                <a:latin typeface="Calibri"/>
              </a:rPr>
            </a:br>
            <a:endParaRPr lang="en-US">
              <a:solidFill>
                <a:srgbClr val="1F497D"/>
              </a:solidFill>
              <a:latin typeface="Calibri"/>
            </a:endParaRPr>
          </a:p>
          <a:p>
            <a:r>
              <a:rPr lang="en-US">
                <a:solidFill>
                  <a:srgbClr val="1F497D"/>
                </a:solidFill>
                <a:latin typeface="Calibri"/>
              </a:rPr>
              <a:t>1-</a:t>
            </a:r>
            <a:r>
              <a:rPr lang="en-US">
                <a:solidFill>
                  <a:srgbClr val="1F497D"/>
                </a:solidFill>
                <a:latin typeface="Myriad Pro"/>
              </a:rPr>
              <a:t> – this is the same workshop as Transdisciplinary learning but aimed at subject specialist from all specialist areas such as Art, Drama, Music, even Mathematics.</a:t>
            </a:r>
          </a:p>
          <a:p>
            <a:r>
              <a:rPr lang="en-US">
                <a:solidFill>
                  <a:srgbClr val="1F497D"/>
                </a:solidFill>
                <a:latin typeface="Myriad Pro"/>
              </a:rPr>
              <a:t>2 – a new workshop for teaching assistants, could be an in school, district or regional.</a:t>
            </a:r>
          </a:p>
          <a:p>
            <a:r>
              <a:rPr lang="en-US">
                <a:solidFill>
                  <a:srgbClr val="1F497D"/>
                </a:solidFill>
                <a:latin typeface="Myriad Pro"/>
              </a:rPr>
              <a:t/>
            </a:r>
            <a:br>
              <a:rPr lang="en-US">
                <a:solidFill>
                  <a:srgbClr val="1F497D"/>
                </a:solidFill>
                <a:latin typeface="Myriad Pro"/>
              </a:rPr>
            </a:br>
            <a:endParaRPr lang="en-US">
              <a:solidFill>
                <a:srgbClr val="1F497D"/>
              </a:solidFill>
              <a:latin typeface="Myriad Pro"/>
            </a:endParaRPr>
          </a:p>
        </p:txBody>
      </p:sp>
      <p:sp>
        <p:nvSpPr>
          <p:cNvPr id="4" name="Slide Number Placeholder 3"/>
          <p:cNvSpPr>
            <a:spLocks noGrp="1"/>
          </p:cNvSpPr>
          <p:nvPr>
            <p:ph type="sldNum" sz="quarter" idx="10"/>
          </p:nvPr>
        </p:nvSpPr>
        <p:spPr/>
        <p:txBody>
          <a:bodyPr/>
          <a:lstStyle/>
          <a:p>
            <a:fld id="{5D287E8A-0963-4282-AE9E-4122EBA11F81}" type="slidenum">
              <a:rPr lang="en-US" smtClean="0"/>
              <a:t>32</a:t>
            </a:fld>
            <a:endParaRPr lang="en-US" dirty="0"/>
          </a:p>
        </p:txBody>
      </p:sp>
    </p:spTree>
    <p:extLst>
      <p:ext uri="{BB962C8B-B14F-4D97-AF65-F5344CB8AC3E}">
        <p14:creationId xmlns:p14="http://schemas.microsoft.com/office/powerpoint/2010/main" val="16351930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287E8A-0963-4282-AE9E-4122EBA11F81}" type="slidenum">
              <a:rPr lang="en-US" smtClean="0"/>
              <a:t>33</a:t>
            </a:fld>
            <a:endParaRPr lang="en-US" dirty="0"/>
          </a:p>
        </p:txBody>
      </p:sp>
    </p:spTree>
    <p:extLst>
      <p:ext uri="{BB962C8B-B14F-4D97-AF65-F5344CB8AC3E}">
        <p14:creationId xmlns:p14="http://schemas.microsoft.com/office/powerpoint/2010/main" val="39505804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CEC901-C364-476E-9AA5-BF2D00771EBD}" type="slidenum">
              <a:rPr lang="en-US" smtClean="0"/>
              <a:t>35</a:t>
            </a:fld>
            <a:endParaRPr lang="en-US"/>
          </a:p>
        </p:txBody>
      </p:sp>
    </p:spTree>
    <p:extLst>
      <p:ext uri="{BB962C8B-B14F-4D97-AF65-F5344CB8AC3E}">
        <p14:creationId xmlns:p14="http://schemas.microsoft.com/office/powerpoint/2010/main" val="1024210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287E8A-0963-4282-AE9E-4122EBA11F81}" type="slidenum">
              <a:rPr lang="en-US" smtClean="0"/>
              <a:t>4</a:t>
            </a:fld>
            <a:endParaRPr lang="en-US" dirty="0"/>
          </a:p>
        </p:txBody>
      </p:sp>
    </p:spTree>
    <p:extLst>
      <p:ext uri="{BB962C8B-B14F-4D97-AF65-F5344CB8AC3E}">
        <p14:creationId xmlns:p14="http://schemas.microsoft.com/office/powerpoint/2010/main" val="24528278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CEC901-C364-476E-9AA5-BF2D00771EBD}" type="slidenum">
              <a:rPr lang="en-US" smtClean="0"/>
              <a:t>36</a:t>
            </a:fld>
            <a:endParaRPr lang="en-US"/>
          </a:p>
        </p:txBody>
      </p:sp>
    </p:spTree>
    <p:extLst>
      <p:ext uri="{BB962C8B-B14F-4D97-AF65-F5344CB8AC3E}">
        <p14:creationId xmlns:p14="http://schemas.microsoft.com/office/powerpoint/2010/main" val="20268937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CEC901-C364-476E-9AA5-BF2D00771EBD}" type="slidenum">
              <a:rPr lang="en-US" smtClean="0"/>
              <a:t>37</a:t>
            </a:fld>
            <a:endParaRPr lang="en-US"/>
          </a:p>
        </p:txBody>
      </p:sp>
    </p:spTree>
    <p:extLst>
      <p:ext uri="{BB962C8B-B14F-4D97-AF65-F5344CB8AC3E}">
        <p14:creationId xmlns:p14="http://schemas.microsoft.com/office/powerpoint/2010/main" val="26165179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CEC901-C364-476E-9AA5-BF2D00771EBD}" type="slidenum">
              <a:rPr lang="en-US" smtClean="0"/>
              <a:t>38</a:t>
            </a:fld>
            <a:endParaRPr lang="en-US"/>
          </a:p>
        </p:txBody>
      </p:sp>
    </p:spTree>
    <p:extLst>
      <p:ext uri="{BB962C8B-B14F-4D97-AF65-F5344CB8AC3E}">
        <p14:creationId xmlns:p14="http://schemas.microsoft.com/office/powerpoint/2010/main" val="17860630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Word version of the 2016 self-study document will be available on the OCC in August</a:t>
            </a:r>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39</a:t>
            </a:fld>
            <a:endParaRPr lang="en-US" dirty="0"/>
          </a:p>
        </p:txBody>
      </p:sp>
    </p:spTree>
    <p:extLst>
      <p:ext uri="{BB962C8B-B14F-4D97-AF65-F5344CB8AC3E}">
        <p14:creationId xmlns:p14="http://schemas.microsoft.com/office/powerpoint/2010/main" val="37864191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Through consultation and educational research, 5 areas have been identified as needing</a:t>
            </a:r>
          </a:p>
          <a:p>
            <a:r>
              <a:rPr lang="en-US" sz="1200" b="0" i="0" u="none" strike="noStrike" kern="1200" baseline="0" dirty="0">
                <a:solidFill>
                  <a:schemeClr val="tx1"/>
                </a:solidFill>
                <a:latin typeface="+mn-lt"/>
                <a:ea typeface="+mn-ea"/>
                <a:cs typeface="+mn-cs"/>
              </a:rPr>
              <a:t>additional guidance.</a:t>
            </a:r>
          </a:p>
          <a:p>
            <a:r>
              <a:rPr lang="en-US" sz="1200" b="0" i="0" u="none" strike="noStrike" kern="1200" baseline="0" dirty="0">
                <a:solidFill>
                  <a:schemeClr val="tx1"/>
                </a:solidFill>
                <a:latin typeface="+mn-lt"/>
                <a:ea typeface="+mn-ea"/>
                <a:cs typeface="+mn-cs"/>
              </a:rPr>
              <a:t>Structure and articulation</a:t>
            </a:r>
          </a:p>
          <a:p>
            <a:r>
              <a:rPr lang="en-US" sz="1200" b="0" i="0" u="none" strike="noStrike" kern="1200" baseline="0" dirty="0">
                <a:solidFill>
                  <a:schemeClr val="tx1"/>
                </a:solidFill>
                <a:latin typeface="+mn-lt"/>
                <a:ea typeface="+mn-ea"/>
                <a:cs typeface="+mn-cs"/>
              </a:rPr>
              <a:t>Language</a:t>
            </a:r>
          </a:p>
          <a:p>
            <a:r>
              <a:rPr lang="en-US" sz="1200" b="0" i="0" u="none" strike="noStrike" kern="1200" baseline="0" dirty="0">
                <a:solidFill>
                  <a:schemeClr val="tx1"/>
                </a:solidFill>
                <a:latin typeface="+mn-lt"/>
                <a:ea typeface="+mn-ea"/>
                <a:cs typeface="+mn-cs"/>
              </a:rPr>
              <a:t>Programme Principles</a:t>
            </a:r>
          </a:p>
          <a:p>
            <a:r>
              <a:rPr lang="en-US" sz="1200" b="0" i="0" u="none" strike="noStrike" kern="1200" baseline="0" dirty="0">
                <a:solidFill>
                  <a:schemeClr val="tx1"/>
                </a:solidFill>
                <a:latin typeface="+mn-lt"/>
                <a:ea typeface="+mn-ea"/>
                <a:cs typeface="+mn-cs"/>
              </a:rPr>
              <a:t>Assessment</a:t>
            </a:r>
          </a:p>
          <a:p>
            <a:r>
              <a:rPr lang="en-US" sz="1200" b="0" i="0" u="none" strike="noStrike" kern="1200" baseline="0" dirty="0">
                <a:solidFill>
                  <a:schemeClr val="tx1"/>
                </a:solidFill>
                <a:latin typeface="+mn-lt"/>
                <a:ea typeface="+mn-ea"/>
                <a:cs typeface="+mn-cs"/>
              </a:rPr>
              <a:t>Transdisciplinary framework</a:t>
            </a:r>
          </a:p>
          <a:p>
            <a:r>
              <a:rPr lang="en-US" sz="1200" b="0" i="0" u="none" strike="noStrike" kern="1200" baseline="0" dirty="0">
                <a:solidFill>
                  <a:schemeClr val="tx1"/>
                </a:solidFill>
                <a:latin typeface="+mn-lt"/>
                <a:ea typeface="+mn-ea"/>
                <a:cs typeface="+mn-cs"/>
              </a:rPr>
              <a:t>The PYP development team is addressing these five areas through creating enhanced</a:t>
            </a:r>
          </a:p>
          <a:p>
            <a:r>
              <a:rPr lang="en-US" sz="1200" b="0" i="0" u="none" strike="noStrike" kern="1200" baseline="0" dirty="0">
                <a:solidFill>
                  <a:schemeClr val="tx1"/>
                </a:solidFill>
                <a:latin typeface="+mn-lt"/>
                <a:ea typeface="+mn-ea"/>
                <a:cs typeface="+mn-cs"/>
              </a:rPr>
              <a:t>guidance and support materials.</a:t>
            </a:r>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41</a:t>
            </a:fld>
            <a:endParaRPr lang="en-US" dirty="0"/>
          </a:p>
        </p:txBody>
      </p:sp>
    </p:spTree>
    <p:extLst>
      <p:ext uri="{BB962C8B-B14F-4D97-AF65-F5344CB8AC3E}">
        <p14:creationId xmlns:p14="http://schemas.microsoft.com/office/powerpoint/2010/main" val="25667100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considerations have emerged to guide these programme enhancements. We</a:t>
            </a:r>
          </a:p>
          <a:p>
            <a:r>
              <a:rPr lang="en-US" dirty="0"/>
              <a:t>need to better address the needs of all students, including a focus on early years and</a:t>
            </a:r>
          </a:p>
          <a:p>
            <a:r>
              <a:rPr lang="en-US" dirty="0"/>
              <a:t>students who are multilingual. The programme principles and practices need to be</a:t>
            </a:r>
          </a:p>
          <a:p>
            <a:r>
              <a:rPr lang="en-US" dirty="0"/>
              <a:t>clearer and easier to implement. Some of the ways we are doing this will be highlighted</a:t>
            </a:r>
          </a:p>
          <a:p>
            <a:r>
              <a:rPr lang="en-US" dirty="0"/>
              <a:t>in this and future updates. And finally, we need to consider more flexible solutions and</a:t>
            </a:r>
          </a:p>
          <a:p>
            <a:r>
              <a:rPr lang="en-US" dirty="0"/>
              <a:t>support to existing schools and for new schools interested in taking up the PYP.</a:t>
            </a:r>
          </a:p>
        </p:txBody>
      </p:sp>
      <p:sp>
        <p:nvSpPr>
          <p:cNvPr id="4" name="Slide Number Placeholder 3"/>
          <p:cNvSpPr>
            <a:spLocks noGrp="1"/>
          </p:cNvSpPr>
          <p:nvPr>
            <p:ph type="sldNum" sz="quarter" idx="10"/>
          </p:nvPr>
        </p:nvSpPr>
        <p:spPr/>
        <p:txBody>
          <a:bodyPr/>
          <a:lstStyle/>
          <a:p>
            <a:fld id="{5D287E8A-0963-4282-AE9E-4122EBA11F81}" type="slidenum">
              <a:rPr lang="en-US" smtClean="0"/>
              <a:t>42</a:t>
            </a:fld>
            <a:endParaRPr lang="en-US" dirty="0"/>
          </a:p>
        </p:txBody>
      </p:sp>
    </p:spTree>
    <p:extLst>
      <p:ext uri="{BB962C8B-B14F-4D97-AF65-F5344CB8AC3E}">
        <p14:creationId xmlns:p14="http://schemas.microsoft.com/office/powerpoint/2010/main" val="38047949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One enhancement that will occur is the move away from separate PDF documents. You</a:t>
            </a:r>
          </a:p>
          <a:p>
            <a:r>
              <a:rPr lang="en-US" sz="1200" b="0" i="0" u="none" strike="noStrike" kern="1200" baseline="0" dirty="0">
                <a:solidFill>
                  <a:schemeClr val="tx1"/>
                </a:solidFill>
                <a:latin typeface="+mn-lt"/>
                <a:ea typeface="+mn-ea"/>
                <a:cs typeface="+mn-cs"/>
              </a:rPr>
              <a:t>can look forward to a digital interactive experience where you will be able to find all the</a:t>
            </a:r>
          </a:p>
          <a:p>
            <a:r>
              <a:rPr lang="en-US" sz="1200" b="0" i="0" u="none" strike="noStrike" kern="1200" baseline="0" dirty="0">
                <a:solidFill>
                  <a:schemeClr val="tx1"/>
                </a:solidFill>
                <a:latin typeface="+mn-lt"/>
                <a:ea typeface="+mn-ea"/>
                <a:cs typeface="+mn-cs"/>
              </a:rPr>
              <a:t>current information you need to implement the programme and links to access further</a:t>
            </a:r>
          </a:p>
          <a:p>
            <a:r>
              <a:rPr lang="en-US" sz="1200" b="0" i="0" u="none" strike="noStrike" kern="1200" baseline="0" dirty="0">
                <a:solidFill>
                  <a:schemeClr val="tx1"/>
                </a:solidFill>
                <a:latin typeface="+mn-lt"/>
                <a:ea typeface="+mn-ea"/>
                <a:cs typeface="+mn-cs"/>
              </a:rPr>
              <a:t>support.</a:t>
            </a:r>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43</a:t>
            </a:fld>
            <a:endParaRPr lang="en-US" dirty="0"/>
          </a:p>
        </p:txBody>
      </p:sp>
    </p:spTree>
    <p:extLst>
      <p:ext uri="{BB962C8B-B14F-4D97-AF65-F5344CB8AC3E}">
        <p14:creationId xmlns:p14="http://schemas.microsoft.com/office/powerpoint/2010/main" val="31606778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digital experience will allow for a clearer and more consistent explanation of the</a:t>
            </a:r>
          </a:p>
          <a:p>
            <a:r>
              <a:rPr lang="en-US" dirty="0"/>
              <a:t>what and why of the PYP (the philosophy and educational principles on which it is</a:t>
            </a:r>
          </a:p>
          <a:p>
            <a:r>
              <a:rPr lang="en-US" dirty="0"/>
              <a:t>based) and ensure that teachers will develop a better understanding of the programme.</a:t>
            </a:r>
          </a:p>
          <a:p>
            <a:r>
              <a:rPr lang="en-US" dirty="0"/>
              <a:t>As you navigate through and interact with this resource you will see illustrations of</a:t>
            </a:r>
          </a:p>
          <a:p>
            <a:r>
              <a:rPr lang="en-US" dirty="0"/>
              <a:t>practice to help you design learning and teaching for your context. You will be able to</a:t>
            </a:r>
          </a:p>
          <a:p>
            <a:r>
              <a:rPr lang="en-US" dirty="0"/>
              <a:t>chose your own pathway into and through the resource based on your needs.</a:t>
            </a:r>
          </a:p>
          <a:p>
            <a:r>
              <a:rPr lang="en-US" dirty="0"/>
              <a:t>7</a:t>
            </a:r>
          </a:p>
        </p:txBody>
      </p:sp>
      <p:sp>
        <p:nvSpPr>
          <p:cNvPr id="4" name="Slide Number Placeholder 3"/>
          <p:cNvSpPr>
            <a:spLocks noGrp="1"/>
          </p:cNvSpPr>
          <p:nvPr>
            <p:ph type="sldNum" sz="quarter" idx="10"/>
          </p:nvPr>
        </p:nvSpPr>
        <p:spPr/>
        <p:txBody>
          <a:bodyPr/>
          <a:lstStyle/>
          <a:p>
            <a:fld id="{5D287E8A-0963-4282-AE9E-4122EBA11F81}" type="slidenum">
              <a:rPr lang="en-US" smtClean="0"/>
              <a:t>44</a:t>
            </a:fld>
            <a:endParaRPr lang="en-US" dirty="0"/>
          </a:p>
        </p:txBody>
      </p:sp>
    </p:spTree>
    <p:extLst>
      <p:ext uri="{BB962C8B-B14F-4D97-AF65-F5344CB8AC3E}">
        <p14:creationId xmlns:p14="http://schemas.microsoft.com/office/powerpoint/2010/main" val="28908652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talk about PYP learning as: relevant, challenging, significant, and engaging, but it is</a:t>
            </a:r>
          </a:p>
          <a:p>
            <a:r>
              <a:rPr lang="en-US" dirty="0"/>
              <a:t>hard to know what is meant by these descriptors—we realize that school communities</a:t>
            </a:r>
          </a:p>
          <a:p>
            <a:r>
              <a:rPr lang="en-US" dirty="0"/>
              <a:t>try to work it out for themselves.</a:t>
            </a:r>
          </a:p>
          <a:p>
            <a:r>
              <a:rPr lang="en-US" dirty="0"/>
              <a:t>In the new digital experience we will illustrate what we mean by these descriptors so</a:t>
            </a:r>
          </a:p>
          <a:p>
            <a:r>
              <a:rPr lang="en-US" dirty="0"/>
              <a:t>that we have a shared understanding across all PYP schools. Teachers and students will</a:t>
            </a:r>
          </a:p>
          <a:p>
            <a:r>
              <a:rPr lang="en-US" dirty="0"/>
              <a:t>take an active role in learning experiences by collaboratively activating the learning</a:t>
            </a:r>
          </a:p>
          <a:p>
            <a:r>
              <a:rPr lang="en-US" dirty="0"/>
              <a:t>process of inquiry, action and reflection.</a:t>
            </a:r>
          </a:p>
        </p:txBody>
      </p:sp>
      <p:sp>
        <p:nvSpPr>
          <p:cNvPr id="4" name="Slide Number Placeholder 3"/>
          <p:cNvSpPr>
            <a:spLocks noGrp="1"/>
          </p:cNvSpPr>
          <p:nvPr>
            <p:ph type="sldNum" sz="quarter" idx="10"/>
          </p:nvPr>
        </p:nvSpPr>
        <p:spPr/>
        <p:txBody>
          <a:bodyPr/>
          <a:lstStyle/>
          <a:p>
            <a:fld id="{5D287E8A-0963-4282-AE9E-4122EBA11F81}" type="slidenum">
              <a:rPr lang="en-US" smtClean="0"/>
              <a:t>45</a:t>
            </a:fld>
            <a:endParaRPr lang="en-US" dirty="0"/>
          </a:p>
        </p:txBody>
      </p:sp>
    </p:spTree>
    <p:extLst>
      <p:ext uri="{BB962C8B-B14F-4D97-AF65-F5344CB8AC3E}">
        <p14:creationId xmlns:p14="http://schemas.microsoft.com/office/powerpoint/2010/main" val="16630242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talk about PYP learning as: relevant, challenging, significant, and engaging, but it is</a:t>
            </a:r>
          </a:p>
          <a:p>
            <a:r>
              <a:rPr lang="en-US" dirty="0"/>
              <a:t>hard to know what is meant by these descriptors—we realize that school communities</a:t>
            </a:r>
          </a:p>
          <a:p>
            <a:r>
              <a:rPr lang="en-US" dirty="0"/>
              <a:t>try to work it out for themselves.</a:t>
            </a:r>
          </a:p>
          <a:p>
            <a:r>
              <a:rPr lang="en-US" dirty="0"/>
              <a:t>In the new digital experience we will illustrate what we mean by these descriptors so</a:t>
            </a:r>
          </a:p>
          <a:p>
            <a:r>
              <a:rPr lang="en-US" dirty="0"/>
              <a:t>that we have a shared understanding across all PYP schools. Teachers and students will</a:t>
            </a:r>
          </a:p>
          <a:p>
            <a:r>
              <a:rPr lang="en-US" dirty="0"/>
              <a:t>take an active role in learning experiences by collaboratively activating the learning</a:t>
            </a:r>
          </a:p>
          <a:p>
            <a:r>
              <a:rPr lang="en-US"/>
              <a:t>process of inquiry, action and reflection.</a:t>
            </a:r>
          </a:p>
        </p:txBody>
      </p:sp>
      <p:sp>
        <p:nvSpPr>
          <p:cNvPr id="4" name="Slide Number Placeholder 3"/>
          <p:cNvSpPr>
            <a:spLocks noGrp="1"/>
          </p:cNvSpPr>
          <p:nvPr>
            <p:ph type="sldNum" sz="quarter" idx="10"/>
          </p:nvPr>
        </p:nvSpPr>
        <p:spPr/>
        <p:txBody>
          <a:bodyPr/>
          <a:lstStyle/>
          <a:p>
            <a:fld id="{5D287E8A-0963-4282-AE9E-4122EBA11F81}" type="slidenum">
              <a:rPr lang="en-US" smtClean="0"/>
              <a:t>46</a:t>
            </a:fld>
            <a:endParaRPr lang="en-US" dirty="0"/>
          </a:p>
        </p:txBody>
      </p:sp>
    </p:spTree>
    <p:extLst>
      <p:ext uri="{BB962C8B-B14F-4D97-AF65-F5344CB8AC3E}">
        <p14:creationId xmlns:p14="http://schemas.microsoft.com/office/powerpoint/2010/main" val="2108106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dirty="0"/>
              <a:t>http://www.adweek.com/socialtimes/facebook-announces-ad-targeting-based-on-bandwidth-connection/300645</a:t>
            </a:r>
          </a:p>
          <a:p>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9</a:t>
            </a:fld>
            <a:endParaRPr lang="en-US" dirty="0"/>
          </a:p>
        </p:txBody>
      </p:sp>
    </p:spTree>
    <p:extLst>
      <p:ext uri="{BB962C8B-B14F-4D97-AF65-F5344CB8AC3E}">
        <p14:creationId xmlns:p14="http://schemas.microsoft.com/office/powerpoint/2010/main" val="37533966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set of 8 principles for learning and teaching permeate the PYP. These principles have</a:t>
            </a:r>
          </a:p>
          <a:p>
            <a:r>
              <a:rPr lang="en-US" sz="1200" b="0" i="0" u="none" strike="noStrike" kern="1200" baseline="0" dirty="0">
                <a:solidFill>
                  <a:schemeClr val="tx1"/>
                </a:solidFill>
                <a:latin typeface="+mn-lt"/>
                <a:ea typeface="+mn-ea"/>
                <a:cs typeface="+mn-cs"/>
              </a:rPr>
              <a:t>always been part of PYP learning and teaching but not explicitly featured.</a:t>
            </a:r>
          </a:p>
          <a:p>
            <a:r>
              <a:rPr lang="en-US" sz="1200" b="0" i="0" u="none" strike="noStrike" kern="1200" baseline="0" dirty="0">
                <a:solidFill>
                  <a:schemeClr val="tx1"/>
                </a:solidFill>
                <a:latin typeface="+mn-lt"/>
                <a:ea typeface="+mn-ea"/>
                <a:cs typeface="+mn-cs"/>
              </a:rPr>
              <a:t>In the 2018 digital resource, you can expect these PYP principles to be clearly stated and</a:t>
            </a:r>
          </a:p>
          <a:p>
            <a:r>
              <a:rPr lang="en-US" sz="1200" b="0" i="0" u="none" strike="noStrike" kern="1200" baseline="0" dirty="0">
                <a:solidFill>
                  <a:schemeClr val="tx1"/>
                </a:solidFill>
                <a:latin typeface="+mn-lt"/>
                <a:ea typeface="+mn-ea"/>
                <a:cs typeface="+mn-cs"/>
              </a:rPr>
              <a:t>through applying them, teachers and students will design learning that is significant,</a:t>
            </a:r>
          </a:p>
          <a:p>
            <a:r>
              <a:rPr lang="en-US" sz="1200" b="0" i="0" u="none" strike="noStrike" kern="1200" baseline="0" dirty="0">
                <a:solidFill>
                  <a:schemeClr val="tx1"/>
                </a:solidFill>
                <a:latin typeface="+mn-lt"/>
                <a:ea typeface="+mn-ea"/>
                <a:cs typeface="+mn-cs"/>
              </a:rPr>
              <a:t>relevant, challenging and engaging.</a:t>
            </a:r>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47</a:t>
            </a:fld>
            <a:endParaRPr lang="en-US" dirty="0"/>
          </a:p>
        </p:txBody>
      </p:sp>
    </p:spTree>
    <p:extLst>
      <p:ext uri="{BB962C8B-B14F-4D97-AF65-F5344CB8AC3E}">
        <p14:creationId xmlns:p14="http://schemas.microsoft.com/office/powerpoint/2010/main" val="16067440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Learning recognizes and values diversity and is sensitive to the characteristics, qualities</a:t>
            </a:r>
          </a:p>
          <a:p>
            <a:r>
              <a:rPr lang="en-US" sz="1200" b="0" i="0" u="none" strike="noStrike" kern="1200" baseline="0" dirty="0">
                <a:solidFill>
                  <a:schemeClr val="tx1"/>
                </a:solidFill>
                <a:latin typeface="+mn-lt"/>
                <a:ea typeface="+mn-ea"/>
                <a:cs typeface="+mn-cs"/>
              </a:rPr>
              <a:t>and capacities we bring to learning.</a:t>
            </a:r>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48</a:t>
            </a:fld>
            <a:endParaRPr lang="en-US" dirty="0"/>
          </a:p>
        </p:txBody>
      </p:sp>
    </p:spTree>
    <p:extLst>
      <p:ext uri="{BB962C8B-B14F-4D97-AF65-F5344CB8AC3E}">
        <p14:creationId xmlns:p14="http://schemas.microsoft.com/office/powerpoint/2010/main" val="13952845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Concepts and the development of conceptual understanding are at the core of the</a:t>
            </a:r>
          </a:p>
          <a:p>
            <a:r>
              <a:rPr lang="en-US" sz="1200" b="0" i="0" u="none" strike="noStrike" kern="1200" baseline="0" dirty="0">
                <a:solidFill>
                  <a:schemeClr val="tx1"/>
                </a:solidFill>
                <a:latin typeface="+mn-lt"/>
                <a:ea typeface="+mn-ea"/>
                <a:cs typeface="+mn-cs"/>
              </a:rPr>
              <a:t>design for learning and teaching in the PYP.</a:t>
            </a:r>
          </a:p>
          <a:p>
            <a:r>
              <a:rPr lang="en-US" sz="1200" b="0" i="0" u="none" strike="noStrike" kern="1200" baseline="0" dirty="0">
                <a:solidFill>
                  <a:schemeClr val="tx1"/>
                </a:solidFill>
                <a:latin typeface="+mn-lt"/>
                <a:ea typeface="+mn-ea"/>
                <a:cs typeface="+mn-cs"/>
              </a:rPr>
              <a:t>Conceptual learning is a process through which the learner constructs thinking</a:t>
            </a:r>
          </a:p>
          <a:p>
            <a:r>
              <a:rPr lang="en-US" sz="1200" b="0" i="0" u="none" strike="noStrike" kern="1200" baseline="0" dirty="0">
                <a:solidFill>
                  <a:schemeClr val="tx1"/>
                </a:solidFill>
                <a:latin typeface="+mn-lt"/>
                <a:ea typeface="+mn-ea"/>
                <a:cs typeface="+mn-cs"/>
              </a:rPr>
              <a:t>connecting to previous concepts (prior knowledge and experience) and applying new</a:t>
            </a:r>
          </a:p>
          <a:p>
            <a:r>
              <a:rPr lang="en-US" sz="1200" b="0" i="0" u="none" strike="noStrike" kern="1200" baseline="0" dirty="0">
                <a:solidFill>
                  <a:schemeClr val="tx1"/>
                </a:solidFill>
                <a:latin typeface="+mn-lt"/>
                <a:ea typeface="+mn-ea"/>
                <a:cs typeface="+mn-cs"/>
              </a:rPr>
              <a:t>concepts in creative and innovative ways.</a:t>
            </a:r>
          </a:p>
        </p:txBody>
      </p:sp>
      <p:sp>
        <p:nvSpPr>
          <p:cNvPr id="4" name="Slide Number Placeholder 3"/>
          <p:cNvSpPr>
            <a:spLocks noGrp="1"/>
          </p:cNvSpPr>
          <p:nvPr>
            <p:ph type="sldNum" sz="quarter" idx="10"/>
          </p:nvPr>
        </p:nvSpPr>
        <p:spPr/>
        <p:txBody>
          <a:bodyPr/>
          <a:lstStyle/>
          <a:p>
            <a:fld id="{5D287E8A-0963-4282-AE9E-4122EBA11F81}" type="slidenum">
              <a:rPr lang="en-US" smtClean="0"/>
              <a:t>49</a:t>
            </a:fld>
            <a:endParaRPr lang="en-US" dirty="0"/>
          </a:p>
        </p:txBody>
      </p:sp>
    </p:spTree>
    <p:extLst>
      <p:ext uri="{BB962C8B-B14F-4D97-AF65-F5344CB8AC3E}">
        <p14:creationId xmlns:p14="http://schemas.microsoft.com/office/powerpoint/2010/main" val="2661539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Learning occurs in environments that promote collaboration and a shared sense of</a:t>
            </a:r>
          </a:p>
          <a:p>
            <a:r>
              <a:rPr lang="en-US" sz="1200" b="0" i="0" u="none" strike="noStrike" kern="1200" baseline="0" dirty="0">
                <a:solidFill>
                  <a:schemeClr val="tx1"/>
                </a:solidFill>
                <a:latin typeface="+mn-lt"/>
                <a:ea typeface="+mn-ea"/>
                <a:cs typeface="+mn-cs"/>
              </a:rPr>
              <a:t>purpose, inspire creativity and innovation, and allow for experimentation and failure.</a:t>
            </a:r>
          </a:p>
        </p:txBody>
      </p:sp>
      <p:sp>
        <p:nvSpPr>
          <p:cNvPr id="4" name="Slide Number Placeholder 3"/>
          <p:cNvSpPr>
            <a:spLocks noGrp="1"/>
          </p:cNvSpPr>
          <p:nvPr>
            <p:ph type="sldNum" sz="quarter" idx="10"/>
          </p:nvPr>
        </p:nvSpPr>
        <p:spPr/>
        <p:txBody>
          <a:bodyPr/>
          <a:lstStyle/>
          <a:p>
            <a:fld id="{5D287E8A-0963-4282-AE9E-4122EBA11F81}" type="slidenum">
              <a:rPr lang="en-US" smtClean="0"/>
              <a:t>50</a:t>
            </a:fld>
            <a:endParaRPr lang="en-US" dirty="0"/>
          </a:p>
        </p:txBody>
      </p:sp>
    </p:spTree>
    <p:extLst>
      <p:ext uri="{BB962C8B-B14F-4D97-AF65-F5344CB8AC3E}">
        <p14:creationId xmlns:p14="http://schemas.microsoft.com/office/powerpoint/2010/main" val="41512376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Learning through inquiry builds on our innate curiosity to explore and investigate.</a:t>
            </a:r>
          </a:p>
          <a:p>
            <a:r>
              <a:rPr lang="en-US" sz="1200" b="0" i="0" u="none" strike="noStrike" kern="1200" baseline="0" dirty="0">
                <a:solidFill>
                  <a:schemeClr val="tx1"/>
                </a:solidFill>
                <a:latin typeface="+mn-lt"/>
                <a:ea typeface="+mn-ea"/>
                <a:cs typeface="+mn-cs"/>
              </a:rPr>
              <a:t>At the heart of inquiry, meaning is actively constructed and learning is seen as a social</a:t>
            </a:r>
          </a:p>
          <a:p>
            <a:r>
              <a:rPr lang="en-US" sz="1200" b="0" i="0" u="none" strike="noStrike" kern="1200" baseline="0" dirty="0">
                <a:solidFill>
                  <a:schemeClr val="tx1"/>
                </a:solidFill>
                <a:latin typeface="+mn-lt"/>
                <a:ea typeface="+mn-ea"/>
                <a:cs typeface="+mn-cs"/>
              </a:rPr>
              <a:t>process. This is a new feature we will be emphasizing.</a:t>
            </a:r>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51</a:t>
            </a:fld>
            <a:endParaRPr lang="en-US" dirty="0"/>
          </a:p>
        </p:txBody>
      </p:sp>
    </p:spTree>
    <p:extLst>
      <p:ext uri="{BB962C8B-B14F-4D97-AF65-F5344CB8AC3E}">
        <p14:creationId xmlns:p14="http://schemas.microsoft.com/office/powerpoint/2010/main" val="30231137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Learning through inquiry builds on our innate curiosity to explore and investigate.</a:t>
            </a:r>
          </a:p>
          <a:p>
            <a:r>
              <a:rPr lang="en-US" sz="1200" b="0" i="0" u="none" strike="noStrike" kern="1200" baseline="0" dirty="0">
                <a:solidFill>
                  <a:schemeClr val="tx1"/>
                </a:solidFill>
                <a:latin typeface="+mn-lt"/>
                <a:ea typeface="+mn-ea"/>
                <a:cs typeface="+mn-cs"/>
              </a:rPr>
              <a:t>At the heart of inquiry, meaning is actively constructed and learning is seen as a social</a:t>
            </a:r>
          </a:p>
          <a:p>
            <a:r>
              <a:rPr lang="en-US" sz="1200" b="0" i="0" u="none" strike="noStrike" kern="1200" baseline="0" dirty="0">
                <a:solidFill>
                  <a:schemeClr val="tx1"/>
                </a:solidFill>
                <a:latin typeface="+mn-lt"/>
                <a:ea typeface="+mn-ea"/>
                <a:cs typeface="+mn-cs"/>
              </a:rPr>
              <a:t>process. This is a new feature we will be emphasizing.</a:t>
            </a:r>
          </a:p>
        </p:txBody>
      </p:sp>
      <p:sp>
        <p:nvSpPr>
          <p:cNvPr id="4" name="Slide Number Placeholder 3"/>
          <p:cNvSpPr>
            <a:spLocks noGrp="1"/>
          </p:cNvSpPr>
          <p:nvPr>
            <p:ph type="sldNum" sz="quarter" idx="10"/>
          </p:nvPr>
        </p:nvSpPr>
        <p:spPr/>
        <p:txBody>
          <a:bodyPr/>
          <a:lstStyle/>
          <a:p>
            <a:fld id="{5D287E8A-0963-4282-AE9E-4122EBA11F81}" type="slidenum">
              <a:rPr lang="en-US" smtClean="0"/>
              <a:t>52</a:t>
            </a:fld>
            <a:endParaRPr lang="en-US" dirty="0"/>
          </a:p>
        </p:txBody>
      </p:sp>
    </p:spTree>
    <p:extLst>
      <p:ext uri="{BB962C8B-B14F-4D97-AF65-F5344CB8AC3E}">
        <p14:creationId xmlns:p14="http://schemas.microsoft.com/office/powerpoint/2010/main" val="14604840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Learning is a social practice generated through interactions and shared experiences</a:t>
            </a:r>
          </a:p>
          <a:p>
            <a:r>
              <a:rPr lang="en-US" sz="1200" b="0" i="0" u="none" strike="noStrike" kern="1200" baseline="0" dirty="0">
                <a:solidFill>
                  <a:schemeClr val="tx1"/>
                </a:solidFill>
                <a:latin typeface="+mn-lt"/>
                <a:ea typeface="+mn-ea"/>
                <a:cs typeface="+mn-cs"/>
              </a:rPr>
              <a:t>between students, with students and teachers, and within and beyond the learning</a:t>
            </a:r>
          </a:p>
          <a:p>
            <a:r>
              <a:rPr lang="en-US" sz="1200" b="0" i="0" u="none" strike="noStrike" kern="1200" baseline="0" dirty="0">
                <a:solidFill>
                  <a:schemeClr val="tx1"/>
                </a:solidFill>
                <a:latin typeface="+mn-lt"/>
                <a:ea typeface="+mn-ea"/>
                <a:cs typeface="+mn-cs"/>
              </a:rPr>
              <a:t>community.</a:t>
            </a:r>
          </a:p>
          <a:p>
            <a:r>
              <a:rPr lang="en-US" sz="1200" b="0" i="0" u="none" strike="noStrike" kern="1200" baseline="0" dirty="0">
                <a:solidFill>
                  <a:schemeClr val="tx1"/>
                </a:solidFill>
                <a:latin typeface="+mn-lt"/>
                <a:ea typeface="+mn-ea"/>
                <a:cs typeface="+mn-cs"/>
              </a:rPr>
              <a:t>Students demonstrate their capacity to take action as they work collaboratively with</a:t>
            </a:r>
          </a:p>
          <a:p>
            <a:r>
              <a:rPr lang="en-US" sz="1200" b="0" i="0" u="none" strike="noStrike" kern="1200" baseline="0" dirty="0">
                <a:solidFill>
                  <a:schemeClr val="tx1"/>
                </a:solidFill>
                <a:latin typeface="+mn-lt"/>
                <a:ea typeface="+mn-ea"/>
                <a:cs typeface="+mn-cs"/>
              </a:rPr>
              <a:t>teachers and other students to plan, present, review and assess their own learning.</a:t>
            </a:r>
          </a:p>
        </p:txBody>
      </p:sp>
      <p:sp>
        <p:nvSpPr>
          <p:cNvPr id="4" name="Slide Number Placeholder 3"/>
          <p:cNvSpPr>
            <a:spLocks noGrp="1"/>
          </p:cNvSpPr>
          <p:nvPr>
            <p:ph type="sldNum" sz="quarter" idx="10"/>
          </p:nvPr>
        </p:nvSpPr>
        <p:spPr/>
        <p:txBody>
          <a:bodyPr/>
          <a:lstStyle/>
          <a:p>
            <a:fld id="{5D287E8A-0963-4282-AE9E-4122EBA11F81}" type="slidenum">
              <a:rPr lang="en-US" smtClean="0"/>
              <a:t>53</a:t>
            </a:fld>
            <a:endParaRPr lang="en-US" dirty="0"/>
          </a:p>
        </p:txBody>
      </p:sp>
    </p:spTree>
    <p:extLst>
      <p:ext uri="{BB962C8B-B14F-4D97-AF65-F5344CB8AC3E}">
        <p14:creationId xmlns:p14="http://schemas.microsoft.com/office/powerpoint/2010/main" val="37206518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understanding of how people learn has shaped a set of 8 principles that permeate</a:t>
            </a:r>
          </a:p>
          <a:p>
            <a:r>
              <a:rPr lang="en-US" sz="1200" b="0" i="0" u="none" strike="noStrike" kern="1200" baseline="0" dirty="0">
                <a:solidFill>
                  <a:schemeClr val="tx1"/>
                </a:solidFill>
                <a:latin typeface="+mn-lt"/>
                <a:ea typeface="+mn-ea"/>
                <a:cs typeface="+mn-cs"/>
              </a:rPr>
              <a:t>the PYP in a way that help design learning that is significant, relevant, challenging and</a:t>
            </a:r>
          </a:p>
          <a:p>
            <a:r>
              <a:rPr lang="en-US" sz="1200" b="0" i="0" u="none" strike="noStrike" kern="1200" baseline="0" dirty="0">
                <a:solidFill>
                  <a:schemeClr val="tx1"/>
                </a:solidFill>
                <a:latin typeface="+mn-lt"/>
                <a:ea typeface="+mn-ea"/>
                <a:cs typeface="+mn-cs"/>
              </a:rPr>
              <a:t>engaging and support the characteristics of an IB education.</a:t>
            </a:r>
          </a:p>
          <a:p>
            <a:r>
              <a:rPr lang="en-US" sz="1200" b="0" i="0" u="none" strike="noStrike" kern="1200" baseline="0" dirty="0">
                <a:solidFill>
                  <a:schemeClr val="tx1"/>
                </a:solidFill>
                <a:latin typeface="+mn-lt"/>
                <a:ea typeface="+mn-ea"/>
                <a:cs typeface="+mn-cs"/>
              </a:rPr>
              <a:t>We hope this update has helped you better understand the progress the PYP</a:t>
            </a:r>
          </a:p>
          <a:p>
            <a:r>
              <a:rPr lang="en-US" sz="1200" b="0" i="0" u="none" strike="noStrike" kern="1200" baseline="0" dirty="0">
                <a:solidFill>
                  <a:schemeClr val="tx1"/>
                </a:solidFill>
                <a:latin typeface="+mn-lt"/>
                <a:ea typeface="+mn-ea"/>
                <a:cs typeface="+mn-cs"/>
              </a:rPr>
              <a:t>development team has made in relation to the PYP principles to be outlined in the</a:t>
            </a:r>
          </a:p>
          <a:p>
            <a:r>
              <a:rPr lang="en-US" sz="1200" b="0" i="0" u="none" strike="noStrike" kern="1200" baseline="0" dirty="0">
                <a:solidFill>
                  <a:schemeClr val="tx1"/>
                </a:solidFill>
                <a:latin typeface="+mn-lt"/>
                <a:ea typeface="+mn-ea"/>
                <a:cs typeface="+mn-cs"/>
              </a:rPr>
              <a:t>upcoming 2018 launch of the digital, one‐stop resource.</a:t>
            </a:r>
          </a:p>
          <a:p>
            <a:r>
              <a:rPr lang="en-US" sz="1200" b="0" i="0" u="none" strike="noStrike" kern="1200" baseline="0" dirty="0">
                <a:solidFill>
                  <a:schemeClr val="tx1"/>
                </a:solidFill>
                <a:latin typeface="+mn-lt"/>
                <a:ea typeface="+mn-ea"/>
                <a:cs typeface="+mn-cs"/>
              </a:rPr>
              <a:t>Please keep in mind that PYP development work is ongoing and some information</a:t>
            </a:r>
          </a:p>
          <a:p>
            <a:r>
              <a:rPr lang="en-US" sz="1200" b="0" i="0" u="none" strike="noStrike" kern="1200" baseline="0" dirty="0">
                <a:solidFill>
                  <a:schemeClr val="tx1"/>
                </a:solidFill>
                <a:latin typeface="+mn-lt"/>
                <a:ea typeface="+mn-ea"/>
                <a:cs typeface="+mn-cs"/>
              </a:rPr>
              <a:t>provided in this presentation can be subject to change.</a:t>
            </a:r>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55</a:t>
            </a:fld>
            <a:endParaRPr lang="en-US" dirty="0"/>
          </a:p>
        </p:txBody>
      </p:sp>
    </p:spTree>
    <p:extLst>
      <p:ext uri="{BB962C8B-B14F-4D97-AF65-F5344CB8AC3E}">
        <p14:creationId xmlns:p14="http://schemas.microsoft.com/office/powerpoint/2010/main" val="25404304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And as the review moves towards finalization, the IB will also ensure to guide existing</a:t>
            </a:r>
          </a:p>
          <a:p>
            <a:r>
              <a:rPr lang="en-US" sz="1200" b="0" i="0" u="none" strike="noStrike" kern="1200" baseline="0" dirty="0">
                <a:solidFill>
                  <a:schemeClr val="tx1"/>
                </a:solidFill>
                <a:latin typeface="+mn-lt"/>
                <a:ea typeface="+mn-ea"/>
                <a:cs typeface="+mn-cs"/>
              </a:rPr>
              <a:t>PYP schools, IB Educators network members, teachers and school leaders throughout</a:t>
            </a:r>
          </a:p>
          <a:p>
            <a:r>
              <a:rPr lang="en-US" sz="1200" b="0" i="0" u="none" strike="noStrike" kern="1200" baseline="0" dirty="0">
                <a:solidFill>
                  <a:schemeClr val="tx1"/>
                </a:solidFill>
                <a:latin typeface="+mn-lt"/>
                <a:ea typeface="+mn-ea"/>
                <a:cs typeface="+mn-cs"/>
              </a:rPr>
              <a:t>the roll‐out process.</a:t>
            </a:r>
          </a:p>
          <a:p>
            <a:r>
              <a:rPr lang="en-US" sz="1200" b="0" i="0" u="none" strike="noStrike" kern="1200" baseline="0" dirty="0">
                <a:solidFill>
                  <a:schemeClr val="tx1"/>
                </a:solidFill>
                <a:latin typeface="+mn-lt"/>
                <a:ea typeface="+mn-ea"/>
                <a:cs typeface="+mn-cs"/>
              </a:rPr>
              <a:t>Relevant IB global divisions such as Schools Services, Professional Development and</a:t>
            </a:r>
          </a:p>
          <a:p>
            <a:r>
              <a:rPr lang="en-US" sz="1200" b="0" i="0" u="none" strike="noStrike" kern="1200" baseline="0" dirty="0">
                <a:solidFill>
                  <a:schemeClr val="tx1"/>
                </a:solidFill>
                <a:latin typeface="+mn-lt"/>
                <a:ea typeface="+mn-ea"/>
                <a:cs typeface="+mn-cs"/>
              </a:rPr>
              <a:t>Programme Development are working together to roll out the enhanced programme and</a:t>
            </a:r>
          </a:p>
          <a:p>
            <a:r>
              <a:rPr lang="en-US" sz="1200" b="0" i="0" u="none" strike="noStrike" kern="1200" baseline="0" dirty="0">
                <a:solidFill>
                  <a:schemeClr val="tx1"/>
                </a:solidFill>
                <a:latin typeface="+mn-lt"/>
                <a:ea typeface="+mn-ea"/>
                <a:cs typeface="+mn-cs"/>
              </a:rPr>
              <a:t>to develop support for existing PYP schools, workshop leaders and teachers.</a:t>
            </a:r>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56</a:t>
            </a:fld>
            <a:endParaRPr lang="en-US" dirty="0"/>
          </a:p>
        </p:txBody>
      </p:sp>
    </p:spTree>
    <p:extLst>
      <p:ext uri="{BB962C8B-B14F-4D97-AF65-F5344CB8AC3E}">
        <p14:creationId xmlns:p14="http://schemas.microsoft.com/office/powerpoint/2010/main" val="111415976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You can look forward to IB Professional Development preparing educators for</a:t>
            </a:r>
          </a:p>
          <a:p>
            <a:r>
              <a:rPr lang="en-US" sz="1200" b="0" i="0" u="none" strike="noStrike" kern="1200" baseline="0" dirty="0">
                <a:solidFill>
                  <a:schemeClr val="tx1"/>
                </a:solidFill>
                <a:latin typeface="+mn-lt"/>
                <a:ea typeface="+mn-ea"/>
                <a:cs typeface="+mn-cs"/>
              </a:rPr>
              <a:t>enhancements in the curriculum so that you are ready for first teaching.</a:t>
            </a:r>
          </a:p>
          <a:p>
            <a:r>
              <a:rPr lang="en-US" sz="1200" b="0" i="0" u="none" strike="noStrike" kern="1200" baseline="0" dirty="0">
                <a:solidFill>
                  <a:schemeClr val="tx1"/>
                </a:solidFill>
                <a:latin typeface="+mn-lt"/>
                <a:ea typeface="+mn-ea"/>
                <a:cs typeface="+mn-cs"/>
              </a:rPr>
              <a:t>Once the programme development part of the review is complete and the PYP</a:t>
            </a:r>
          </a:p>
          <a:p>
            <a:r>
              <a:rPr lang="en-US" sz="1200" b="0" i="0" u="none" strike="noStrike" kern="1200" baseline="0" dirty="0">
                <a:solidFill>
                  <a:schemeClr val="tx1"/>
                </a:solidFill>
                <a:latin typeface="+mn-lt"/>
                <a:ea typeface="+mn-ea"/>
                <a:cs typeface="+mn-cs"/>
              </a:rPr>
              <a:t>programme requirements are confirmed, the IB will establish how schools will provide</a:t>
            </a:r>
          </a:p>
          <a:p>
            <a:r>
              <a:rPr lang="en-US" sz="1200" b="0" i="0" u="none" strike="noStrike" kern="1200" baseline="0" dirty="0">
                <a:solidFill>
                  <a:schemeClr val="tx1"/>
                </a:solidFill>
                <a:latin typeface="+mn-lt"/>
                <a:ea typeface="+mn-ea"/>
                <a:cs typeface="+mn-cs"/>
              </a:rPr>
              <a:t>evidence of implementation.</a:t>
            </a:r>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57</a:t>
            </a:fld>
            <a:endParaRPr lang="en-US" dirty="0"/>
          </a:p>
        </p:txBody>
      </p:sp>
    </p:spTree>
    <p:extLst>
      <p:ext uri="{BB962C8B-B14F-4D97-AF65-F5344CB8AC3E}">
        <p14:creationId xmlns:p14="http://schemas.microsoft.com/office/powerpoint/2010/main" val="2947800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Points to highlight:</a:t>
            </a:r>
          </a:p>
          <a:p>
            <a:pPr lvl="1"/>
            <a:r>
              <a:rPr lang="en-US" dirty="0"/>
              <a:t>Optional: school do not have to purchase these services and they are not required</a:t>
            </a:r>
            <a:r>
              <a:rPr lang="en-US" baseline="0" dirty="0"/>
              <a:t> as part of the authorization or evaluation process</a:t>
            </a:r>
          </a:p>
          <a:p>
            <a:pPr lvl="1"/>
            <a:r>
              <a:rPr lang="en-US" baseline="0" dirty="0"/>
              <a:t>Support: these services support the authorization and evaluation process, could be used to demonstrate development, evidence etc.</a:t>
            </a:r>
          </a:p>
          <a:p>
            <a:pPr lvl="1"/>
            <a:r>
              <a:rPr lang="en-US" baseline="0" dirty="0"/>
              <a:t>Different buy in points based on how much support is needed</a:t>
            </a:r>
          </a:p>
          <a:p>
            <a:pPr lvl="1"/>
            <a:r>
              <a:rPr lang="en-US" baseline="0" dirty="0"/>
              <a:t>Not a ‘one size fits all’ approach, customized to the schools needs</a:t>
            </a:r>
          </a:p>
          <a:p>
            <a:pPr lvl="1"/>
            <a:r>
              <a:rPr lang="en-US" baseline="0" dirty="0"/>
              <a:t>SES’s can be bundled together</a:t>
            </a:r>
          </a:p>
          <a:p>
            <a:pPr lvl="1"/>
            <a:r>
              <a:rPr lang="en-US" baseline="0" dirty="0"/>
              <a:t>Working with PD to develop bundles with workshops</a:t>
            </a:r>
          </a:p>
          <a:p>
            <a:pPr lvl="1"/>
            <a:endParaRPr lang="en-US" baseline="0" dirty="0"/>
          </a:p>
          <a:p>
            <a:pPr lvl="1"/>
            <a:r>
              <a:rPr lang="en-US" baseline="0" dirty="0"/>
              <a:t>IMAGE</a:t>
            </a:r>
          </a:p>
          <a:p>
            <a:pPr lvl="2"/>
            <a:r>
              <a:rPr lang="en-US" baseline="0" dirty="0"/>
              <a:t>http://www.gpsinsight.com/wp-content/uploads/2015/12/favicon.png</a:t>
            </a:r>
          </a:p>
        </p:txBody>
      </p:sp>
      <p:sp>
        <p:nvSpPr>
          <p:cNvPr id="4" name="Slide Number Placeholder 3"/>
          <p:cNvSpPr>
            <a:spLocks noGrp="1"/>
          </p:cNvSpPr>
          <p:nvPr>
            <p:ph type="sldNum" sz="quarter" idx="10"/>
          </p:nvPr>
        </p:nvSpPr>
        <p:spPr/>
        <p:txBody>
          <a:bodyPr/>
          <a:lstStyle/>
          <a:p>
            <a:fld id="{49609E7F-9528-4EC0-924E-F24DB821635D}" type="slidenum">
              <a:rPr lang="en-GB" smtClean="0"/>
              <a:pPr/>
              <a:t>10</a:t>
            </a:fld>
            <a:endParaRPr lang="en-GB" dirty="0"/>
          </a:p>
        </p:txBody>
      </p:sp>
    </p:spTree>
    <p:extLst>
      <p:ext uri="{BB962C8B-B14F-4D97-AF65-F5344CB8AC3E}">
        <p14:creationId xmlns:p14="http://schemas.microsoft.com/office/powerpoint/2010/main" val="5348840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 are committed to frequent and clear communication during this important period in</a:t>
            </a:r>
          </a:p>
          <a:p>
            <a:r>
              <a:rPr lang="en-US" sz="1200" b="0" i="0" u="none" strike="noStrike" kern="1200" baseline="0" dirty="0">
                <a:solidFill>
                  <a:schemeClr val="tx1"/>
                </a:solidFill>
                <a:latin typeface="+mn-lt"/>
                <a:ea typeface="+mn-ea"/>
                <a:cs typeface="+mn-cs"/>
              </a:rPr>
              <a:t>which the PYP continues to develop.</a:t>
            </a:r>
          </a:p>
          <a:p>
            <a:r>
              <a:rPr lang="en-US" sz="1200" b="0" i="0" u="none" strike="noStrike" kern="1200" baseline="0" dirty="0">
                <a:solidFill>
                  <a:schemeClr val="tx1"/>
                </a:solidFill>
                <a:latin typeface="+mn-lt"/>
                <a:ea typeface="+mn-ea"/>
                <a:cs typeface="+mn-cs"/>
              </a:rPr>
              <a:t>The </a:t>
            </a:r>
            <a:r>
              <a:rPr lang="en-US" sz="1200" b="0" i="0" u="none" strike="noStrike" kern="1200" baseline="0" dirty="0" err="1">
                <a:solidFill>
                  <a:schemeClr val="tx1"/>
                </a:solidFill>
                <a:latin typeface="+mn-lt"/>
                <a:ea typeface="+mn-ea"/>
                <a:cs typeface="+mn-cs"/>
              </a:rPr>
              <a:t>SharingPYP</a:t>
            </a:r>
            <a:r>
              <a:rPr lang="en-US" sz="1200" b="0" i="0" u="none" strike="noStrike" kern="1200" baseline="0" dirty="0">
                <a:solidFill>
                  <a:schemeClr val="tx1"/>
                </a:solidFill>
                <a:latin typeface="+mn-lt"/>
                <a:ea typeface="+mn-ea"/>
                <a:cs typeface="+mn-cs"/>
              </a:rPr>
              <a:t> blog is used to support communication about the PYP review; a full</a:t>
            </a:r>
          </a:p>
          <a:p>
            <a:r>
              <a:rPr lang="en-US" sz="1200" b="0" i="0" u="none" strike="noStrike" kern="1200" baseline="0" dirty="0">
                <a:solidFill>
                  <a:schemeClr val="tx1"/>
                </a:solidFill>
                <a:latin typeface="+mn-lt"/>
                <a:ea typeface="+mn-ea"/>
                <a:cs typeface="+mn-cs"/>
              </a:rPr>
              <a:t>overview of the PYP review process and Q&amp;As have been published there, including</a:t>
            </a:r>
          </a:p>
          <a:p>
            <a:r>
              <a:rPr lang="en-US" sz="1200" b="0" i="0" u="none" strike="noStrike" kern="1200" baseline="0" dirty="0">
                <a:solidFill>
                  <a:schemeClr val="tx1"/>
                </a:solidFill>
                <a:latin typeface="+mn-lt"/>
                <a:ea typeface="+mn-ea"/>
                <a:cs typeface="+mn-cs"/>
              </a:rPr>
              <a:t>reports on consultation and collaborative activities that have taken place so far.</a:t>
            </a:r>
          </a:p>
          <a:p>
            <a:r>
              <a:rPr lang="en-US" sz="1200" b="0" i="0" u="none" strike="noStrike" kern="1200" baseline="0" dirty="0">
                <a:solidFill>
                  <a:schemeClr val="tx1"/>
                </a:solidFill>
                <a:latin typeface="+mn-lt"/>
                <a:ea typeface="+mn-ea"/>
                <a:cs typeface="+mn-cs"/>
              </a:rPr>
              <a:t>In addition, the IB will continue to communicate updates, activities and developments</a:t>
            </a:r>
          </a:p>
          <a:p>
            <a:r>
              <a:rPr lang="en-US" sz="1200" b="0" i="0" u="none" strike="noStrike" kern="1200" baseline="0" dirty="0">
                <a:solidFill>
                  <a:schemeClr val="tx1"/>
                </a:solidFill>
                <a:latin typeface="+mn-lt"/>
                <a:ea typeface="+mn-ea"/>
                <a:cs typeface="+mn-cs"/>
              </a:rPr>
              <a:t>relating to the PYP review through the online curriculum centre, IB </a:t>
            </a:r>
            <a:r>
              <a:rPr lang="en-US" sz="1200" b="0" i="0" u="none" strike="noStrike" kern="1200" baseline="0" dirty="0" err="1">
                <a:solidFill>
                  <a:schemeClr val="tx1"/>
                </a:solidFill>
                <a:latin typeface="+mn-lt"/>
                <a:ea typeface="+mn-ea"/>
                <a:cs typeface="+mn-cs"/>
              </a:rPr>
              <a:t>eNewsletters</a:t>
            </a:r>
            <a:r>
              <a:rPr lang="en-US" sz="1200" b="0" i="0" u="none" strike="noStrike" kern="1200" baseline="0" dirty="0">
                <a:solidFill>
                  <a:schemeClr val="tx1"/>
                </a:solidFill>
                <a:latin typeface="+mn-lt"/>
                <a:ea typeface="+mn-ea"/>
                <a:cs typeface="+mn-cs"/>
              </a:rPr>
              <a:t> and</a:t>
            </a:r>
          </a:p>
          <a:p>
            <a:r>
              <a:rPr lang="en-US" sz="1200" b="0" i="0" u="none" strike="noStrike" kern="1200" baseline="0" dirty="0">
                <a:solidFill>
                  <a:schemeClr val="tx1"/>
                </a:solidFill>
                <a:latin typeface="+mn-lt"/>
                <a:ea typeface="+mn-ea"/>
                <a:cs typeface="+mn-cs"/>
              </a:rPr>
              <a:t>direct emails.</a:t>
            </a:r>
          </a:p>
          <a:p>
            <a:r>
              <a:rPr lang="en-US" sz="1200" b="0" i="0" u="none" strike="noStrike" kern="1200" baseline="0" dirty="0">
                <a:solidFill>
                  <a:schemeClr val="tx1"/>
                </a:solidFill>
                <a:latin typeface="+mn-lt"/>
                <a:ea typeface="+mn-ea"/>
                <a:cs typeface="+mn-cs"/>
              </a:rPr>
              <a:t>Members of the PYP team are attending IB regional conferences in 2016. We would like</a:t>
            </a:r>
          </a:p>
          <a:p>
            <a:r>
              <a:rPr lang="en-US" sz="1200" b="0" i="0" u="none" strike="noStrike" kern="1200" baseline="0" dirty="0">
                <a:solidFill>
                  <a:schemeClr val="tx1"/>
                </a:solidFill>
                <a:latin typeface="+mn-lt"/>
                <a:ea typeface="+mn-ea"/>
                <a:cs typeface="+mn-cs"/>
              </a:rPr>
              <a:t>to invite all those attending the conferences to join our sessions and stop by the PYP</a:t>
            </a:r>
          </a:p>
          <a:p>
            <a:r>
              <a:rPr lang="en-US" sz="1200" b="0" i="0" u="none" strike="noStrike" kern="1200" baseline="0" dirty="0">
                <a:solidFill>
                  <a:schemeClr val="tx1"/>
                </a:solidFill>
                <a:latin typeface="+mn-lt"/>
                <a:ea typeface="+mn-ea"/>
                <a:cs typeface="+mn-cs"/>
              </a:rPr>
              <a:t>table to meet us and ask questions about the programme.</a:t>
            </a:r>
          </a:p>
          <a:p>
            <a:r>
              <a:rPr lang="en-US" sz="1200" b="0" i="0" u="none" strike="noStrike" kern="1200" baseline="0" dirty="0">
                <a:solidFill>
                  <a:schemeClr val="tx1"/>
                </a:solidFill>
                <a:latin typeface="+mn-lt"/>
                <a:ea typeface="+mn-ea"/>
                <a:cs typeface="+mn-cs"/>
              </a:rPr>
              <a:t>34</a:t>
            </a:r>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58</a:t>
            </a:fld>
            <a:endParaRPr lang="en-US" dirty="0"/>
          </a:p>
        </p:txBody>
      </p:sp>
    </p:spTree>
    <p:extLst>
      <p:ext uri="{BB962C8B-B14F-4D97-AF65-F5344CB8AC3E}">
        <p14:creationId xmlns:p14="http://schemas.microsoft.com/office/powerpoint/2010/main" val="22596730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287E8A-0963-4282-AE9E-4122EBA11F81}" type="slidenum">
              <a:rPr lang="en-US" smtClean="0"/>
              <a:t>59</a:t>
            </a:fld>
            <a:endParaRPr lang="en-US" dirty="0"/>
          </a:p>
        </p:txBody>
      </p:sp>
    </p:spTree>
    <p:extLst>
      <p:ext uri="{BB962C8B-B14F-4D97-AF65-F5344CB8AC3E}">
        <p14:creationId xmlns:p14="http://schemas.microsoft.com/office/powerpoint/2010/main" val="2477122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a:t>
            </a:r>
          </a:p>
          <a:p>
            <a:pPr lvl="1"/>
            <a:r>
              <a:rPr lang="en-US" dirty="0"/>
              <a:t>http://www.ambermoves.com/wp-content/uploads/2012/07/Stacking-Blocks.jpg </a:t>
            </a:r>
          </a:p>
          <a:p>
            <a:endParaRPr lang="en-US" dirty="0"/>
          </a:p>
        </p:txBody>
      </p:sp>
      <p:sp>
        <p:nvSpPr>
          <p:cNvPr id="4" name="Slide Number Placeholder 3"/>
          <p:cNvSpPr>
            <a:spLocks noGrp="1"/>
          </p:cNvSpPr>
          <p:nvPr>
            <p:ph type="sldNum" sz="quarter" idx="10"/>
          </p:nvPr>
        </p:nvSpPr>
        <p:spPr/>
        <p:txBody>
          <a:bodyPr/>
          <a:lstStyle/>
          <a:p>
            <a:fld id="{5D287E8A-0963-4282-AE9E-4122EBA11F81}" type="slidenum">
              <a:rPr lang="en-US" smtClean="0"/>
              <a:t>11</a:t>
            </a:fld>
            <a:endParaRPr lang="en-US" dirty="0"/>
          </a:p>
        </p:txBody>
      </p:sp>
    </p:spTree>
    <p:extLst>
      <p:ext uri="{BB962C8B-B14F-4D97-AF65-F5344CB8AC3E}">
        <p14:creationId xmlns:p14="http://schemas.microsoft.com/office/powerpoint/2010/main" val="3453534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Feedback</a:t>
            </a:r>
            <a:r>
              <a:rPr lang="en-US" baseline="0" dirty="0"/>
              <a:t> is provided on individual units as well as the </a:t>
            </a:r>
            <a:r>
              <a:rPr lang="en-US" baseline="0" dirty="0" err="1"/>
              <a:t>PoI</a:t>
            </a:r>
            <a:r>
              <a:rPr lang="en-US" baseline="0" dirty="0"/>
              <a:t> as a whole</a:t>
            </a:r>
          </a:p>
          <a:p>
            <a:r>
              <a:rPr lang="en-US" baseline="0" dirty="0"/>
              <a:t>Educators have been trained to give feedback with a focus on consistency and clarity of information</a:t>
            </a:r>
          </a:p>
          <a:p>
            <a:r>
              <a:rPr lang="en-US" baseline="0" dirty="0"/>
              <a:t>Helps candidate schools to develop their curriculum and get feedback on progress at an early stage</a:t>
            </a:r>
          </a:p>
          <a:p>
            <a:r>
              <a:rPr lang="en-US" baseline="0" dirty="0"/>
              <a:t>Supports authorized schools to review and enhance their curriculum</a:t>
            </a:r>
          </a:p>
          <a:p>
            <a:endParaRPr lang="en-US" baseline="0" dirty="0"/>
          </a:p>
          <a:p>
            <a:r>
              <a:rPr lang="en-US" dirty="0"/>
              <a:t>IMAGE:</a:t>
            </a:r>
          </a:p>
          <a:p>
            <a:pPr lvl="1"/>
            <a:r>
              <a:rPr lang="en-US" dirty="0"/>
              <a:t>http://blogs.ibo.org/blog/2014/12/11/how-would-you-value-feedback-on-curriculum-documents-you-write/ </a:t>
            </a:r>
          </a:p>
          <a:p>
            <a:endParaRPr lang="en-US" baseline="0" dirty="0"/>
          </a:p>
        </p:txBody>
      </p:sp>
      <p:sp>
        <p:nvSpPr>
          <p:cNvPr id="4" name="Slide Number Placeholder 3"/>
          <p:cNvSpPr>
            <a:spLocks noGrp="1"/>
          </p:cNvSpPr>
          <p:nvPr>
            <p:ph type="sldNum" sz="quarter" idx="10"/>
          </p:nvPr>
        </p:nvSpPr>
        <p:spPr/>
        <p:txBody>
          <a:bodyPr/>
          <a:lstStyle/>
          <a:p>
            <a:fld id="{49609E7F-9528-4EC0-924E-F24DB821635D}" type="slidenum">
              <a:rPr lang="en-GB" smtClean="0"/>
              <a:pPr/>
              <a:t>12</a:t>
            </a:fld>
            <a:endParaRPr lang="en-GB" dirty="0"/>
          </a:p>
        </p:txBody>
      </p:sp>
    </p:spTree>
    <p:extLst>
      <p:ext uri="{BB962C8B-B14F-4D97-AF65-F5344CB8AC3E}">
        <p14:creationId xmlns:p14="http://schemas.microsoft.com/office/powerpoint/2010/main" val="2633752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of BQC is supporting</a:t>
            </a:r>
            <a:r>
              <a:rPr lang="en-US" baseline="0" dirty="0"/>
              <a:t> improvements to teaching and learning. Units and </a:t>
            </a:r>
            <a:r>
              <a:rPr lang="en-US" baseline="0" dirty="0" err="1"/>
              <a:t>programmes</a:t>
            </a:r>
            <a:r>
              <a:rPr lang="en-US" baseline="0" dirty="0"/>
              <a:t> of inquiry must have this focus in order to be effective and impactful. </a:t>
            </a:r>
          </a:p>
          <a:p>
            <a:r>
              <a:rPr lang="en-US" baseline="0" dirty="0"/>
              <a:t>The BQC submission allows for a sample of units across grade levels as well as looking at the </a:t>
            </a:r>
            <a:r>
              <a:rPr lang="en-US" baseline="0" dirty="0" err="1"/>
              <a:t>PoI</a:t>
            </a:r>
            <a:r>
              <a:rPr lang="en-US" baseline="0" dirty="0"/>
              <a:t> as a whole.</a:t>
            </a:r>
          </a:p>
          <a:p>
            <a:endParaRPr lang="en-US" baseline="0" dirty="0"/>
          </a:p>
          <a:p>
            <a:r>
              <a:rPr lang="en-US" baseline="0" dirty="0"/>
              <a:t>IMAGE</a:t>
            </a:r>
          </a:p>
          <a:p>
            <a:pPr lvl="1"/>
            <a:r>
              <a:rPr lang="en-US" dirty="0"/>
              <a:t>http://3.bp.blogspot.com/-nLD5jKO5OrI/UPXUx2r20ZI/AAAAAAAAAGo/7CZcdINMzUg/s1600/assessment+cartoon.jpg </a:t>
            </a:r>
          </a:p>
          <a:p>
            <a:endParaRPr lang="en-US" dirty="0"/>
          </a:p>
        </p:txBody>
      </p:sp>
      <p:sp>
        <p:nvSpPr>
          <p:cNvPr id="4" name="Slide Number Placeholder 3"/>
          <p:cNvSpPr>
            <a:spLocks noGrp="1"/>
          </p:cNvSpPr>
          <p:nvPr>
            <p:ph type="sldNum" sz="quarter" idx="10"/>
          </p:nvPr>
        </p:nvSpPr>
        <p:spPr/>
        <p:txBody>
          <a:bodyPr/>
          <a:lstStyle/>
          <a:p>
            <a:fld id="{49609E7F-9528-4EC0-924E-F24DB821635D}" type="slidenum">
              <a:rPr lang="en-GB" smtClean="0"/>
              <a:pPr/>
              <a:t>13</a:t>
            </a:fld>
            <a:endParaRPr lang="en-GB" dirty="0"/>
          </a:p>
        </p:txBody>
      </p:sp>
    </p:spTree>
    <p:extLst>
      <p:ext uri="{BB962C8B-B14F-4D97-AF65-F5344CB8AC3E}">
        <p14:creationId xmlns:p14="http://schemas.microsoft.com/office/powerpoint/2010/main" val="4169170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982547D-BA32-42AC-8594-F3BE87CB14AD}" type="slidenum">
              <a:rPr lang="en-US" smtClean="0"/>
              <a:pPr/>
              <a:t>14</a:t>
            </a:fld>
            <a:endParaRPr lang="en-US" dirty="0"/>
          </a:p>
        </p:txBody>
      </p:sp>
    </p:spTree>
    <p:extLst>
      <p:ext uri="{BB962C8B-B14F-4D97-AF65-F5344CB8AC3E}">
        <p14:creationId xmlns:p14="http://schemas.microsoft.com/office/powerpoint/2010/main" val="15589901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7555646" y="6629930"/>
            <a:ext cx="1068334" cy="228070"/>
          </a:xfrm>
        </p:spPr>
        <p:txBody>
          <a:bodyPr/>
          <a:lstStyle>
            <a:lvl1pPr marL="0" marR="0" indent="0" algn="r" defTabSz="457200" rtl="0" eaLnBrk="1" fontAlgn="auto" latinLnBrk="0" hangingPunct="1">
              <a:lnSpc>
                <a:spcPct val="100000"/>
              </a:lnSpc>
              <a:spcBef>
                <a:spcPts val="0"/>
              </a:spcBef>
              <a:spcAft>
                <a:spcPts val="0"/>
              </a:spcAft>
              <a:buClrTx/>
              <a:buSzTx/>
              <a:buFontTx/>
              <a:buNone/>
              <a:tabLst/>
              <a:defRPr/>
            </a:lvl1pPr>
          </a:lstStyle>
          <a:p>
            <a:fld id="{02C89652-6118-194A-A2A5-0F33353BC73A}" type="datetimeFigureOut">
              <a:rPr lang="en-US" noProof="0" smtClean="0"/>
              <a:pPr/>
              <a:t>15-Jul-16</a:t>
            </a:fld>
            <a:endParaRPr lang="nl-NL" dirty="0"/>
          </a:p>
          <a:p>
            <a:endParaRPr lang="nl-NL" dirty="0"/>
          </a:p>
        </p:txBody>
      </p:sp>
      <p:sp>
        <p:nvSpPr>
          <p:cNvPr id="6" name="Tijdelijke aanduiding voor dianummer 5"/>
          <p:cNvSpPr>
            <a:spLocks noGrp="1"/>
          </p:cNvSpPr>
          <p:nvPr>
            <p:ph type="sldNum" sz="quarter" idx="12"/>
          </p:nvPr>
        </p:nvSpPr>
        <p:spPr>
          <a:xfrm>
            <a:off x="8623980" y="6629930"/>
            <a:ext cx="406400" cy="228070"/>
          </a:xfrm>
        </p:spPr>
        <p:txBody>
          <a:bodyPr/>
          <a:lstStyle/>
          <a:p>
            <a:fld id="{365E7149-2CBC-7E42-B4F4-E2E7C22F4267}" type="slidenum">
              <a:rPr lang="nl-NL" smtClean="0"/>
              <a:pPr/>
              <a:t>‹#›</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219200" y="1319999"/>
            <a:ext cx="5472000" cy="566738"/>
          </a:xfrm>
        </p:spPr>
        <p:txBody>
          <a:bodyPr anchor="t" anchorCtr="0"/>
          <a:lstStyle>
            <a:lvl1pPr algn="l">
              <a:defRPr sz="2000" b="1"/>
            </a:lvl1pPr>
          </a:lstStyle>
          <a:p>
            <a:r>
              <a:rPr lang="en-US" noProof="0"/>
              <a:t>Click to edit Master title style</a:t>
            </a:r>
          </a:p>
        </p:txBody>
      </p:sp>
      <p:sp>
        <p:nvSpPr>
          <p:cNvPr id="3" name="Tijdelijke aanduiding voor afbeelding 2"/>
          <p:cNvSpPr>
            <a:spLocks noGrp="1"/>
          </p:cNvSpPr>
          <p:nvPr>
            <p:ph type="pic" idx="1"/>
          </p:nvPr>
        </p:nvSpPr>
        <p:spPr>
          <a:xfrm>
            <a:off x="1219200" y="1886737"/>
            <a:ext cx="5472000" cy="4104000"/>
          </a:xfrm>
          <a:solidFill>
            <a:schemeClr val="accent6">
              <a:lumMod val="40000"/>
              <a:lumOff val="60000"/>
            </a:schemeClr>
          </a:solidFill>
        </p:spPr>
        <p:txBody>
          <a:bodyPr tIns="180000">
            <a:normAutofit/>
          </a:bodyPr>
          <a:lstStyle>
            <a:lvl1pPr marL="0" indent="0" algn="ctr">
              <a:buNone/>
              <a:defRPr sz="2000">
                <a:solidFill>
                  <a:schemeClr val="accent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icon to add picture</a:t>
            </a:r>
          </a:p>
        </p:txBody>
      </p:sp>
      <p:sp>
        <p:nvSpPr>
          <p:cNvPr id="4" name="Tijdelijke aanduiding voor tekst 3"/>
          <p:cNvSpPr>
            <a:spLocks noGrp="1"/>
          </p:cNvSpPr>
          <p:nvPr>
            <p:ph type="body" sz="half" idx="2"/>
          </p:nvPr>
        </p:nvSpPr>
        <p:spPr>
          <a:xfrm>
            <a:off x="6843599" y="4960136"/>
            <a:ext cx="1843201" cy="1030601"/>
          </a:xfrm>
        </p:spPr>
        <p:txBody>
          <a:bodyPr anchor="b" anchorCtr="0">
            <a:normAutofit/>
          </a:bodyPr>
          <a:lstStyle>
            <a:lvl1pPr marL="0" indent="0">
              <a:lnSpc>
                <a:spcPct val="100000"/>
              </a:lnSpc>
              <a:buNone/>
              <a:defRPr sz="1200" i="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15-Jul-16</a:t>
            </a:fld>
            <a:endParaRPr lang="en-US" noProof="0" dirty="0"/>
          </a:p>
        </p:txBody>
      </p:sp>
      <p:sp>
        <p:nvSpPr>
          <p:cNvPr id="6" name="Tijdelijke aanduiding voor voettekst 5"/>
          <p:cNvSpPr>
            <a:spLocks noGrp="1"/>
          </p:cNvSpPr>
          <p:nvPr>
            <p:ph type="ftr" sz="quarter" idx="11"/>
          </p:nvPr>
        </p:nvSpPr>
        <p:spPr/>
        <p:txBody>
          <a:bodyPr/>
          <a:lstStyle/>
          <a:p>
            <a:endParaRPr lang="en-US" noProof="0" dirty="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yriad Pro" pitchFamily="34" charset="0"/>
              </a:defRPr>
            </a:lvl1pPr>
          </a:lstStyle>
          <a:p>
            <a:r>
              <a:rPr lang="en-US" dirty="0"/>
              <a:t>Click to edit Master title style</a:t>
            </a:r>
            <a:endParaRPr lang="en-GB" dirty="0"/>
          </a:p>
        </p:txBody>
      </p:sp>
      <p:sp>
        <p:nvSpPr>
          <p:cNvPr id="3" name="Footer Placeholder 2"/>
          <p:cNvSpPr>
            <a:spLocks noGrp="1"/>
          </p:cNvSpPr>
          <p:nvPr>
            <p:ph type="ftr" sz="quarter" idx="10"/>
          </p:nvPr>
        </p:nvSpPr>
        <p:spPr/>
        <p:txBody>
          <a:bodyPr/>
          <a:lstStyle/>
          <a:p>
            <a:r>
              <a:rPr lang="en-GB" dirty="0"/>
              <a:t>Folio information here</a:t>
            </a:r>
          </a:p>
        </p:txBody>
      </p:sp>
      <p:sp>
        <p:nvSpPr>
          <p:cNvPr id="4" name="Slide Number Placeholder 3"/>
          <p:cNvSpPr>
            <a:spLocks noGrp="1"/>
          </p:cNvSpPr>
          <p:nvPr>
            <p:ph type="sldNum" sz="quarter" idx="11"/>
          </p:nvPr>
        </p:nvSpPr>
        <p:spPr/>
        <p:txBody>
          <a:bodyPr/>
          <a:lstStyle/>
          <a:p>
            <a:r>
              <a:rPr lang="en-GB" dirty="0"/>
              <a:t>Page </a:t>
            </a:r>
            <a:fld id="{817397F4-D26B-4992-9633-C515EEDCC268}" type="slidenum">
              <a:rPr lang="en-GB" smtClean="0"/>
              <a:pPr/>
              <a:t>‹#›</a:t>
            </a:fld>
            <a:endParaRPr lang="en-GB" dirty="0"/>
          </a:p>
        </p:txBody>
      </p:sp>
    </p:spTree>
    <p:extLst>
      <p:ext uri="{BB962C8B-B14F-4D97-AF65-F5344CB8AC3E}">
        <p14:creationId xmlns:p14="http://schemas.microsoft.com/office/powerpoint/2010/main" val="3328299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C905BCDE-3EFE-4490-9AF5-DB2C50552881}" type="datetimeFigureOut">
              <a:rPr lang="en-US" smtClean="0">
                <a:solidFill>
                  <a:prstClr val="black">
                    <a:tint val="75000"/>
                  </a:prstClr>
                </a:solidFill>
              </a:rPr>
              <a:pPr/>
              <a:t>15-Jul-16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4E56A0-7323-4BDF-815B-3E742BCD47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7237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05BCDE-3EFE-4490-9AF5-DB2C50552881}" type="datetimeFigureOut">
              <a:rPr lang="en-US" smtClean="0">
                <a:solidFill>
                  <a:prstClr val="black">
                    <a:tint val="75000"/>
                  </a:prstClr>
                </a:solidFill>
              </a:rPr>
              <a:pPr/>
              <a:t>15-Jul-16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4E56A0-7323-4BDF-815B-3E742BCD47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0315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05BCDE-3EFE-4490-9AF5-DB2C50552881}" type="datetimeFigureOut">
              <a:rPr lang="en-US" smtClean="0">
                <a:solidFill>
                  <a:prstClr val="black">
                    <a:tint val="75000"/>
                  </a:prstClr>
                </a:solidFill>
              </a:rPr>
              <a:pPr/>
              <a:t>15-Jul-16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4E56A0-7323-4BDF-815B-3E742BCD47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7578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05BCDE-3EFE-4490-9AF5-DB2C50552881}" type="datetimeFigureOut">
              <a:rPr lang="en-US" smtClean="0">
                <a:solidFill>
                  <a:prstClr val="black">
                    <a:tint val="75000"/>
                  </a:prstClr>
                </a:solidFill>
              </a:rPr>
              <a:pPr/>
              <a:t>15-Jul-16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4E56A0-7323-4BDF-815B-3E742BCD47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5684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05BCDE-3EFE-4490-9AF5-DB2C50552881}" type="datetimeFigureOut">
              <a:rPr lang="en-US" smtClean="0">
                <a:solidFill>
                  <a:prstClr val="black">
                    <a:tint val="75000"/>
                  </a:prstClr>
                </a:solidFill>
              </a:rPr>
              <a:pPr/>
              <a:t>15-Jul-16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4E56A0-7323-4BDF-815B-3E742BCD47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0287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05BCDE-3EFE-4490-9AF5-DB2C50552881}" type="datetimeFigureOut">
              <a:rPr lang="en-US" smtClean="0">
                <a:solidFill>
                  <a:prstClr val="black">
                    <a:tint val="75000"/>
                  </a:prstClr>
                </a:solidFill>
              </a:rPr>
              <a:pPr/>
              <a:t>15-Jul-16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4E56A0-7323-4BDF-815B-3E742BCD47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323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05BCDE-3EFE-4490-9AF5-DB2C50552881}" type="datetimeFigureOut">
              <a:rPr lang="en-US" smtClean="0">
                <a:solidFill>
                  <a:prstClr val="black">
                    <a:tint val="75000"/>
                  </a:prstClr>
                </a:solidFill>
              </a:rPr>
              <a:pPr/>
              <a:t>15-Jul-16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4E56A0-7323-4BDF-815B-3E742BCD47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1351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905BCDE-3EFE-4490-9AF5-DB2C50552881}" type="datetimeFigureOut">
              <a:rPr lang="en-US" smtClean="0">
                <a:solidFill>
                  <a:prstClr val="black">
                    <a:tint val="75000"/>
                  </a:prstClr>
                </a:solidFill>
              </a:rPr>
              <a:pPr/>
              <a:t>15-Jul-16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4E56A0-7323-4BDF-815B-3E742BCD47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2547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540327" y="3203572"/>
            <a:ext cx="8211787" cy="1588561"/>
          </a:xfrm>
        </p:spPr>
        <p:txBody>
          <a:bodyPr/>
          <a:lstStyle>
            <a:lvl1pPr algn="ctr">
              <a:defRPr/>
            </a:lvl1pPr>
          </a:lstStyle>
          <a:p>
            <a:r>
              <a:rPr lang="en-US" noProof="0"/>
              <a:t>Click to edit Master title style</a:t>
            </a:r>
          </a:p>
        </p:txBody>
      </p:sp>
      <p:sp>
        <p:nvSpPr>
          <p:cNvPr id="3" name="Subtitel 2"/>
          <p:cNvSpPr>
            <a:spLocks noGrp="1"/>
          </p:cNvSpPr>
          <p:nvPr>
            <p:ph type="subTitle" idx="1"/>
          </p:nvPr>
        </p:nvSpPr>
        <p:spPr>
          <a:xfrm>
            <a:off x="540327" y="4792134"/>
            <a:ext cx="8211787" cy="872062"/>
          </a:xfrm>
        </p:spPr>
        <p:txBody>
          <a:bodyPr anchor="b" anchorCtr="0">
            <a:normAutofit/>
          </a:bodyPr>
          <a:lstStyle>
            <a:lvl1pPr marL="0" indent="0" algn="ct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p>
        </p:txBody>
      </p:sp>
      <p:sp>
        <p:nvSpPr>
          <p:cNvPr id="4" name="Tijdelijke aanduiding voor datum 3"/>
          <p:cNvSpPr>
            <a:spLocks noGrp="1"/>
          </p:cNvSpPr>
          <p:nvPr>
            <p:ph type="dt" sz="half" idx="10"/>
          </p:nvPr>
        </p:nvSpPr>
        <p:spPr>
          <a:xfrm>
            <a:off x="0" y="6629930"/>
            <a:ext cx="1068334" cy="228070"/>
          </a:xfrm>
        </p:spPr>
        <p:txBody>
          <a:bodyPr/>
          <a:lstStyle/>
          <a:p>
            <a:fld id="{02C89652-6118-194A-A2A5-0F33353BC73A}" type="datetimeFigureOut">
              <a:rPr lang="en-US" noProof="0" smtClean="0"/>
              <a:pPr/>
              <a:t>15-Jul-16</a:t>
            </a:fld>
            <a:endParaRPr lang="en-US" noProof="0" dirty="0"/>
          </a:p>
        </p:txBody>
      </p:sp>
      <p:sp>
        <p:nvSpPr>
          <p:cNvPr id="6" name="Tijdelijke aanduiding voor dianummer 5"/>
          <p:cNvSpPr>
            <a:spLocks noGrp="1"/>
          </p:cNvSpPr>
          <p:nvPr>
            <p:ph type="sldNum" sz="quarter" idx="12"/>
          </p:nvPr>
        </p:nvSpPr>
        <p:spPr>
          <a:xfrm>
            <a:off x="1068334" y="6629930"/>
            <a:ext cx="406400" cy="228070"/>
          </a:xfrm>
        </p:spPr>
        <p:txBody>
          <a:bodyPr/>
          <a:lstStyle/>
          <a:p>
            <a:fld id="{365E7149-2CBC-7E42-B4F4-E2E7C22F4267}" type="slidenum">
              <a:rPr lang="en-US" noProof="0" smtClean="0"/>
              <a:pPr/>
              <a:t>‹#›</a:t>
            </a:fld>
            <a:endParaRPr lang="en-US" noProof="0"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905BCDE-3EFE-4490-9AF5-DB2C50552881}" type="datetimeFigureOut">
              <a:rPr lang="en-US" smtClean="0">
                <a:solidFill>
                  <a:prstClr val="black">
                    <a:tint val="75000"/>
                  </a:prstClr>
                </a:solidFill>
              </a:rPr>
              <a:pPr/>
              <a:t>15-Jul-16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4E56A0-7323-4BDF-815B-3E742BCD47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0928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05BCDE-3EFE-4490-9AF5-DB2C50552881}" type="datetimeFigureOut">
              <a:rPr lang="en-US" smtClean="0">
                <a:solidFill>
                  <a:prstClr val="black">
                    <a:tint val="75000"/>
                  </a:prstClr>
                </a:solidFill>
              </a:rPr>
              <a:pPr/>
              <a:t>15-Jul-16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4E56A0-7323-4BDF-815B-3E742BCD47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41890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05BCDE-3EFE-4490-9AF5-DB2C50552881}" type="datetimeFigureOut">
              <a:rPr lang="en-US" smtClean="0">
                <a:solidFill>
                  <a:prstClr val="black">
                    <a:tint val="75000"/>
                  </a:prstClr>
                </a:solidFill>
              </a:rPr>
              <a:pPr/>
              <a:t>15-Jul-16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4E56A0-7323-4BDF-815B-3E742BCD47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6841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a:t>Click to edit Master title style</a:t>
            </a:r>
          </a:p>
        </p:txBody>
      </p:sp>
      <p:sp>
        <p:nvSpPr>
          <p:cNvPr id="3" name="Tijdelijke aanduiding voor inhoud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ijdelijke aanduiding voor datum 3"/>
          <p:cNvSpPr>
            <a:spLocks noGrp="1"/>
          </p:cNvSpPr>
          <p:nvPr>
            <p:ph type="dt" sz="half" idx="10"/>
          </p:nvPr>
        </p:nvSpPr>
        <p:spPr/>
        <p:txBody>
          <a:bodyPr/>
          <a:lstStyle/>
          <a:p>
            <a:fld id="{02C89652-6118-194A-A2A5-0F33353BC73A}" type="datetimeFigureOut">
              <a:rPr lang="en-US" noProof="0" smtClean="0"/>
              <a:pPr/>
              <a:t>15-Jul-16</a:t>
            </a:fld>
            <a:endParaRPr lang="en-US" noProof="0" dirty="0"/>
          </a:p>
        </p:txBody>
      </p:sp>
      <p:sp>
        <p:nvSpPr>
          <p:cNvPr id="5" name="Tijdelijke aanduiding voor voettekst 4"/>
          <p:cNvSpPr>
            <a:spLocks noGrp="1"/>
          </p:cNvSpPr>
          <p:nvPr>
            <p:ph type="ftr" sz="quarter" idx="11"/>
          </p:nvPr>
        </p:nvSpPr>
        <p:spPr/>
        <p:txBody>
          <a:bodyPr/>
          <a:lstStyle/>
          <a:p>
            <a:endParaRPr lang="en-US" noProof="0" dirty="0"/>
          </a:p>
        </p:txBody>
      </p:sp>
      <p:sp>
        <p:nvSpPr>
          <p:cNvPr id="6" name="Tijdelijke aanduiding voor dianummer 5"/>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el 1"/>
          <p:cNvSpPr>
            <a:spLocks noGrp="1"/>
          </p:cNvSpPr>
          <p:nvPr>
            <p:ph type="title"/>
          </p:nvPr>
        </p:nvSpPr>
        <p:spPr>
          <a:xfrm>
            <a:off x="2239062" y="2184400"/>
            <a:ext cx="6447738" cy="1727200"/>
          </a:xfrm>
        </p:spPr>
        <p:txBody>
          <a:bodyPr anchor="t">
            <a:normAutofit/>
          </a:bodyPr>
          <a:lstStyle>
            <a:lvl1pPr algn="l">
              <a:defRPr sz="3600" b="1" cap="none"/>
            </a:lvl1pPr>
          </a:lstStyle>
          <a:p>
            <a:r>
              <a:rPr lang="en-US" noProof="0"/>
              <a:t>Click to edit Master title style</a:t>
            </a:r>
          </a:p>
        </p:txBody>
      </p:sp>
      <p:sp>
        <p:nvSpPr>
          <p:cNvPr id="3" name="Tijdelijke aanduiding voor tekst 2"/>
          <p:cNvSpPr>
            <a:spLocks noGrp="1"/>
          </p:cNvSpPr>
          <p:nvPr>
            <p:ph type="body" idx="1"/>
          </p:nvPr>
        </p:nvSpPr>
        <p:spPr>
          <a:xfrm>
            <a:off x="2239062" y="3911600"/>
            <a:ext cx="6447738" cy="1500187"/>
          </a:xfrm>
        </p:spPr>
        <p:txBody>
          <a:bodyPr anchor="t" anchorCtr="0">
            <a:normAutofit/>
          </a:bodyPr>
          <a:lstStyle>
            <a:lvl1pPr marL="0" indent="0">
              <a:spcBef>
                <a:spcPts val="0"/>
              </a:spcBef>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Tijdelijke aanduiding voor datum 3"/>
          <p:cNvSpPr>
            <a:spLocks noGrp="1"/>
          </p:cNvSpPr>
          <p:nvPr>
            <p:ph type="dt" sz="half" idx="10"/>
          </p:nvPr>
        </p:nvSpPr>
        <p:spPr/>
        <p:txBody>
          <a:bodyPr/>
          <a:lstStyle/>
          <a:p>
            <a:fld id="{02C89652-6118-194A-A2A5-0F33353BC73A}" type="datetimeFigureOut">
              <a:rPr lang="en-US" noProof="0" smtClean="0"/>
              <a:pPr/>
              <a:t>15-Jul-16</a:t>
            </a:fld>
            <a:endParaRPr lang="en-US" noProof="0" dirty="0"/>
          </a:p>
        </p:txBody>
      </p:sp>
      <p:sp>
        <p:nvSpPr>
          <p:cNvPr id="5" name="Tijdelijke aanduiding voor voettekst 4"/>
          <p:cNvSpPr>
            <a:spLocks noGrp="1"/>
          </p:cNvSpPr>
          <p:nvPr>
            <p:ph type="ftr" sz="quarter" idx="11"/>
          </p:nvPr>
        </p:nvSpPr>
        <p:spPr/>
        <p:txBody>
          <a:bodyPr/>
          <a:lstStyle/>
          <a:p>
            <a:endParaRPr lang="en-US" noProof="0" dirty="0"/>
          </a:p>
        </p:txBody>
      </p:sp>
      <p:sp>
        <p:nvSpPr>
          <p:cNvPr id="6" name="Tijdelijke aanduiding voor dianummer 5"/>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a:t>Click to edit Master title style</a:t>
            </a:r>
            <a:endParaRPr lang="en-US" noProof="0" dirty="0"/>
          </a:p>
        </p:txBody>
      </p:sp>
      <p:sp>
        <p:nvSpPr>
          <p:cNvPr id="3" name="Tijdelijke aanduiding voor inhoud 2"/>
          <p:cNvSpPr>
            <a:spLocks noGrp="1"/>
          </p:cNvSpPr>
          <p:nvPr>
            <p:ph sz="half" idx="1"/>
          </p:nvPr>
        </p:nvSpPr>
        <p:spPr>
          <a:xfrm>
            <a:off x="1224962" y="2209799"/>
            <a:ext cx="3677238"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Tijdelijke aanduiding voor inhoud 3"/>
          <p:cNvSpPr>
            <a:spLocks noGrp="1"/>
          </p:cNvSpPr>
          <p:nvPr>
            <p:ph sz="half" idx="2"/>
          </p:nvPr>
        </p:nvSpPr>
        <p:spPr>
          <a:xfrm>
            <a:off x="5011200" y="2209799"/>
            <a:ext cx="3675600"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15-Jul-16</a:t>
            </a:fld>
            <a:endParaRPr lang="en-US" noProof="0" dirty="0"/>
          </a:p>
        </p:txBody>
      </p:sp>
      <p:sp>
        <p:nvSpPr>
          <p:cNvPr id="6" name="Tijdelijke aanduiding voor voettekst 5"/>
          <p:cNvSpPr>
            <a:spLocks noGrp="1"/>
          </p:cNvSpPr>
          <p:nvPr>
            <p:ph type="ftr" sz="quarter" idx="11"/>
          </p:nvPr>
        </p:nvSpPr>
        <p:spPr/>
        <p:txBody>
          <a:bodyPr/>
          <a:lstStyle/>
          <a:p>
            <a:endParaRPr lang="en-US" noProof="0" dirty="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noProof="0"/>
              <a:t>Click to edit Master title style</a:t>
            </a:r>
          </a:p>
        </p:txBody>
      </p:sp>
      <p:sp>
        <p:nvSpPr>
          <p:cNvPr id="3" name="Tijdelijke aanduiding voor tekst 2"/>
          <p:cNvSpPr>
            <a:spLocks noGrp="1"/>
          </p:cNvSpPr>
          <p:nvPr>
            <p:ph type="body" idx="1"/>
          </p:nvPr>
        </p:nvSpPr>
        <p:spPr>
          <a:xfrm>
            <a:off x="1224962" y="2209800"/>
            <a:ext cx="36756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Tijdelijke aanduiding voor inhoud 3"/>
          <p:cNvSpPr>
            <a:spLocks noGrp="1"/>
          </p:cNvSpPr>
          <p:nvPr>
            <p:ph sz="half" idx="2"/>
          </p:nvPr>
        </p:nvSpPr>
        <p:spPr>
          <a:xfrm>
            <a:off x="1224962" y="2849561"/>
            <a:ext cx="3675600" cy="3276601"/>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ijdelijke aanduiding voor tekst 4"/>
          <p:cNvSpPr>
            <a:spLocks noGrp="1"/>
          </p:cNvSpPr>
          <p:nvPr>
            <p:ph type="body" sz="quarter" idx="3"/>
          </p:nvPr>
        </p:nvSpPr>
        <p:spPr>
          <a:xfrm>
            <a:off x="5011200" y="2209800"/>
            <a:ext cx="36756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Tijdelijke aanduiding voor inhoud 5"/>
          <p:cNvSpPr>
            <a:spLocks noGrp="1"/>
          </p:cNvSpPr>
          <p:nvPr>
            <p:ph sz="quarter" idx="4"/>
          </p:nvPr>
        </p:nvSpPr>
        <p:spPr>
          <a:xfrm>
            <a:off x="5011200" y="2849561"/>
            <a:ext cx="3675600" cy="3276602"/>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ijdelijke aanduiding voor datum 6"/>
          <p:cNvSpPr>
            <a:spLocks noGrp="1"/>
          </p:cNvSpPr>
          <p:nvPr>
            <p:ph type="dt" sz="half" idx="10"/>
          </p:nvPr>
        </p:nvSpPr>
        <p:spPr/>
        <p:txBody>
          <a:bodyPr/>
          <a:lstStyle/>
          <a:p>
            <a:fld id="{02C89652-6118-194A-A2A5-0F33353BC73A}" type="datetimeFigureOut">
              <a:rPr lang="en-US" noProof="0" smtClean="0"/>
              <a:pPr/>
              <a:t>15-Jul-16</a:t>
            </a:fld>
            <a:endParaRPr lang="en-US" noProof="0" dirty="0"/>
          </a:p>
        </p:txBody>
      </p:sp>
      <p:sp>
        <p:nvSpPr>
          <p:cNvPr id="8" name="Tijdelijke aanduiding voor voettekst 7"/>
          <p:cNvSpPr>
            <a:spLocks noGrp="1"/>
          </p:cNvSpPr>
          <p:nvPr>
            <p:ph type="ftr" sz="quarter" idx="11"/>
          </p:nvPr>
        </p:nvSpPr>
        <p:spPr/>
        <p:txBody>
          <a:bodyPr/>
          <a:lstStyle/>
          <a:p>
            <a:endParaRPr lang="en-US" noProof="0" dirty="0"/>
          </a:p>
        </p:txBody>
      </p:sp>
      <p:sp>
        <p:nvSpPr>
          <p:cNvPr id="9" name="Tijdelijke aanduiding voor dianummer 8"/>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a:t>Click to edit Master title style</a:t>
            </a:r>
          </a:p>
        </p:txBody>
      </p:sp>
      <p:sp>
        <p:nvSpPr>
          <p:cNvPr id="3" name="Tijdelijke aanduiding voor datum 2"/>
          <p:cNvSpPr>
            <a:spLocks noGrp="1"/>
          </p:cNvSpPr>
          <p:nvPr>
            <p:ph type="dt" sz="half" idx="10"/>
          </p:nvPr>
        </p:nvSpPr>
        <p:spPr/>
        <p:txBody>
          <a:bodyPr/>
          <a:lstStyle/>
          <a:p>
            <a:fld id="{02C89652-6118-194A-A2A5-0F33353BC73A}" type="datetimeFigureOut">
              <a:rPr lang="en-US" noProof="0" smtClean="0"/>
              <a:pPr/>
              <a:t>15-Jul-16</a:t>
            </a:fld>
            <a:endParaRPr lang="en-US" noProof="0" dirty="0"/>
          </a:p>
        </p:txBody>
      </p:sp>
      <p:sp>
        <p:nvSpPr>
          <p:cNvPr id="4" name="Tijdelijke aanduiding voor voettekst 3"/>
          <p:cNvSpPr>
            <a:spLocks noGrp="1"/>
          </p:cNvSpPr>
          <p:nvPr>
            <p:ph type="ftr" sz="quarter" idx="11"/>
          </p:nvPr>
        </p:nvSpPr>
        <p:spPr/>
        <p:txBody>
          <a:bodyPr/>
          <a:lstStyle/>
          <a:p>
            <a:endParaRPr lang="en-US" noProof="0" dirty="0"/>
          </a:p>
        </p:txBody>
      </p:sp>
      <p:sp>
        <p:nvSpPr>
          <p:cNvPr id="5" name="Tijdelijke aanduiding voor dianummer 4"/>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2C89652-6118-194A-A2A5-0F33353BC73A}" type="datetimeFigureOut">
              <a:rPr lang="en-US" noProof="0" smtClean="0"/>
              <a:pPr/>
              <a:t>15-Jul-16</a:t>
            </a:fld>
            <a:endParaRPr lang="en-US" noProof="0" dirty="0"/>
          </a:p>
        </p:txBody>
      </p:sp>
      <p:sp>
        <p:nvSpPr>
          <p:cNvPr id="3" name="Tijdelijke aanduiding voor voettekst 2"/>
          <p:cNvSpPr>
            <a:spLocks noGrp="1"/>
          </p:cNvSpPr>
          <p:nvPr>
            <p:ph type="ftr" sz="quarter" idx="11"/>
          </p:nvPr>
        </p:nvSpPr>
        <p:spPr/>
        <p:txBody>
          <a:bodyPr/>
          <a:lstStyle/>
          <a:p>
            <a:endParaRPr lang="en-US" noProof="0" dirty="0"/>
          </a:p>
        </p:txBody>
      </p:sp>
      <p:sp>
        <p:nvSpPr>
          <p:cNvPr id="4" name="Tijdelijke aanduiding voor dianummer 3"/>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219200" y="1283183"/>
            <a:ext cx="3225800" cy="1049336"/>
          </a:xfrm>
        </p:spPr>
        <p:txBody>
          <a:bodyPr anchor="t" anchorCtr="0"/>
          <a:lstStyle>
            <a:lvl1pPr algn="l">
              <a:defRPr sz="2000" b="1"/>
            </a:lvl1pPr>
          </a:lstStyle>
          <a:p>
            <a:r>
              <a:rPr lang="en-US" noProof="0"/>
              <a:t>Click to edit Master title style</a:t>
            </a:r>
          </a:p>
        </p:txBody>
      </p:sp>
      <p:sp>
        <p:nvSpPr>
          <p:cNvPr id="3" name="Tijdelijke aanduiding voor inhoud 2"/>
          <p:cNvSpPr>
            <a:spLocks noGrp="1"/>
          </p:cNvSpPr>
          <p:nvPr>
            <p:ph idx="1"/>
          </p:nvPr>
        </p:nvSpPr>
        <p:spPr>
          <a:xfrm>
            <a:off x="4572000" y="1283183"/>
            <a:ext cx="4114800" cy="496570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ijdelijke aanduiding voor tekst 3"/>
          <p:cNvSpPr>
            <a:spLocks noGrp="1"/>
          </p:cNvSpPr>
          <p:nvPr>
            <p:ph type="body" sz="half" idx="2"/>
          </p:nvPr>
        </p:nvSpPr>
        <p:spPr>
          <a:xfrm>
            <a:off x="1219200" y="2332519"/>
            <a:ext cx="3225800" cy="3916363"/>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15-Jul-16</a:t>
            </a:fld>
            <a:endParaRPr lang="en-US" noProof="0" dirty="0"/>
          </a:p>
        </p:txBody>
      </p:sp>
      <p:sp>
        <p:nvSpPr>
          <p:cNvPr id="6" name="Tijdelijke aanduiding voor voettekst 5"/>
          <p:cNvSpPr>
            <a:spLocks noGrp="1"/>
          </p:cNvSpPr>
          <p:nvPr>
            <p:ph type="ftr" sz="quarter" idx="11"/>
          </p:nvPr>
        </p:nvSpPr>
        <p:spPr/>
        <p:txBody>
          <a:bodyPr/>
          <a:lstStyle/>
          <a:p>
            <a:endParaRPr lang="en-US" noProof="0" dirty="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24962" y="1238390"/>
            <a:ext cx="7461838" cy="968841"/>
          </a:xfrm>
          <a:prstGeom prst="rect">
            <a:avLst/>
          </a:prstGeom>
        </p:spPr>
        <p:txBody>
          <a:bodyPr vert="horz" lIns="0" tIns="0" rIns="0" bIns="0" rtlCol="0" anchor="t" anchorCtr="0">
            <a:normAutofit/>
          </a:bodyPr>
          <a:lstStyle/>
          <a:p>
            <a:r>
              <a:rPr lang="en-US" noProof="0"/>
              <a:t>Click to edit Master title style</a:t>
            </a:r>
            <a:endParaRPr lang="en-US" noProof="0" dirty="0"/>
          </a:p>
        </p:txBody>
      </p:sp>
      <p:sp>
        <p:nvSpPr>
          <p:cNvPr id="3" name="Tijdelijke aanduiding voor tekst 2"/>
          <p:cNvSpPr>
            <a:spLocks noGrp="1"/>
          </p:cNvSpPr>
          <p:nvPr>
            <p:ph type="body" idx="1"/>
          </p:nvPr>
        </p:nvSpPr>
        <p:spPr>
          <a:xfrm>
            <a:off x="1224962" y="2289481"/>
            <a:ext cx="7461838" cy="3901845"/>
          </a:xfrm>
          <a:prstGeom prst="rect">
            <a:avLst/>
          </a:prstGeom>
        </p:spPr>
        <p:txBody>
          <a:bodyPr vert="horz" lIns="0" tIns="0" rIns="0" bIns="0" rtlCol="0"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ijdelijke aanduiding voor datum 3"/>
          <p:cNvSpPr>
            <a:spLocks noGrp="1"/>
          </p:cNvSpPr>
          <p:nvPr>
            <p:ph type="dt" sz="half" idx="2"/>
          </p:nvPr>
        </p:nvSpPr>
        <p:spPr>
          <a:xfrm>
            <a:off x="7212066" y="576264"/>
            <a:ext cx="1068334" cy="228070"/>
          </a:xfrm>
          <a:prstGeom prst="rect">
            <a:avLst/>
          </a:prstGeom>
        </p:spPr>
        <p:txBody>
          <a:bodyPr vert="horz" lIns="0" tIns="0" rIns="0" bIns="0" rtlCol="0" anchor="t" anchorCtr="0"/>
          <a:lstStyle>
            <a:lvl1pPr algn="r">
              <a:defRPr sz="1000">
                <a:solidFill>
                  <a:schemeClr val="accent6"/>
                </a:solidFill>
              </a:defRPr>
            </a:lvl1pPr>
          </a:lstStyle>
          <a:p>
            <a:fld id="{02C89652-6118-194A-A2A5-0F33353BC73A}" type="datetimeFigureOut">
              <a:rPr lang="en-US" noProof="0" smtClean="0"/>
              <a:pPr/>
              <a:t>15-Jul-16</a:t>
            </a:fld>
            <a:endParaRPr lang="en-US" noProof="0" dirty="0"/>
          </a:p>
        </p:txBody>
      </p:sp>
      <p:sp>
        <p:nvSpPr>
          <p:cNvPr id="5" name="Tijdelijke aanduiding voor voettekst 4"/>
          <p:cNvSpPr>
            <a:spLocks noGrp="1"/>
          </p:cNvSpPr>
          <p:nvPr>
            <p:ph type="ftr" sz="quarter" idx="3"/>
          </p:nvPr>
        </p:nvSpPr>
        <p:spPr>
          <a:xfrm>
            <a:off x="2239062" y="6475941"/>
            <a:ext cx="3611401" cy="239183"/>
          </a:xfrm>
          <a:prstGeom prst="rect">
            <a:avLst/>
          </a:prstGeom>
        </p:spPr>
        <p:txBody>
          <a:bodyPr vert="horz" lIns="0" tIns="0" rIns="0" bIns="0" rtlCol="0" anchor="t" anchorCtr="0"/>
          <a:lstStyle>
            <a:lvl1pPr algn="l">
              <a:defRPr sz="1000">
                <a:solidFill>
                  <a:schemeClr val="accent6"/>
                </a:solidFill>
              </a:defRPr>
            </a:lvl1pPr>
          </a:lstStyle>
          <a:p>
            <a:endParaRPr lang="en-US" noProof="0" dirty="0"/>
          </a:p>
        </p:txBody>
      </p:sp>
      <p:sp>
        <p:nvSpPr>
          <p:cNvPr id="6" name="Tijdelijke aanduiding voor dianummer 5"/>
          <p:cNvSpPr>
            <a:spLocks noGrp="1"/>
          </p:cNvSpPr>
          <p:nvPr>
            <p:ph type="sldNum" sz="quarter" idx="4"/>
          </p:nvPr>
        </p:nvSpPr>
        <p:spPr>
          <a:xfrm>
            <a:off x="8280400" y="576264"/>
            <a:ext cx="406400" cy="228070"/>
          </a:xfrm>
          <a:prstGeom prst="rect">
            <a:avLst/>
          </a:prstGeom>
        </p:spPr>
        <p:txBody>
          <a:bodyPr vert="horz" lIns="0" tIns="0" rIns="0" bIns="0" rtlCol="0" anchor="t" anchorCtr="0"/>
          <a:lstStyle>
            <a:lvl1pPr algn="r">
              <a:defRPr sz="1000">
                <a:solidFill>
                  <a:schemeClr val="accent6"/>
                </a:solidFill>
              </a:defRPr>
            </a:lvl1pPr>
          </a:lstStyle>
          <a:p>
            <a:fld id="{365E7149-2CBC-7E42-B4F4-E2E7C22F4267}" type="slidenum">
              <a:rPr lang="en-US" noProof="0" smtClean="0"/>
              <a:pPr/>
              <a:t>‹#›</a:t>
            </a:fld>
            <a:endParaRPr lang="en-US" noProof="0" dirty="0"/>
          </a:p>
        </p:txBody>
      </p:sp>
    </p:spTree>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9" r:id="rId11"/>
  </p:sldLayoutIdLst>
  <p:txStyles>
    <p:title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p:titleStyle>
    <p:bodyStyle>
      <a:lvl1pPr marL="288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1pPr>
      <a:lvl2pPr marL="576000" indent="-288000" algn="l" defTabSz="457200" rtl="0" eaLnBrk="1" latinLnBrk="0" hangingPunct="1">
        <a:lnSpc>
          <a:spcPct val="90000"/>
        </a:lnSpc>
        <a:spcBef>
          <a:spcPts val="400"/>
        </a:spcBef>
        <a:buClr>
          <a:schemeClr val="tx1"/>
        </a:buClr>
        <a:buSzPct val="140000"/>
        <a:buFont typeface="Arial"/>
        <a:buChar char="•"/>
        <a:defRPr sz="2000" kern="1200">
          <a:solidFill>
            <a:schemeClr val="tx1"/>
          </a:solidFill>
          <a:latin typeface="Myriad Pro"/>
          <a:ea typeface="+mn-ea"/>
          <a:cs typeface="Myriad Pro"/>
        </a:defRPr>
      </a:lvl2pPr>
      <a:lvl3pPr marL="864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3pPr>
      <a:lvl4pPr marL="1152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4pPr>
      <a:lvl5pPr marL="1440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C905BCDE-3EFE-4490-9AF5-DB2C50552881}" type="datetimeFigureOut">
              <a:rPr lang="en-US" smtClean="0">
                <a:solidFill>
                  <a:prstClr val="black">
                    <a:tint val="75000"/>
                  </a:prstClr>
                </a:solidFill>
              </a:rPr>
              <a:pPr defTabSz="685800"/>
              <a:t>15-Jul-16</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DF4E56A0-7323-4BDF-815B-3E742BCD47D3}"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33494245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mailto:sean.rankin@ibo.org"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www.ibo.org/digital-toolkit/"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hyperlink" Target="mailto:ibid@ibo.org" TargetMode="External"/><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hyperlink" Target="https://ibanswers.ibo.org/"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mailto:ibid@ibo.org" TargetMode="External"/><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hyperlink" Target="https://ibanswers.ibo.org/"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mailto:ibid@ibo.org" TargetMode="External"/><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hyperlink" Target="https://ibanswers.ibo.org/"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7.xml"/><Relationship Id="rId5" Type="http://schemas.openxmlformats.org/officeDocument/2006/relationships/image" Target="../media/image7.emf"/><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1.xml"/><Relationship Id="rId1" Type="http://schemas.openxmlformats.org/officeDocument/2006/relationships/slideLayout" Target="../slideLayouts/slideLayout3.xml"/><Relationship Id="rId5" Type="http://schemas.openxmlformats.org/officeDocument/2006/relationships/hyperlink" Target="mailto:Ibid@ibo.org" TargetMode="External"/><Relationship Id="rId4" Type="http://schemas.openxmlformats.org/officeDocument/2006/relationships/hyperlink" Target="mailto:iba.pyp@ibo.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7.xml"/><Relationship Id="rId5" Type="http://schemas.openxmlformats.org/officeDocument/2006/relationships/image" Target="../media/image9.emf"/><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7.xml"/><Relationship Id="rId5" Type="http://schemas.openxmlformats.org/officeDocument/2006/relationships/image" Target="../media/image11.emf"/><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7.xml"/><Relationship Id="rId5" Type="http://schemas.openxmlformats.org/officeDocument/2006/relationships/image" Target="../media/image14.emf"/><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1238390"/>
            <a:ext cx="8321040" cy="968841"/>
          </a:xfrm>
        </p:spPr>
        <p:txBody>
          <a:bodyPr>
            <a:normAutofit fontScale="90000"/>
          </a:bodyPr>
          <a:lstStyle/>
          <a:p>
            <a:r>
              <a:rPr lang="en-US" dirty="0"/>
              <a:t>What are school enhancement services</a:t>
            </a:r>
          </a:p>
        </p:txBody>
      </p:sp>
      <p:pic>
        <p:nvPicPr>
          <p:cNvPr id="1028" name="Picture 4" descr="https://encrypted-tbn0.gstatic.com/images?q=tbn:ANd9GcQpu4L7DxR1QZEO39Xvle8rhHDMD1xhKWWJH5sV3r0iSsVNWZfSs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5947" y="3500809"/>
            <a:ext cx="4965654" cy="164082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47428" y="1944041"/>
            <a:ext cx="7461838" cy="3901845"/>
          </a:xfrm>
        </p:spPr>
        <p:txBody>
          <a:bodyPr/>
          <a:lstStyle/>
          <a:p>
            <a:r>
              <a:rPr lang="en-US" sz="3200" b="1" dirty="0"/>
              <a:t>Optional</a:t>
            </a:r>
            <a:r>
              <a:rPr lang="en-US" sz="2400" dirty="0"/>
              <a:t> services aimed at school improvement and effectiveness</a:t>
            </a:r>
          </a:p>
          <a:p>
            <a:pPr lvl="1"/>
            <a:r>
              <a:rPr lang="en-US" sz="2400" dirty="0"/>
              <a:t>Not required as part of authorization or evaluation </a:t>
            </a:r>
          </a:p>
          <a:p>
            <a:pPr lvl="1"/>
            <a:r>
              <a:rPr lang="en-US" sz="2400" dirty="0"/>
              <a:t>Support authorization and evaluation</a:t>
            </a:r>
          </a:p>
          <a:p>
            <a:pPr lvl="1"/>
            <a:r>
              <a:rPr lang="en-US" sz="2400" dirty="0"/>
              <a:t>Affordable</a:t>
            </a:r>
          </a:p>
          <a:p>
            <a:pPr lvl="1"/>
            <a:r>
              <a:rPr lang="en-US" sz="2400" dirty="0"/>
              <a:t>High access</a:t>
            </a:r>
          </a:p>
          <a:p>
            <a:pPr lvl="1"/>
            <a:r>
              <a:rPr lang="en-US" sz="2400" dirty="0"/>
              <a:t>Tiered structure</a:t>
            </a:r>
          </a:p>
          <a:p>
            <a:pPr lvl="1"/>
            <a:r>
              <a:rPr lang="en-US" sz="2400" dirty="0"/>
              <a:t>Highly customizable</a:t>
            </a:r>
          </a:p>
          <a:p>
            <a:pPr lvl="1"/>
            <a:r>
              <a:rPr lang="en-US" sz="2400" dirty="0"/>
              <a:t>Target specific stakeholders</a:t>
            </a:r>
          </a:p>
          <a:p>
            <a:pPr lvl="1"/>
            <a:r>
              <a:rPr lang="en-US" sz="2400" dirty="0"/>
              <a:t>Can be bundled</a:t>
            </a:r>
          </a:p>
          <a:p>
            <a:pPr lvl="1"/>
            <a:endParaRPr lang="en-US" dirty="0"/>
          </a:p>
          <a:p>
            <a:pPr lvl="1"/>
            <a:endParaRPr lang="en-US" dirty="0"/>
          </a:p>
        </p:txBody>
      </p:sp>
    </p:spTree>
    <p:extLst>
      <p:ext uri="{BB962C8B-B14F-4D97-AF65-F5344CB8AC3E}">
        <p14:creationId xmlns:p14="http://schemas.microsoft.com/office/powerpoint/2010/main" val="34161594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r>
              <a:rPr lang="en-GB" noProof="0" dirty="0"/>
              <a:t>Building Quality Curriculum PYP</a:t>
            </a:r>
            <a:endParaRPr lang="en-US" noProof="0" dirty="0"/>
          </a:p>
        </p:txBody>
      </p:sp>
      <p:sp>
        <p:nvSpPr>
          <p:cNvPr id="5" name="Subtitel 4"/>
          <p:cNvSpPr>
            <a:spLocks noGrp="1"/>
          </p:cNvSpPr>
          <p:nvPr>
            <p:ph type="subTitle" idx="1"/>
          </p:nvPr>
        </p:nvSpPr>
        <p:spPr>
          <a:xfrm>
            <a:off x="681004" y="3312945"/>
            <a:ext cx="8211787" cy="872062"/>
          </a:xfrm>
        </p:spPr>
        <p:txBody>
          <a:bodyPr>
            <a:normAutofit/>
          </a:bodyPr>
          <a:lstStyle/>
          <a:p>
            <a:r>
              <a:rPr lang="en-GB" sz="2800" b="1" dirty="0"/>
              <a:t>Preparing for mainstream launch</a:t>
            </a:r>
            <a:endParaRPr lang="nl-NL" sz="2800" b="1" dirty="0"/>
          </a:p>
        </p:txBody>
      </p:sp>
      <p:pic>
        <p:nvPicPr>
          <p:cNvPr id="6" name="Picture 2" descr="http://dancewithheidi.com/wp-content/uploads/2014/01/building-block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7831" y="4294381"/>
            <a:ext cx="3295770" cy="2264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66059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a:xfrm>
            <a:off x="744276" y="1259005"/>
            <a:ext cx="7989665" cy="717384"/>
          </a:xfrm>
        </p:spPr>
        <p:txBody>
          <a:bodyPr/>
          <a:lstStyle/>
          <a:p>
            <a:pPr eaLnBrk="1"/>
            <a:r>
              <a:rPr lang="en-US" sz="2900" dirty="0"/>
              <a:t>What is Building Quality Curriculum PYP?</a:t>
            </a:r>
            <a:endParaRPr lang="en-US" sz="1599" b="0" dirty="0">
              <a:solidFill>
                <a:srgbClr val="000000"/>
              </a:solidFill>
            </a:endParaRPr>
          </a:p>
        </p:txBody>
      </p:sp>
      <p:sp>
        <p:nvSpPr>
          <p:cNvPr id="2" name="Rectangle 1"/>
          <p:cNvSpPr/>
          <p:nvPr/>
        </p:nvSpPr>
        <p:spPr>
          <a:xfrm>
            <a:off x="550845" y="1818127"/>
            <a:ext cx="3634293" cy="4524315"/>
          </a:xfrm>
          <a:prstGeom prst="rect">
            <a:avLst/>
          </a:prstGeom>
        </p:spPr>
        <p:txBody>
          <a:bodyPr wrap="square">
            <a:spAutoFit/>
          </a:bodyPr>
          <a:lstStyle/>
          <a:p>
            <a:r>
              <a:rPr lang="en-US" sz="2400" dirty="0"/>
              <a:t>Schools receive expert, experienced feedback on PYP </a:t>
            </a:r>
            <a:r>
              <a:rPr lang="en-US" sz="2400" dirty="0" err="1"/>
              <a:t>programme</a:t>
            </a:r>
            <a:r>
              <a:rPr lang="en-US" sz="2400" dirty="0"/>
              <a:t> of inquiry and units of inquiry</a:t>
            </a:r>
          </a:p>
          <a:p>
            <a:endParaRPr lang="en-US" sz="2400" dirty="0"/>
          </a:p>
          <a:p>
            <a:r>
              <a:rPr lang="en-US" sz="2400" dirty="0"/>
              <a:t>Offered to both authorized and candidate schools </a:t>
            </a:r>
          </a:p>
          <a:p>
            <a:endParaRPr lang="en-US" sz="2400" dirty="0"/>
          </a:p>
          <a:p>
            <a:r>
              <a:rPr lang="en-US" sz="2400" dirty="0"/>
              <a:t>Piloted in schools that offer or plan to offer PYP</a:t>
            </a:r>
          </a:p>
        </p:txBody>
      </p:sp>
      <p:pic>
        <p:nvPicPr>
          <p:cNvPr id="5" name="Picture 2" descr="http://blogs.ibo.org/files/2014/12/Untitled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518" y="2142418"/>
            <a:ext cx="4314423" cy="33263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3878822"/>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a:xfrm>
            <a:off x="744276" y="1259005"/>
            <a:ext cx="7989665" cy="717384"/>
          </a:xfrm>
        </p:spPr>
        <p:txBody>
          <a:bodyPr/>
          <a:lstStyle/>
          <a:p>
            <a:r>
              <a:rPr lang="en-US" sz="2900" dirty="0"/>
              <a:t>What is Building Quality Curriculum PYP?</a:t>
            </a:r>
            <a:endParaRPr lang="en-US" sz="1599" b="0" dirty="0">
              <a:solidFill>
                <a:srgbClr val="000000"/>
              </a:solidFill>
            </a:endParaRPr>
          </a:p>
        </p:txBody>
      </p:sp>
      <p:sp>
        <p:nvSpPr>
          <p:cNvPr id="9219" name="Rectangle 2"/>
          <p:cNvSpPr>
            <a:spLocks noGrp="1" noChangeArrowheads="1"/>
          </p:cNvSpPr>
          <p:nvPr>
            <p:ph type="body" idx="1"/>
          </p:nvPr>
        </p:nvSpPr>
        <p:spPr>
          <a:xfrm>
            <a:off x="452357" y="1777165"/>
            <a:ext cx="7989665" cy="4257656"/>
          </a:xfrm>
        </p:spPr>
        <p:txBody>
          <a:bodyPr/>
          <a:lstStyle/>
          <a:p>
            <a:r>
              <a:rPr lang="en-US" sz="2400" dirty="0"/>
              <a:t>Feedback on written curriculum to improve teaching and learning</a:t>
            </a:r>
          </a:p>
          <a:p>
            <a:endParaRPr lang="en-US" sz="2400" dirty="0">
              <a:solidFill>
                <a:srgbClr val="000000"/>
              </a:solidFill>
            </a:endParaRPr>
          </a:p>
          <a:p>
            <a:r>
              <a:rPr lang="en-US" sz="2400" dirty="0"/>
              <a:t>PYP units of inquiry and POI (6 units across grade levels)</a:t>
            </a:r>
          </a:p>
        </p:txBody>
      </p:sp>
      <p:pic>
        <p:nvPicPr>
          <p:cNvPr id="4" name="Picture 2" descr="https://www.maynoothuniversity.ie/sites/default/files/styles/asset_image_full/public/assets/images/assessment%20cartoon.jpg?itok=bdJ0gOQ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9553" y="4139661"/>
            <a:ext cx="5238750" cy="1571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420804"/>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503" y="1418694"/>
            <a:ext cx="7461838" cy="968841"/>
          </a:xfrm>
        </p:spPr>
        <p:txBody>
          <a:bodyPr/>
          <a:lstStyle/>
          <a:p>
            <a:r>
              <a:rPr lang="en-US" dirty="0"/>
              <a:t>Key findings on feedback reports</a:t>
            </a:r>
          </a:p>
        </p:txBody>
      </p:sp>
      <p:sp>
        <p:nvSpPr>
          <p:cNvPr id="3" name="Content Placeholder 2"/>
          <p:cNvSpPr>
            <a:spLocks noGrp="1"/>
          </p:cNvSpPr>
          <p:nvPr>
            <p:ph idx="1"/>
          </p:nvPr>
        </p:nvSpPr>
        <p:spPr>
          <a:xfrm>
            <a:off x="529503" y="2006146"/>
            <a:ext cx="7461838" cy="3901845"/>
          </a:xfrm>
        </p:spPr>
        <p:txBody>
          <a:bodyPr/>
          <a:lstStyle/>
          <a:p>
            <a:pPr>
              <a:lnSpc>
                <a:spcPct val="100000"/>
              </a:lnSpc>
            </a:pPr>
            <a:r>
              <a:rPr lang="en-US" sz="2200" dirty="0"/>
              <a:t>75% found reports moderately or very useful in determining the extent to which PYP units of inquiry and POI are meeting IB requirements</a:t>
            </a:r>
          </a:p>
          <a:p>
            <a:pPr>
              <a:lnSpc>
                <a:spcPct val="100000"/>
              </a:lnSpc>
            </a:pPr>
            <a:r>
              <a:rPr lang="en-US" sz="2200" dirty="0"/>
              <a:t>92% found reports moderately or very useful in providing guidance for teachers regarding how to improve their written curriculum</a:t>
            </a:r>
          </a:p>
          <a:p>
            <a:pPr>
              <a:lnSpc>
                <a:spcPct val="100000"/>
              </a:lnSpc>
            </a:pPr>
            <a:r>
              <a:rPr lang="en-US" sz="2200" dirty="0"/>
              <a:t>92% found the quality of the reports good, very good or excellent</a:t>
            </a:r>
          </a:p>
          <a:p>
            <a:pPr>
              <a:lnSpc>
                <a:spcPct val="100000"/>
              </a:lnSpc>
            </a:pPr>
            <a:r>
              <a:rPr lang="en-US" sz="2200" dirty="0"/>
              <a:t>85% found consistency to be good, very good or excellent.  15% found it to be fair.</a:t>
            </a:r>
          </a:p>
          <a:p>
            <a:endParaRPr lang="en-US" dirty="0"/>
          </a:p>
        </p:txBody>
      </p:sp>
    </p:spTree>
    <p:extLst>
      <p:ext uri="{BB962C8B-B14F-4D97-AF65-F5344CB8AC3E}">
        <p14:creationId xmlns:p14="http://schemas.microsoft.com/office/powerpoint/2010/main" val="41215071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139" y="1238390"/>
            <a:ext cx="7461838" cy="968841"/>
          </a:xfrm>
        </p:spPr>
        <p:txBody>
          <a:bodyPr/>
          <a:lstStyle/>
          <a:p>
            <a:r>
              <a:rPr lang="en-US" dirty="0"/>
              <a:t>Comments from participants</a:t>
            </a:r>
          </a:p>
        </p:txBody>
      </p:sp>
      <p:sp>
        <p:nvSpPr>
          <p:cNvPr id="3" name="Content Placeholder 2"/>
          <p:cNvSpPr>
            <a:spLocks noGrp="1"/>
          </p:cNvSpPr>
          <p:nvPr>
            <p:ph idx="1"/>
          </p:nvPr>
        </p:nvSpPr>
        <p:spPr>
          <a:xfrm>
            <a:off x="568139" y="2031903"/>
            <a:ext cx="7461838" cy="3901845"/>
          </a:xfrm>
        </p:spPr>
        <p:txBody>
          <a:bodyPr>
            <a:normAutofit/>
          </a:bodyPr>
          <a:lstStyle/>
          <a:p>
            <a:pPr>
              <a:lnSpc>
                <a:spcPct val="100000"/>
              </a:lnSpc>
            </a:pPr>
            <a:r>
              <a:rPr lang="en-US" sz="2200" dirty="0"/>
              <a:t>This provided our school with a strong place to start reflecting on all of our units.</a:t>
            </a:r>
          </a:p>
          <a:p>
            <a:pPr>
              <a:lnSpc>
                <a:spcPct val="100000"/>
              </a:lnSpc>
            </a:pPr>
            <a:r>
              <a:rPr lang="en-US" sz="2200" dirty="0"/>
              <a:t>This will be useful information as we approach Evaluation!</a:t>
            </a:r>
          </a:p>
          <a:p>
            <a:pPr>
              <a:lnSpc>
                <a:spcPct val="100000"/>
              </a:lnSpc>
            </a:pPr>
            <a:r>
              <a:rPr lang="en-US" sz="2200" dirty="0"/>
              <a:t>The information received was excellent. As a first year coordinator, having specific suggestions to take to teachers was extremely helpful. I felt that we were doing better than we were giving ourselves credit for, but we still have a long way to go. Now, with the feedback, I know where to start with my teams.</a:t>
            </a:r>
          </a:p>
        </p:txBody>
      </p:sp>
    </p:spTree>
    <p:extLst>
      <p:ext uri="{BB962C8B-B14F-4D97-AF65-F5344CB8AC3E}">
        <p14:creationId xmlns:p14="http://schemas.microsoft.com/office/powerpoint/2010/main" val="7402463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r>
              <a:rPr lang="en-US" altLang="en-US" dirty="0"/>
              <a:t>Mainstream launch progress </a:t>
            </a:r>
          </a:p>
        </p:txBody>
      </p:sp>
      <p:sp>
        <p:nvSpPr>
          <p:cNvPr id="81923" name="Content Placeholder 2"/>
          <p:cNvSpPr>
            <a:spLocks noGrp="1"/>
          </p:cNvSpPr>
          <p:nvPr>
            <p:ph idx="1"/>
          </p:nvPr>
        </p:nvSpPr>
        <p:spPr>
          <a:xfrm>
            <a:off x="592104" y="1568557"/>
            <a:ext cx="7460663" cy="4887064"/>
          </a:xfrm>
        </p:spPr>
        <p:txBody>
          <a:bodyPr>
            <a:normAutofit/>
          </a:bodyPr>
          <a:lstStyle/>
          <a:p>
            <a:endParaRPr lang="en-US" altLang="en-US" dirty="0"/>
          </a:p>
          <a:p>
            <a:r>
              <a:rPr lang="en-US" altLang="en-US" dirty="0"/>
              <a:t>Final materials in development</a:t>
            </a:r>
          </a:p>
          <a:p>
            <a:r>
              <a:rPr lang="en-US" altLang="en-US" dirty="0"/>
              <a:t>Predicted availability December 2016</a:t>
            </a:r>
          </a:p>
        </p:txBody>
      </p:sp>
      <p:pic>
        <p:nvPicPr>
          <p:cNvPr id="4" name="Picture 2" descr="http://www.asisystem.com/uploads/images/ASIHomeP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8724" y="2767896"/>
            <a:ext cx="3887421" cy="2915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7759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r>
              <a:rPr lang="en-GB" dirty="0"/>
              <a:t>Curriculum Connections</a:t>
            </a:r>
            <a:endParaRPr lang="en-US" noProof="0" dirty="0"/>
          </a:p>
        </p:txBody>
      </p:sp>
      <p:sp>
        <p:nvSpPr>
          <p:cNvPr id="5" name="Subtitel 4"/>
          <p:cNvSpPr>
            <a:spLocks noGrp="1"/>
          </p:cNvSpPr>
          <p:nvPr>
            <p:ph type="subTitle" idx="1"/>
          </p:nvPr>
        </p:nvSpPr>
        <p:spPr>
          <a:xfrm>
            <a:off x="540327" y="3305915"/>
            <a:ext cx="8211787" cy="872062"/>
          </a:xfrm>
        </p:spPr>
        <p:txBody>
          <a:bodyPr>
            <a:normAutofit/>
          </a:bodyPr>
          <a:lstStyle/>
          <a:p>
            <a:r>
              <a:rPr lang="en-GB" sz="2800" b="1" dirty="0"/>
              <a:t>Preparing for mainstream launch</a:t>
            </a:r>
            <a:endParaRPr lang="nl-NL" sz="2800" b="1" dirty="0"/>
          </a:p>
        </p:txBody>
      </p:sp>
      <p:pic>
        <p:nvPicPr>
          <p:cNvPr id="6" name="Picture 5" descr="http://flowpro.io/content/blog/creativity/headim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9472" y="4280320"/>
            <a:ext cx="3896756" cy="2049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14882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a:xfrm>
            <a:off x="744276" y="1204307"/>
            <a:ext cx="7989665" cy="717384"/>
          </a:xfrm>
        </p:spPr>
        <p:txBody>
          <a:bodyPr/>
          <a:lstStyle/>
          <a:p>
            <a:pPr eaLnBrk="1"/>
            <a:r>
              <a:rPr lang="en-US" sz="2900" dirty="0"/>
              <a:t>What is Curriculum Connections?</a:t>
            </a:r>
            <a:endParaRPr lang="en-US" sz="1599" b="0" dirty="0">
              <a:solidFill>
                <a:srgbClr val="000000"/>
              </a:solidFill>
            </a:endParaRPr>
          </a:p>
        </p:txBody>
      </p:sp>
      <p:pic>
        <p:nvPicPr>
          <p:cNvPr id="4" name="Picture 3" descr="http://fiberartspgh.org/guild/files/images/logo.preview.jpg"/>
          <p:cNvPicPr>
            <a:picLocks noChangeAspect="1"/>
          </p:cNvPicPr>
          <p:nvPr/>
        </p:nvPicPr>
        <p:blipFill rotWithShape="1">
          <a:blip r:embed="rId3"/>
          <a:srcRect l="3072" t="18389" r="4751" b="25344"/>
          <a:stretch/>
        </p:blipFill>
        <p:spPr bwMode="auto">
          <a:xfrm>
            <a:off x="970488" y="4091929"/>
            <a:ext cx="7136283" cy="1451000"/>
          </a:xfrm>
          <a:prstGeom prst="rect">
            <a:avLst/>
          </a:prstGeom>
          <a:noFill/>
          <a:ln w="12700">
            <a:noFill/>
            <a:miter lim="0"/>
            <a:headEnd/>
            <a:tailEnd/>
          </a:ln>
        </p:spPr>
      </p:pic>
      <p:sp>
        <p:nvSpPr>
          <p:cNvPr id="9219" name="Rectangle 2"/>
          <p:cNvSpPr>
            <a:spLocks noGrp="1" noChangeArrowheads="1"/>
          </p:cNvSpPr>
          <p:nvPr>
            <p:ph type="body" idx="1"/>
          </p:nvPr>
        </p:nvSpPr>
        <p:spPr>
          <a:xfrm>
            <a:off x="543796" y="1897351"/>
            <a:ext cx="7989665" cy="4117034"/>
          </a:xfrm>
        </p:spPr>
        <p:txBody>
          <a:bodyPr/>
          <a:lstStyle/>
          <a:p>
            <a:pPr eaLnBrk="1">
              <a:buSzTx/>
              <a:buFont typeface="Arial" pitchFamily="34" charset="0"/>
              <a:buNone/>
            </a:pPr>
            <a:r>
              <a:rPr lang="en-US" dirty="0"/>
              <a:t>	</a:t>
            </a:r>
            <a:r>
              <a:rPr lang="en-US" sz="2400" dirty="0"/>
              <a:t>The curriculum connections service is designed to support a school, or an organization responsible for a group of schools, in making appropriate connections between the respective IB programmes and the local or national requirements that the school or group of schools are required to meet. </a:t>
            </a:r>
          </a:p>
          <a:p>
            <a:pPr eaLnBrk="1">
              <a:buSzTx/>
              <a:buFont typeface="Arial" pitchFamily="34" charset="0"/>
              <a:buNone/>
            </a:pPr>
            <a:endParaRPr lang="en-US" dirty="0">
              <a:solidFill>
                <a:srgbClr val="000000"/>
              </a:solidFill>
            </a:endParaRPr>
          </a:p>
          <a:p>
            <a:pPr eaLnBrk="1">
              <a:buSzTx/>
              <a:buFont typeface="Arial" pitchFamily="34" charset="0"/>
              <a:buNone/>
            </a:pPr>
            <a:endParaRPr lang="en-US" sz="1599" dirty="0">
              <a:solidFill>
                <a:srgbClr val="000000"/>
              </a:solidFill>
            </a:endParaRPr>
          </a:p>
        </p:txBody>
      </p:sp>
    </p:spTree>
    <p:extLst>
      <p:ext uri="{BB962C8B-B14F-4D97-AF65-F5344CB8AC3E}">
        <p14:creationId xmlns:p14="http://schemas.microsoft.com/office/powerpoint/2010/main" val="205931083"/>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a:xfrm>
            <a:off x="744276" y="1204307"/>
            <a:ext cx="7989665" cy="717384"/>
          </a:xfrm>
        </p:spPr>
        <p:txBody>
          <a:bodyPr/>
          <a:lstStyle/>
          <a:p>
            <a:pPr eaLnBrk="1"/>
            <a:r>
              <a:rPr lang="en-US" sz="2900" dirty="0"/>
              <a:t>What is Curriculum Connections?</a:t>
            </a:r>
            <a:endParaRPr lang="en-US" sz="1599" b="0" dirty="0">
              <a:solidFill>
                <a:srgbClr val="000000"/>
              </a:solidFill>
            </a:endParaRPr>
          </a:p>
        </p:txBody>
      </p:sp>
      <p:sp>
        <p:nvSpPr>
          <p:cNvPr id="9219" name="Rectangle 2"/>
          <p:cNvSpPr>
            <a:spLocks noGrp="1" noChangeArrowheads="1"/>
          </p:cNvSpPr>
          <p:nvPr>
            <p:ph type="body" idx="1"/>
          </p:nvPr>
        </p:nvSpPr>
        <p:spPr>
          <a:xfrm>
            <a:off x="175846" y="3745523"/>
            <a:ext cx="8968154" cy="2591077"/>
          </a:xfrm>
        </p:spPr>
        <p:txBody>
          <a:bodyPr>
            <a:normAutofit fontScale="92500" lnSpcReduction="20000"/>
          </a:bodyPr>
          <a:lstStyle/>
          <a:p>
            <a:pPr eaLnBrk="1">
              <a:buSzTx/>
              <a:buFont typeface="Arial" pitchFamily="34" charset="0"/>
              <a:buNone/>
            </a:pPr>
            <a:r>
              <a:rPr lang="en-US" dirty="0"/>
              <a:t>	</a:t>
            </a:r>
            <a:endParaRPr lang="en-US" dirty="0">
              <a:solidFill>
                <a:srgbClr val="000000"/>
              </a:solidFill>
            </a:endParaRPr>
          </a:p>
          <a:p>
            <a:pPr>
              <a:buSzTx/>
              <a:buNone/>
            </a:pPr>
            <a:r>
              <a:rPr lang="en-US" dirty="0"/>
              <a:t>	</a:t>
            </a:r>
            <a:r>
              <a:rPr lang="en-US" sz="2600" dirty="0"/>
              <a:t>This service provides, information, support, guidance and skill development for the school’s own curriculum development process. In this sense, we have developed a consulting/coaching service to deliver support to a school or groups of schools to connect their local or national curriculum and the respective IB programme(s) they are delivering.</a:t>
            </a:r>
          </a:p>
          <a:p>
            <a:pPr>
              <a:buSzTx/>
              <a:buNone/>
            </a:pPr>
            <a:endParaRPr lang="en-US" sz="2600" dirty="0"/>
          </a:p>
          <a:p>
            <a:pPr>
              <a:buSzTx/>
              <a:buNone/>
            </a:pPr>
            <a:r>
              <a:rPr lang="en-US" sz="2600" dirty="0"/>
              <a:t>	Once purchased the service lasts for up to 12 months</a:t>
            </a:r>
          </a:p>
          <a:p>
            <a:pPr eaLnBrk="1">
              <a:buSzTx/>
              <a:buFont typeface="Arial" pitchFamily="34" charset="0"/>
              <a:buNone/>
            </a:pPr>
            <a:endParaRPr lang="en-US" sz="1599" dirty="0">
              <a:solidFill>
                <a:srgbClr val="000000"/>
              </a:solidFill>
            </a:endParaRPr>
          </a:p>
        </p:txBody>
      </p:sp>
      <p:pic>
        <p:nvPicPr>
          <p:cNvPr id="5" name="Picture 4" descr="Screen Shot 2016-03-10 at 11.14.15 AM.png"/>
          <p:cNvPicPr>
            <a:picLocks noChangeAspect="1"/>
          </p:cNvPicPr>
          <p:nvPr/>
        </p:nvPicPr>
        <p:blipFill rotWithShape="1">
          <a:blip r:embed="rId3">
            <a:extLst>
              <a:ext uri="{28A0092B-C50C-407E-A947-70E740481C1C}">
                <a14:useLocalDpi xmlns:a14="http://schemas.microsoft.com/office/drawing/2010/main" val="0"/>
              </a:ext>
            </a:extLst>
          </a:blip>
          <a:srcRect l="-192" t="6559" r="192" b="42350"/>
          <a:stretch/>
        </p:blipFill>
        <p:spPr>
          <a:xfrm>
            <a:off x="0" y="1562999"/>
            <a:ext cx="9144000" cy="2191906"/>
          </a:xfrm>
          <a:prstGeom prst="rect">
            <a:avLst/>
          </a:prstGeom>
        </p:spPr>
      </p:pic>
    </p:spTree>
    <p:extLst>
      <p:ext uri="{BB962C8B-B14F-4D97-AF65-F5344CB8AC3E}">
        <p14:creationId xmlns:p14="http://schemas.microsoft.com/office/powerpoint/2010/main" val="1512674773"/>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750" y="3056239"/>
            <a:ext cx="8212138" cy="1736424"/>
          </a:xfrm>
        </p:spPr>
        <p:txBody>
          <a:bodyPr/>
          <a:lstStyle/>
          <a:p>
            <a:r>
              <a:rPr lang="en-US" dirty="0"/>
              <a:t/>
            </a:r>
            <a:br>
              <a:rPr lang="en-US" dirty="0"/>
            </a:br>
            <a:r>
              <a:rPr lang="en-US" dirty="0"/>
              <a:t>Primary Years Programme Update</a:t>
            </a:r>
          </a:p>
        </p:txBody>
      </p:sp>
    </p:spTree>
    <p:extLst>
      <p:ext uri="{BB962C8B-B14F-4D97-AF65-F5344CB8AC3E}">
        <p14:creationId xmlns:p14="http://schemas.microsoft.com/office/powerpoint/2010/main" val="38300192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a:xfrm>
            <a:off x="1858195" y="1130672"/>
            <a:ext cx="7989190" cy="715850"/>
          </a:xfrm>
        </p:spPr>
        <p:txBody>
          <a:bodyPr/>
          <a:lstStyle/>
          <a:p>
            <a:pPr eaLnBrk="1"/>
            <a:r>
              <a:rPr lang="en-US" sz="2900" dirty="0"/>
              <a:t>How is the service structured?</a:t>
            </a:r>
            <a:endParaRPr lang="en-US" sz="1599" b="0" dirty="0">
              <a:solidFill>
                <a:srgbClr val="000000"/>
              </a:solidFill>
            </a:endParaRPr>
          </a:p>
        </p:txBody>
      </p:sp>
      <p:sp>
        <p:nvSpPr>
          <p:cNvPr id="11267" name="Rectangle 2"/>
          <p:cNvSpPr>
            <a:spLocks noGrp="1" noChangeArrowheads="1"/>
          </p:cNvSpPr>
          <p:nvPr>
            <p:ph type="body" idx="1"/>
          </p:nvPr>
        </p:nvSpPr>
        <p:spPr>
          <a:xfrm>
            <a:off x="195389" y="1645920"/>
            <a:ext cx="3926445" cy="4287505"/>
          </a:xfrm>
        </p:spPr>
        <p:txBody>
          <a:bodyPr>
            <a:noAutofit/>
          </a:bodyPr>
          <a:lstStyle/>
          <a:p>
            <a:pPr eaLnBrk="1">
              <a:buSzTx/>
              <a:buFont typeface="Arial" pitchFamily="34" charset="0"/>
              <a:buNone/>
            </a:pPr>
            <a:r>
              <a:rPr lang="en-US" sz="1800" dirty="0"/>
              <a:t>    The service has been divided into  three strands:</a:t>
            </a:r>
          </a:p>
          <a:p>
            <a:pPr eaLnBrk="1">
              <a:buSzTx/>
              <a:buFont typeface="Arial" pitchFamily="34" charset="0"/>
              <a:buNone/>
            </a:pPr>
            <a:endParaRPr lang="en-US" sz="1800" dirty="0"/>
          </a:p>
          <a:p>
            <a:pPr eaLnBrk="1"/>
            <a:r>
              <a:rPr lang="en-US" sz="1800" dirty="0"/>
              <a:t>whole programme for school development teams (programme philosophy, concepts, approaches to learning, Learner Profile)</a:t>
            </a:r>
          </a:p>
          <a:p>
            <a:pPr marL="0" indent="0">
              <a:buNone/>
            </a:pPr>
            <a:endParaRPr lang="en-US" sz="200" dirty="0"/>
          </a:p>
          <a:p>
            <a:pPr eaLnBrk="1"/>
            <a:r>
              <a:rPr lang="en-US" sz="1800" dirty="0"/>
              <a:t>subject/area specific (knowledge, content, subject-specific skills, scope and sequence and curriculum maps)</a:t>
            </a:r>
          </a:p>
          <a:p>
            <a:pPr marL="0" indent="0">
              <a:buNone/>
            </a:pPr>
            <a:endParaRPr lang="en-US" sz="200" dirty="0"/>
          </a:p>
          <a:p>
            <a:pPr eaLnBrk="1"/>
            <a:r>
              <a:rPr lang="en-US" sz="1800" dirty="0"/>
              <a:t>whole programme for school community (programme philosophy, concepts, approaches to learning, Learner Profile, recognition)</a:t>
            </a:r>
            <a:endParaRPr lang="en-US" sz="1800" dirty="0">
              <a:solidFill>
                <a:srgbClr val="000000"/>
              </a:solidFill>
            </a:endParaRPr>
          </a:p>
        </p:txBody>
      </p:sp>
      <p:sp>
        <p:nvSpPr>
          <p:cNvPr id="4" name="Rectangle 2"/>
          <p:cNvSpPr txBox="1">
            <a:spLocks noChangeArrowheads="1"/>
          </p:cNvSpPr>
          <p:nvPr/>
        </p:nvSpPr>
        <p:spPr>
          <a:xfrm>
            <a:off x="4121834" y="1645920"/>
            <a:ext cx="4643899" cy="5212079"/>
          </a:xfrm>
          <a:prstGeom prst="rect">
            <a:avLst/>
          </a:prstGeom>
        </p:spPr>
        <p:txBody>
          <a:bodyPr vert="horz" lIns="0" tIns="0" rIns="0" bIns="0" rtlCol="0" anchor="t" anchorCtr="0">
            <a:normAutofit fontScale="47500" lnSpcReduction="20000"/>
          </a:bodyPr>
          <a:lstStyle>
            <a:lvl1pPr marL="288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1pPr>
            <a:lvl2pPr marL="576000" indent="-288000" algn="l" defTabSz="457200" rtl="0" eaLnBrk="1" latinLnBrk="0" hangingPunct="1">
              <a:lnSpc>
                <a:spcPct val="90000"/>
              </a:lnSpc>
              <a:spcBef>
                <a:spcPts val="400"/>
              </a:spcBef>
              <a:buClr>
                <a:schemeClr val="tx1"/>
              </a:buClr>
              <a:buSzPct val="140000"/>
              <a:buFont typeface="Arial"/>
              <a:buChar char="•"/>
              <a:defRPr sz="2000" kern="1200">
                <a:solidFill>
                  <a:schemeClr val="tx1"/>
                </a:solidFill>
                <a:latin typeface="Myriad Pro"/>
                <a:ea typeface="+mn-ea"/>
                <a:cs typeface="Myriad Pro"/>
              </a:defRPr>
            </a:lvl2pPr>
            <a:lvl3pPr marL="864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3pPr>
            <a:lvl4pPr marL="1152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4pPr>
            <a:lvl5pPr marL="1440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buSzTx/>
              <a:buFont typeface="Arial" pitchFamily="34" charset="0"/>
              <a:buNone/>
            </a:pPr>
            <a:r>
              <a:rPr lang="en-US" sz="3300" dirty="0"/>
              <a:t>   </a:t>
            </a:r>
            <a:r>
              <a:rPr lang="en-US" sz="3800" dirty="0"/>
              <a:t> Each strand will consist of three tiered levels of support</a:t>
            </a:r>
            <a:br>
              <a:rPr lang="en-US" sz="3800" dirty="0"/>
            </a:br>
            <a:endParaRPr lang="en-US" sz="3800" dirty="0"/>
          </a:p>
          <a:p>
            <a:pPr>
              <a:lnSpc>
                <a:spcPct val="120000"/>
              </a:lnSpc>
            </a:pPr>
            <a:r>
              <a:rPr lang="en-US" sz="3800" dirty="0"/>
              <a:t>Tier 1: Access to the Curriculum Connections document with supporting videos.</a:t>
            </a:r>
          </a:p>
          <a:p>
            <a:pPr marL="0" indent="0">
              <a:lnSpc>
                <a:spcPct val="120000"/>
              </a:lnSpc>
              <a:buNone/>
            </a:pPr>
            <a:endParaRPr lang="en-US" sz="400" dirty="0"/>
          </a:p>
          <a:p>
            <a:pPr>
              <a:lnSpc>
                <a:spcPct val="120000"/>
              </a:lnSpc>
            </a:pPr>
            <a:r>
              <a:rPr lang="en-US" sz="3800" dirty="0"/>
              <a:t>Tier 2: all of the above + The school will be allocated a curriculum connections expert who will provide the school with 15 hours remote consultation through online databases, webinars, post-webinar clarification and online support </a:t>
            </a:r>
          </a:p>
          <a:p>
            <a:pPr marL="0" indent="0">
              <a:lnSpc>
                <a:spcPct val="120000"/>
              </a:lnSpc>
              <a:buNone/>
            </a:pPr>
            <a:endParaRPr lang="en-US" sz="400" dirty="0"/>
          </a:p>
          <a:p>
            <a:pPr>
              <a:lnSpc>
                <a:spcPct val="120000"/>
              </a:lnSpc>
            </a:pPr>
            <a:r>
              <a:rPr lang="en-US" sz="3800" dirty="0"/>
              <a:t>Tier 3: all of the above + 10 extra hours remote consultation (25 hours total) and a two day on-site coaching visit, as well as pre and post visit support. </a:t>
            </a:r>
          </a:p>
          <a:p>
            <a:endParaRPr lang="en-US" sz="1599" dirty="0">
              <a:solidFill>
                <a:srgbClr val="000000"/>
              </a:solidFill>
            </a:endParaRPr>
          </a:p>
        </p:txBody>
      </p:sp>
      <p:pic>
        <p:nvPicPr>
          <p:cNvPr id="6" name="Picture 5" descr="http://workwithtobyandlayla.com/wp-content/uploads/2010/03/computer-handshak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20163" y="318105"/>
            <a:ext cx="1597970" cy="722111"/>
          </a:xfrm>
          <a:prstGeom prst="rect">
            <a:avLst/>
          </a:prstGeom>
          <a:noFill/>
          <a:ln w="63500" cap="rnd">
            <a:solidFill>
              <a:srgbClr val="333333"/>
            </a:solidFill>
            <a:bevel/>
            <a:headEnd/>
            <a:tailEnd/>
          </a:ln>
          <a:effectLst>
            <a:outerShdw dist="292100" dir="5400000" algn="ctr" rotWithShape="0">
              <a:srgbClr val="000000">
                <a:alpha val="21999"/>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7671219"/>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p:cNvPicPr>
          <p:nvPr/>
        </p:nvPicPr>
        <p:blipFill>
          <a:blip r:embed="rId3"/>
          <a:srcRect l="20084" t="10667" r="21417" b="4889"/>
          <a:stretch>
            <a:fillRect/>
          </a:stretch>
        </p:blipFill>
        <p:spPr bwMode="auto">
          <a:xfrm>
            <a:off x="351692" y="1331064"/>
            <a:ext cx="8490607" cy="4718043"/>
          </a:xfrm>
          <a:prstGeom prst="rect">
            <a:avLst/>
          </a:prstGeom>
          <a:noFill/>
          <a:ln w="25400">
            <a:noFill/>
            <a:bevel/>
            <a:headEnd/>
            <a:tailEnd/>
          </a:ln>
        </p:spPr>
      </p:pic>
      <p:pic>
        <p:nvPicPr>
          <p:cNvPr id="9" name="Picture 8"/>
          <p:cNvPicPr/>
          <p:nvPr/>
        </p:nvPicPr>
        <p:blipFill rotWithShape="1">
          <a:blip r:embed="rId4"/>
          <a:srcRect l="14632" t="82969" r="60084" b="11911"/>
          <a:stretch/>
        </p:blipFill>
        <p:spPr bwMode="auto">
          <a:xfrm>
            <a:off x="2069023" y="6200609"/>
            <a:ext cx="3349867" cy="5689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92066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62" y="1238390"/>
            <a:ext cx="7461838" cy="730721"/>
          </a:xfrm>
        </p:spPr>
        <p:txBody>
          <a:bodyPr>
            <a:normAutofit fontScale="90000"/>
          </a:bodyPr>
          <a:lstStyle/>
          <a:p>
            <a:r>
              <a:rPr lang="en-US" dirty="0" err="1"/>
              <a:t>SharingPYPBlog</a:t>
            </a:r>
            <a:r>
              <a:rPr lang="en-US" dirty="0"/>
              <a:t/>
            </a:r>
            <a:br>
              <a:rPr lang="en-US" dirty="0"/>
            </a:br>
            <a:r>
              <a:rPr lang="en-US" sz="2000" dirty="0">
                <a:solidFill>
                  <a:schemeClr val="tx1"/>
                </a:solidFill>
              </a:rPr>
              <a:t>Article: Curriculum Connections – Integrating Common Core and PYP</a:t>
            </a:r>
          </a:p>
        </p:txBody>
      </p:sp>
      <p:pic>
        <p:nvPicPr>
          <p:cNvPr id="4" name="Picture 3" descr="Screen Shot 2016-03-10 at 11.22.41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708" y="2195811"/>
            <a:ext cx="8847880" cy="3684586"/>
          </a:xfrm>
          <a:prstGeom prst="rect">
            <a:avLst/>
          </a:prstGeom>
        </p:spPr>
      </p:pic>
    </p:spTree>
    <p:extLst>
      <p:ext uri="{BB962C8B-B14F-4D97-AF65-F5344CB8AC3E}">
        <p14:creationId xmlns:p14="http://schemas.microsoft.com/office/powerpoint/2010/main" val="4767523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r>
              <a:rPr lang="en-US" altLang="en-US" dirty="0"/>
              <a:t>Mainstream launch progress </a:t>
            </a:r>
          </a:p>
        </p:txBody>
      </p:sp>
      <p:sp>
        <p:nvSpPr>
          <p:cNvPr id="81923" name="Content Placeholder 2"/>
          <p:cNvSpPr>
            <a:spLocks noGrp="1"/>
          </p:cNvSpPr>
          <p:nvPr>
            <p:ph idx="1"/>
          </p:nvPr>
        </p:nvSpPr>
        <p:spPr>
          <a:xfrm>
            <a:off x="592104" y="1568557"/>
            <a:ext cx="7460663" cy="4887064"/>
          </a:xfrm>
        </p:spPr>
        <p:txBody>
          <a:bodyPr>
            <a:normAutofit/>
          </a:bodyPr>
          <a:lstStyle/>
          <a:p>
            <a:endParaRPr lang="en-US" altLang="en-US" dirty="0"/>
          </a:p>
          <a:p>
            <a:r>
              <a:rPr lang="en-US" altLang="en-US" dirty="0"/>
              <a:t>Final materials in development</a:t>
            </a:r>
          </a:p>
          <a:p>
            <a:r>
              <a:rPr lang="en-US" altLang="en-US" dirty="0"/>
              <a:t>Predicted availability December 2016</a:t>
            </a:r>
          </a:p>
        </p:txBody>
      </p:sp>
      <p:pic>
        <p:nvPicPr>
          <p:cNvPr id="4" name="Picture 2" descr="http://www.asisystem.com/uploads/images/ASIHomeP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8724" y="2767896"/>
            <a:ext cx="3887421" cy="2915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40154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r>
              <a:rPr lang="en-GB" dirty="0"/>
              <a:t>Consultancy (for authorized schools)</a:t>
            </a:r>
            <a:endParaRPr lang="en-US" noProof="0" dirty="0"/>
          </a:p>
        </p:txBody>
      </p:sp>
      <p:sp>
        <p:nvSpPr>
          <p:cNvPr id="5" name="Subtitel 4"/>
          <p:cNvSpPr>
            <a:spLocks noGrp="1"/>
          </p:cNvSpPr>
          <p:nvPr>
            <p:ph type="subTitle" idx="1"/>
          </p:nvPr>
        </p:nvSpPr>
        <p:spPr>
          <a:xfrm>
            <a:off x="540327" y="3305915"/>
            <a:ext cx="8211787" cy="872062"/>
          </a:xfrm>
        </p:spPr>
        <p:txBody>
          <a:bodyPr>
            <a:normAutofit/>
          </a:bodyPr>
          <a:lstStyle/>
          <a:p>
            <a:r>
              <a:rPr lang="en-GB" sz="2800" b="1" dirty="0"/>
              <a:t>Preparing for mainstream launch</a:t>
            </a:r>
            <a:endParaRPr lang="nl-NL" sz="2800" b="1" dirty="0"/>
          </a:p>
        </p:txBody>
      </p:sp>
      <p:pic>
        <p:nvPicPr>
          <p:cNvPr id="7" name="Picture 6" descr="http://www.eastleake-ac.org.uk/wp-content/uploads/2014/04/Care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4759" y="4384656"/>
            <a:ext cx="3422921" cy="2053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64562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948" y="1238390"/>
            <a:ext cx="8947052" cy="968841"/>
          </a:xfrm>
        </p:spPr>
        <p:txBody>
          <a:bodyPr>
            <a:normAutofit fontScale="90000"/>
          </a:bodyPr>
          <a:lstStyle/>
          <a:p>
            <a:r>
              <a:rPr lang="en-US" dirty="0"/>
              <a:t>Why design </a:t>
            </a:r>
            <a:r>
              <a:rPr lang="en-US" sz="3264" dirty="0"/>
              <a:t>consultancy for authorized schools?</a:t>
            </a:r>
            <a:r>
              <a:rPr lang="en-US" dirty="0"/>
              <a:t> </a:t>
            </a:r>
          </a:p>
        </p:txBody>
      </p:sp>
      <p:pic>
        <p:nvPicPr>
          <p:cNvPr id="1028" name="Picture 4" descr="http://star.psy.ohio-state.edu/coglab/Pictures/miracl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217" y="2016325"/>
            <a:ext cx="7072289" cy="384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6946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a:xfrm>
            <a:off x="744276" y="1171541"/>
            <a:ext cx="7989665" cy="717384"/>
          </a:xfrm>
        </p:spPr>
        <p:txBody>
          <a:bodyPr/>
          <a:lstStyle/>
          <a:p>
            <a:pPr eaLnBrk="1"/>
            <a:r>
              <a:rPr lang="en-US" sz="2900" dirty="0"/>
              <a:t>What is consultancy for authorized schools?</a:t>
            </a:r>
            <a:endParaRPr lang="en-US" sz="1599" b="0" dirty="0">
              <a:solidFill>
                <a:srgbClr val="000000"/>
              </a:solidFill>
            </a:endParaRPr>
          </a:p>
        </p:txBody>
      </p:sp>
      <p:sp>
        <p:nvSpPr>
          <p:cNvPr id="9219" name="Rectangle 2"/>
          <p:cNvSpPr>
            <a:spLocks noGrp="1" noChangeArrowheads="1"/>
          </p:cNvSpPr>
          <p:nvPr>
            <p:ph type="body" idx="1"/>
          </p:nvPr>
        </p:nvSpPr>
        <p:spPr>
          <a:xfrm>
            <a:off x="435953" y="1606728"/>
            <a:ext cx="8297988" cy="4920681"/>
          </a:xfrm>
        </p:spPr>
        <p:txBody>
          <a:bodyPr>
            <a:normAutofit/>
          </a:bodyPr>
          <a:lstStyle/>
          <a:p>
            <a:pPr>
              <a:lnSpc>
                <a:spcPct val="110000"/>
              </a:lnSpc>
              <a:buSzTx/>
              <a:buNone/>
            </a:pPr>
            <a:r>
              <a:rPr lang="en-US" sz="1800" dirty="0"/>
              <a:t>	The service provides consultancy and support to schools in the period between and in the lead up to evaluation visits. The consultation process can start at any point during this time and can overlap a school’s evaluation visit.  </a:t>
            </a:r>
          </a:p>
          <a:p>
            <a:pPr>
              <a:lnSpc>
                <a:spcPct val="110000"/>
              </a:lnSpc>
              <a:buNone/>
            </a:pPr>
            <a:endParaRPr lang="en-US" sz="200" dirty="0">
              <a:solidFill>
                <a:srgbClr val="000000"/>
              </a:solidFill>
            </a:endParaRPr>
          </a:p>
          <a:p>
            <a:pPr>
              <a:lnSpc>
                <a:spcPct val="110000"/>
              </a:lnSpc>
              <a:buNone/>
            </a:pPr>
            <a:r>
              <a:rPr lang="en-US" sz="1800" dirty="0"/>
              <a:t>	Throughout the consultation, the consultant will support and give advice based on information provided in the current IB publications and his/her professional knowledge of the programme. </a:t>
            </a:r>
          </a:p>
          <a:p>
            <a:pPr>
              <a:lnSpc>
                <a:spcPct val="110000"/>
              </a:lnSpc>
              <a:buNone/>
            </a:pPr>
            <a:endParaRPr lang="en-US" sz="200" dirty="0"/>
          </a:p>
          <a:p>
            <a:pPr>
              <a:lnSpc>
                <a:spcPct val="110000"/>
              </a:lnSpc>
              <a:buNone/>
            </a:pPr>
            <a:r>
              <a:rPr lang="en-US" sz="1800" dirty="0"/>
              <a:t>	Each school is unique and the service will be focused on guiding the school according to its particular identity and situation. The trained educator will focus on areas the school identifies as priorities. These priorities may be large Standard-wide areas; such as teaching and learning, assessment, philosophy etc., or much more specific areas of interest. In supporting the school, the trained educator will also act as a liaison in order to identify further professional development and learning opportunities (IB and non-IB) that support the school’s identified areas of focus.</a:t>
            </a:r>
          </a:p>
          <a:p>
            <a:pPr>
              <a:buNone/>
            </a:pPr>
            <a:endParaRPr lang="en-US" sz="1599" dirty="0">
              <a:solidFill>
                <a:srgbClr val="000000"/>
              </a:solidFill>
            </a:endParaRPr>
          </a:p>
        </p:txBody>
      </p:sp>
    </p:spTree>
    <p:extLst>
      <p:ext uri="{BB962C8B-B14F-4D97-AF65-F5344CB8AC3E}">
        <p14:creationId xmlns:p14="http://schemas.microsoft.com/office/powerpoint/2010/main" val="1985948423"/>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207690" y="1527989"/>
            <a:ext cx="6591280" cy="1853472"/>
          </a:xfrm>
          <a:prstGeom prst="rect">
            <a:avLst/>
          </a:prstGeom>
        </p:spPr>
      </p:pic>
      <p:sp>
        <p:nvSpPr>
          <p:cNvPr id="9218" name="Rectangle 1"/>
          <p:cNvSpPr>
            <a:spLocks noGrp="1" noChangeArrowheads="1"/>
          </p:cNvSpPr>
          <p:nvPr>
            <p:ph type="title"/>
          </p:nvPr>
        </p:nvSpPr>
        <p:spPr>
          <a:xfrm>
            <a:off x="744276" y="1169297"/>
            <a:ext cx="7989665" cy="717384"/>
          </a:xfrm>
        </p:spPr>
        <p:txBody>
          <a:bodyPr/>
          <a:lstStyle/>
          <a:p>
            <a:pPr eaLnBrk="1"/>
            <a:r>
              <a:rPr lang="en-US" sz="2900" dirty="0"/>
              <a:t>Progress – Design and development phase</a:t>
            </a:r>
            <a:endParaRPr lang="en-US" sz="1599" b="0" dirty="0">
              <a:solidFill>
                <a:srgbClr val="000000"/>
              </a:solidFill>
            </a:endParaRPr>
          </a:p>
        </p:txBody>
      </p:sp>
      <p:sp>
        <p:nvSpPr>
          <p:cNvPr id="2" name="Content Placeholder 1"/>
          <p:cNvSpPr>
            <a:spLocks noGrp="1"/>
          </p:cNvSpPr>
          <p:nvPr>
            <p:ph idx="1"/>
          </p:nvPr>
        </p:nvSpPr>
        <p:spPr>
          <a:xfrm>
            <a:off x="870885" y="3279624"/>
            <a:ext cx="7461838" cy="3901845"/>
          </a:xfrm>
        </p:spPr>
        <p:txBody>
          <a:bodyPr/>
          <a:lstStyle/>
          <a:p>
            <a:pPr>
              <a:lnSpc>
                <a:spcPct val="100000"/>
              </a:lnSpc>
            </a:pPr>
            <a:r>
              <a:rPr lang="en-US" dirty="0"/>
              <a:t>A team of 39 experienced educators from newly authorized, established, long standing and foundation IB World Schools; the majority of which have previously been trained as pre-authorization consultants, engaged in design and development discussions for the service. </a:t>
            </a:r>
          </a:p>
          <a:p>
            <a:pPr>
              <a:lnSpc>
                <a:spcPct val="100000"/>
              </a:lnSpc>
            </a:pPr>
            <a:r>
              <a:rPr lang="en-US" dirty="0"/>
              <a:t>The culmination of these discussion was a four day meeting in late June where 8 of these educators in conjunction with internal representatives from Programme Development, School Services, Assessment, Development, IBEN and Professional Development worked towards finalizing the service.</a:t>
            </a:r>
          </a:p>
          <a:p>
            <a:pPr lvl="1"/>
            <a:endParaRPr lang="en-US" dirty="0"/>
          </a:p>
          <a:p>
            <a:pPr lvl="1"/>
            <a:endParaRPr lang="en-US" dirty="0"/>
          </a:p>
        </p:txBody>
      </p:sp>
    </p:spTree>
    <p:extLst>
      <p:ext uri="{BB962C8B-B14F-4D97-AF65-F5344CB8AC3E}">
        <p14:creationId xmlns:p14="http://schemas.microsoft.com/office/powerpoint/2010/main" val="1196643323"/>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3062" y="1203388"/>
            <a:ext cx="7989190" cy="715850"/>
          </a:xfrm>
        </p:spPr>
        <p:txBody>
          <a:bodyPr/>
          <a:lstStyle/>
          <a:p>
            <a:r>
              <a:rPr lang="en-US" dirty="0"/>
              <a:t>Service focus areas </a:t>
            </a:r>
          </a:p>
        </p:txBody>
      </p:sp>
      <p:sp>
        <p:nvSpPr>
          <p:cNvPr id="3" name="Content Placeholder 2"/>
          <p:cNvSpPr>
            <a:spLocks noGrp="1"/>
          </p:cNvSpPr>
          <p:nvPr>
            <p:ph idx="1"/>
          </p:nvPr>
        </p:nvSpPr>
        <p:spPr>
          <a:xfrm>
            <a:off x="154568" y="1956134"/>
            <a:ext cx="4259996" cy="4367094"/>
          </a:xfrm>
        </p:spPr>
        <p:txBody>
          <a:bodyPr/>
          <a:lstStyle/>
          <a:p>
            <a:pPr marL="0" indent="0">
              <a:lnSpc>
                <a:spcPct val="100000"/>
              </a:lnSpc>
              <a:buNone/>
            </a:pPr>
            <a:r>
              <a:rPr lang="en-US" sz="2539" dirty="0"/>
              <a:t>1. Strengthening standards and practices implementation</a:t>
            </a:r>
          </a:p>
          <a:p>
            <a:pPr marL="0" indent="0">
              <a:lnSpc>
                <a:spcPct val="100000"/>
              </a:lnSpc>
              <a:buNone/>
            </a:pPr>
            <a:r>
              <a:rPr lang="en-US" sz="2539" dirty="0"/>
              <a:t>2. Programme implementation sustainability</a:t>
            </a:r>
          </a:p>
          <a:p>
            <a:pPr marL="0" indent="0">
              <a:lnSpc>
                <a:spcPct val="100000"/>
              </a:lnSpc>
              <a:buNone/>
            </a:pPr>
            <a:r>
              <a:rPr lang="en-US" sz="2539" dirty="0"/>
              <a:t>3. Collaborative leadership</a:t>
            </a:r>
          </a:p>
          <a:p>
            <a:pPr marL="0" indent="0">
              <a:lnSpc>
                <a:spcPct val="100000"/>
              </a:lnSpc>
              <a:buNone/>
            </a:pPr>
            <a:r>
              <a:rPr lang="en-US" sz="2539" dirty="0"/>
              <a:t>4. Collaborative planning</a:t>
            </a:r>
          </a:p>
          <a:p>
            <a:pPr marL="0" indent="0">
              <a:lnSpc>
                <a:spcPct val="100000"/>
              </a:lnSpc>
              <a:buNone/>
            </a:pPr>
            <a:r>
              <a:rPr lang="en-US" sz="2539" dirty="0"/>
              <a:t>5. Philosophy integration</a:t>
            </a:r>
          </a:p>
          <a:p>
            <a:pPr marL="0" indent="0">
              <a:lnSpc>
                <a:spcPct val="100000"/>
              </a:lnSpc>
              <a:buNone/>
            </a:pPr>
            <a:r>
              <a:rPr lang="en-US" sz="2539" dirty="0"/>
              <a:t>6. Unit planning/course planning</a:t>
            </a:r>
          </a:p>
          <a:p>
            <a:pPr marL="0" indent="0">
              <a:buNone/>
            </a:pPr>
            <a:endParaRPr lang="en-US" sz="2539" dirty="0"/>
          </a:p>
          <a:p>
            <a:endParaRPr lang="en-US" dirty="0"/>
          </a:p>
          <a:p>
            <a:pPr marL="0" indent="0">
              <a:buNone/>
            </a:pPr>
            <a:endParaRPr lang="en-US" dirty="0"/>
          </a:p>
        </p:txBody>
      </p:sp>
      <p:sp>
        <p:nvSpPr>
          <p:cNvPr id="7" name="Content Placeholder 2"/>
          <p:cNvSpPr txBox="1">
            <a:spLocks/>
          </p:cNvSpPr>
          <p:nvPr/>
        </p:nvSpPr>
        <p:spPr bwMode="auto">
          <a:xfrm>
            <a:off x="4765448" y="1956134"/>
            <a:ext cx="4166729" cy="4367094"/>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374340" indent="-374340" algn="l" rtl="0" eaLnBrk="1" fontAlgn="base" hangingPunct="1">
              <a:lnSpc>
                <a:spcPct val="100000"/>
              </a:lnSpc>
              <a:spcBef>
                <a:spcPts val="0"/>
              </a:spcBef>
              <a:spcAft>
                <a:spcPts val="632"/>
              </a:spcAft>
              <a:buClr>
                <a:srgbClr val="004B8D"/>
              </a:buClr>
              <a:buFont typeface="Arial" pitchFamily="34" charset="0"/>
              <a:buChar char="•"/>
              <a:defRPr lang="en-GB" sz="2700" dirty="0" smtClean="0">
                <a:solidFill>
                  <a:srgbClr val="004B8D"/>
                </a:solidFill>
                <a:latin typeface="Myriad Pro" pitchFamily="34" charset="0"/>
                <a:ea typeface="+mn-ea"/>
                <a:cs typeface="+mn-cs"/>
              </a:defRPr>
            </a:lvl1pPr>
            <a:lvl2pPr marL="757944" indent="-378972" algn="l" rtl="0" eaLnBrk="1" fontAlgn="base" hangingPunct="1">
              <a:lnSpc>
                <a:spcPct val="100000"/>
              </a:lnSpc>
              <a:spcBef>
                <a:spcPts val="0"/>
              </a:spcBef>
              <a:spcAft>
                <a:spcPts val="632"/>
              </a:spcAft>
              <a:buClr>
                <a:srgbClr val="004B8D"/>
              </a:buClr>
              <a:buFont typeface="Arial" pitchFamily="34" charset="0"/>
              <a:buChar char="•"/>
              <a:defRPr lang="nl-NL" sz="2300" dirty="0" smtClean="0">
                <a:solidFill>
                  <a:srgbClr val="004B8D"/>
                </a:solidFill>
                <a:latin typeface="Myriad Pro" pitchFamily="34" charset="0"/>
                <a:ea typeface="+mn-ea"/>
                <a:cs typeface="+mn-cs"/>
              </a:defRPr>
            </a:lvl2pPr>
            <a:lvl3pPr marL="2398117" indent="11699" algn="l" rtl="0" eaLnBrk="1" fontAlgn="base" hangingPunct="1">
              <a:lnSpc>
                <a:spcPct val="90000"/>
              </a:lnSpc>
              <a:spcBef>
                <a:spcPct val="40000"/>
              </a:spcBef>
              <a:spcAft>
                <a:spcPct val="0"/>
              </a:spcAft>
              <a:buClr>
                <a:srgbClr val="004B8D"/>
              </a:buClr>
              <a:buFont typeface="Arial" pitchFamily="34" charset="0"/>
              <a:buChar char="•"/>
              <a:defRPr lang="nl-NL" sz="2700" dirty="0" smtClean="0">
                <a:solidFill>
                  <a:srgbClr val="004B8D"/>
                </a:solidFill>
                <a:latin typeface="+mn-lt"/>
                <a:ea typeface="+mn-ea"/>
                <a:cs typeface="+mn-cs"/>
              </a:defRPr>
            </a:lvl3pPr>
            <a:lvl4pPr marL="2530138" algn="l" rtl="0" eaLnBrk="1" fontAlgn="base" hangingPunct="1">
              <a:lnSpc>
                <a:spcPct val="90000"/>
              </a:lnSpc>
              <a:spcBef>
                <a:spcPct val="40000"/>
              </a:spcBef>
              <a:spcAft>
                <a:spcPct val="0"/>
              </a:spcAft>
              <a:buClr>
                <a:srgbClr val="0B1F65"/>
              </a:buClr>
              <a:defRPr sz="1700">
                <a:solidFill>
                  <a:schemeClr val="tx1"/>
                </a:solidFill>
                <a:latin typeface="+mj-lt"/>
              </a:defRPr>
            </a:lvl4pPr>
            <a:lvl5pPr marL="2650462"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5pPr>
            <a:lvl6pPr marL="1179077" indent="-421133" algn="l" rtl="0" eaLnBrk="1" fontAlgn="base" hangingPunct="1">
              <a:lnSpc>
                <a:spcPct val="100000"/>
              </a:lnSpc>
              <a:spcBef>
                <a:spcPts val="0"/>
              </a:spcBef>
              <a:spcAft>
                <a:spcPts val="632"/>
              </a:spcAft>
              <a:buClr>
                <a:srgbClr val="004B8D"/>
              </a:buClr>
              <a:buSzPct val="100000"/>
              <a:buFont typeface="Courier New" pitchFamily="49" charset="0"/>
              <a:buChar char="o"/>
              <a:defRPr lang="nl-NL" sz="1900" dirty="0" smtClean="0">
                <a:solidFill>
                  <a:srgbClr val="004B8D"/>
                </a:solidFill>
                <a:latin typeface="Myriad Pro" pitchFamily="34" charset="0"/>
              </a:defRPr>
            </a:lvl6pPr>
            <a:lvl7pPr marL="3613051"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7pPr>
            <a:lvl8pPr marL="4094345"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8pPr>
            <a:lvl9pPr marL="4575640"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9pPr>
          </a:lstStyle>
          <a:p>
            <a:pPr marL="0" indent="0">
              <a:buNone/>
            </a:pPr>
            <a:r>
              <a:rPr lang="en-US" sz="2539" dirty="0"/>
              <a:t>7. Assessment</a:t>
            </a:r>
          </a:p>
          <a:p>
            <a:pPr marL="0" indent="0">
              <a:buNone/>
            </a:pPr>
            <a:r>
              <a:rPr lang="en-US" sz="2539" dirty="0"/>
              <a:t>8. Programme changes </a:t>
            </a:r>
          </a:p>
          <a:p>
            <a:pPr marL="0" indent="0">
              <a:buNone/>
            </a:pPr>
            <a:r>
              <a:rPr lang="en-US" sz="2539" dirty="0"/>
              <a:t>9. Professional learning opportunities</a:t>
            </a:r>
          </a:p>
          <a:p>
            <a:pPr marL="0" indent="0">
              <a:buNone/>
            </a:pPr>
            <a:r>
              <a:rPr lang="en-US" sz="2539" dirty="0"/>
              <a:t>10. Role of the coordinator</a:t>
            </a:r>
          </a:p>
          <a:p>
            <a:pPr marL="0" indent="0">
              <a:buNone/>
            </a:pPr>
            <a:r>
              <a:rPr lang="en-US" sz="2539" dirty="0"/>
              <a:t>11. Approaches to learning and approaches to teaching</a:t>
            </a:r>
          </a:p>
          <a:p>
            <a:pPr marL="0" indent="0">
              <a:buNone/>
            </a:pPr>
            <a:r>
              <a:rPr lang="en-US" sz="2539" dirty="0"/>
              <a:t>12. Curriculum Innovation</a:t>
            </a:r>
          </a:p>
          <a:p>
            <a:pPr marL="0" indent="0">
              <a:buNone/>
            </a:pPr>
            <a:endParaRPr lang="en-US" sz="2448" kern="0" dirty="0"/>
          </a:p>
          <a:p>
            <a:pPr marL="0" indent="0">
              <a:buNone/>
            </a:pPr>
            <a:endParaRPr lang="en-US" sz="2448" kern="0" dirty="0"/>
          </a:p>
        </p:txBody>
      </p:sp>
    </p:spTree>
    <p:extLst>
      <p:ext uri="{BB962C8B-B14F-4D97-AF65-F5344CB8AC3E}">
        <p14:creationId xmlns:p14="http://schemas.microsoft.com/office/powerpoint/2010/main" val="19328903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r>
              <a:rPr lang="en-US" altLang="en-US" dirty="0"/>
              <a:t>Mainstream launch progress </a:t>
            </a:r>
          </a:p>
        </p:txBody>
      </p:sp>
      <p:sp>
        <p:nvSpPr>
          <p:cNvPr id="81923" name="Content Placeholder 2"/>
          <p:cNvSpPr>
            <a:spLocks noGrp="1"/>
          </p:cNvSpPr>
          <p:nvPr>
            <p:ph idx="1"/>
          </p:nvPr>
        </p:nvSpPr>
        <p:spPr>
          <a:xfrm>
            <a:off x="714024" y="1588877"/>
            <a:ext cx="7460663" cy="4887064"/>
          </a:xfrm>
        </p:spPr>
        <p:txBody>
          <a:bodyPr>
            <a:normAutofit/>
          </a:bodyPr>
          <a:lstStyle/>
          <a:p>
            <a:endParaRPr lang="en-US" altLang="en-US" dirty="0"/>
          </a:p>
          <a:p>
            <a:r>
              <a:rPr lang="en-US" altLang="en-US" dirty="0"/>
              <a:t>Final materials in development</a:t>
            </a:r>
          </a:p>
          <a:p>
            <a:r>
              <a:rPr lang="en-US" altLang="en-US" dirty="0"/>
              <a:t>Predicted availability December 2016</a:t>
            </a:r>
          </a:p>
        </p:txBody>
      </p:sp>
      <p:pic>
        <p:nvPicPr>
          <p:cNvPr id="4" name="Picture 2" descr="http://www.asisystem.com/uploads/images/ASIHomeP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8724" y="2767896"/>
            <a:ext cx="3887421" cy="2915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8050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PYP team, IB Americas</a:t>
            </a:r>
          </a:p>
        </p:txBody>
      </p:sp>
      <p:sp>
        <p:nvSpPr>
          <p:cNvPr id="3" name="Content Placeholder 2"/>
          <p:cNvSpPr>
            <a:spLocks noGrp="1"/>
          </p:cNvSpPr>
          <p:nvPr>
            <p:ph idx="1"/>
          </p:nvPr>
        </p:nvSpPr>
        <p:spPr/>
        <p:txBody>
          <a:bodyPr/>
          <a:lstStyle/>
          <a:p>
            <a:pPr marL="0" indent="0">
              <a:buNone/>
            </a:pPr>
            <a:r>
              <a:rPr lang="en-US" b="1" dirty="0">
                <a:latin typeface="Myriad Pro" charset="0"/>
              </a:rPr>
              <a:t>Bethesda, Maryland, USA</a:t>
            </a:r>
          </a:p>
          <a:p>
            <a:pPr marL="0" indent="0">
              <a:buNone/>
            </a:pPr>
            <a:r>
              <a:rPr lang="en-US" dirty="0">
                <a:latin typeface="Myriad Pro" charset="0"/>
              </a:rPr>
              <a:t> </a:t>
            </a:r>
          </a:p>
          <a:p>
            <a:r>
              <a:rPr lang="en-US" dirty="0">
                <a:latin typeface="Myriad Pro" charset="0"/>
              </a:rPr>
              <a:t>Michael Clifton, PYP manager </a:t>
            </a:r>
          </a:p>
          <a:p>
            <a:r>
              <a:rPr lang="en-US" dirty="0">
                <a:latin typeface="Myriad Pro" charset="0"/>
              </a:rPr>
              <a:t>Erich </a:t>
            </a:r>
            <a:r>
              <a:rPr lang="en-US" dirty="0" err="1">
                <a:latin typeface="Myriad Pro" charset="0"/>
              </a:rPr>
              <a:t>Schmid</a:t>
            </a:r>
            <a:r>
              <a:rPr lang="en-US" dirty="0">
                <a:latin typeface="Myriad Pro" charset="0"/>
              </a:rPr>
              <a:t>, PYP associate manager</a:t>
            </a:r>
          </a:p>
          <a:p>
            <a:pPr marL="0" indent="0"/>
            <a:endParaRPr lang="en-US" dirty="0"/>
          </a:p>
          <a:p>
            <a:pPr marL="0" indent="0">
              <a:buNone/>
            </a:pPr>
            <a:r>
              <a:rPr lang="en-US" b="1" dirty="0"/>
              <a:t>Buenos Aires, Argentina</a:t>
            </a:r>
          </a:p>
          <a:p>
            <a:pPr marL="0" indent="0"/>
            <a:endParaRPr lang="en-US" dirty="0"/>
          </a:p>
          <a:p>
            <a:r>
              <a:rPr lang="en-US" dirty="0"/>
              <a:t>Alicia Olea, PYP associate manager</a:t>
            </a:r>
          </a:p>
          <a:p>
            <a:r>
              <a:rPr lang="en-US" dirty="0"/>
              <a:t>Milagros Barrera, PYP associate</a:t>
            </a:r>
          </a:p>
        </p:txBody>
      </p:sp>
    </p:spTree>
    <p:extLst>
      <p:ext uri="{BB962C8B-B14F-4D97-AF65-F5344CB8AC3E}">
        <p14:creationId xmlns:p14="http://schemas.microsoft.com/office/powerpoint/2010/main" val="25228006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538" y="1238390"/>
            <a:ext cx="8299108" cy="968841"/>
          </a:xfrm>
        </p:spPr>
        <p:txBody>
          <a:bodyPr>
            <a:normAutofit/>
          </a:bodyPr>
          <a:lstStyle/>
          <a:p>
            <a:r>
              <a:rPr lang="en-US" dirty="0"/>
              <a:t>Questions and further information</a:t>
            </a:r>
          </a:p>
        </p:txBody>
      </p:sp>
      <p:sp>
        <p:nvSpPr>
          <p:cNvPr id="3" name="Content Placeholder 2"/>
          <p:cNvSpPr>
            <a:spLocks noGrp="1"/>
          </p:cNvSpPr>
          <p:nvPr>
            <p:ph idx="1"/>
          </p:nvPr>
        </p:nvSpPr>
        <p:spPr>
          <a:xfrm>
            <a:off x="4459458" y="1853382"/>
            <a:ext cx="4515730" cy="4378606"/>
          </a:xfrm>
        </p:spPr>
        <p:txBody>
          <a:bodyPr/>
          <a:lstStyle/>
          <a:p>
            <a:pPr marL="0" indent="0">
              <a:buNone/>
            </a:pPr>
            <a:r>
              <a:rPr lang="en-US" sz="2400" dirty="0"/>
              <a:t>For further information on any of the School Enhancement Services please email</a:t>
            </a:r>
          </a:p>
          <a:p>
            <a:pPr marL="0" indent="0">
              <a:buNone/>
            </a:pPr>
            <a:endParaRPr lang="en-US" sz="2400" dirty="0"/>
          </a:p>
          <a:p>
            <a:endParaRPr lang="en-US" sz="2400" dirty="0"/>
          </a:p>
          <a:p>
            <a:pPr marL="0" indent="0">
              <a:buNone/>
            </a:pPr>
            <a:r>
              <a:rPr lang="en-US" sz="2400" dirty="0"/>
              <a:t>Sean Rankin – Global Head of School Enhancement Services: </a:t>
            </a:r>
            <a:r>
              <a:rPr lang="en-US" sz="2400" dirty="0">
                <a:hlinkClick r:id="rId3"/>
              </a:rPr>
              <a:t>sean.rankin@ibo.org</a:t>
            </a:r>
            <a:endParaRPr lang="en-US" sz="2400" dirty="0"/>
          </a:p>
          <a:p>
            <a:pPr marL="0" indent="0">
              <a:buNone/>
            </a:pPr>
            <a:endParaRPr lang="en-US" dirty="0"/>
          </a:p>
          <a:p>
            <a:pPr marL="0" indent="0">
              <a:buNone/>
            </a:pPr>
            <a:endParaRPr lang="en-US" dirty="0"/>
          </a:p>
        </p:txBody>
      </p:sp>
      <p:pic>
        <p:nvPicPr>
          <p:cNvPr id="1026" name="Picture 2" descr="http://thecrowdedhouse.net.au/wp-content/uploads/2011/11/Screen-shot-2011-05-19-at-10.11.10-AM.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903" y="1853382"/>
            <a:ext cx="3829539" cy="409725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9881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Professional development news</a:t>
            </a:r>
          </a:p>
        </p:txBody>
      </p:sp>
      <p:sp>
        <p:nvSpPr>
          <p:cNvPr id="3" name="Content Placeholder 2"/>
          <p:cNvSpPr>
            <a:spLocks noGrp="1"/>
          </p:cNvSpPr>
          <p:nvPr>
            <p:ph idx="1"/>
          </p:nvPr>
        </p:nvSpPr>
        <p:spPr/>
        <p:txBody>
          <a:bodyPr>
            <a:normAutofit/>
          </a:bodyPr>
          <a:lstStyle/>
          <a:p>
            <a:pPr marL="0" indent="0">
              <a:buNone/>
            </a:pPr>
            <a:r>
              <a:rPr lang="en-US" b="1" dirty="0">
                <a:solidFill>
                  <a:srgbClr val="004B8D"/>
                </a:solidFill>
                <a:latin typeface="Myriad Pro" charset="0"/>
              </a:rPr>
              <a:t>2017 PYP Webinars:</a:t>
            </a:r>
          </a:p>
          <a:p>
            <a:endParaRPr lang="en-US" dirty="0">
              <a:solidFill>
                <a:srgbClr val="004B8D"/>
              </a:solidFill>
              <a:latin typeface="Myriad Pro" charset="0"/>
            </a:endParaRPr>
          </a:p>
          <a:p>
            <a:r>
              <a:rPr lang="en-US" dirty="0">
                <a:solidFill>
                  <a:srgbClr val="004B8D"/>
                </a:solidFill>
                <a:latin typeface="Myriad Pro" charset="0"/>
              </a:rPr>
              <a:t>Demystifying transdisciplinary learning</a:t>
            </a:r>
          </a:p>
          <a:p>
            <a:r>
              <a:rPr lang="en-US" dirty="0">
                <a:solidFill>
                  <a:srgbClr val="004B8D"/>
                </a:solidFill>
                <a:latin typeface="Myriad Pro" charset="0"/>
              </a:rPr>
              <a:t>Creating inclusive learning environments</a:t>
            </a:r>
          </a:p>
          <a:p>
            <a:r>
              <a:rPr lang="en-US" dirty="0">
                <a:solidFill>
                  <a:srgbClr val="004B8D"/>
                </a:solidFill>
                <a:latin typeface="Myriad Pro" charset="0"/>
              </a:rPr>
              <a:t>Technology and student agency</a:t>
            </a:r>
          </a:p>
          <a:p>
            <a:r>
              <a:rPr lang="en-US" dirty="0">
                <a:solidFill>
                  <a:srgbClr val="004B8D"/>
                </a:solidFill>
                <a:latin typeface="Myriad Pro" charset="0"/>
              </a:rPr>
              <a:t>Self-assessment and peer feedback</a:t>
            </a:r>
          </a:p>
          <a:p>
            <a:endParaRPr lang="en-US" dirty="0"/>
          </a:p>
          <a:p>
            <a:endParaRPr lang="en-US" dirty="0"/>
          </a:p>
        </p:txBody>
      </p:sp>
    </p:spTree>
    <p:extLst>
      <p:ext uri="{BB962C8B-B14F-4D97-AF65-F5344CB8AC3E}">
        <p14:creationId xmlns:p14="http://schemas.microsoft.com/office/powerpoint/2010/main" val="34589887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Professional development news</a:t>
            </a:r>
          </a:p>
        </p:txBody>
      </p:sp>
      <p:sp>
        <p:nvSpPr>
          <p:cNvPr id="3" name="Content Placeholder 2"/>
          <p:cNvSpPr>
            <a:spLocks noGrp="1"/>
          </p:cNvSpPr>
          <p:nvPr>
            <p:ph idx="1"/>
          </p:nvPr>
        </p:nvSpPr>
        <p:spPr>
          <a:xfrm>
            <a:off x="3001116" y="2079625"/>
            <a:ext cx="6015884" cy="3902075"/>
          </a:xfrm>
        </p:spPr>
        <p:txBody>
          <a:bodyPr/>
          <a:lstStyle/>
          <a:p>
            <a:pPr marL="0" indent="0">
              <a:buNone/>
            </a:pPr>
            <a:r>
              <a:rPr lang="en-US" b="1" dirty="0"/>
              <a:t>New category 3 workshops</a:t>
            </a:r>
          </a:p>
          <a:p>
            <a:pPr marL="0" indent="0"/>
            <a:endParaRPr lang="en-US" dirty="0">
              <a:solidFill>
                <a:srgbClr val="1F497D"/>
              </a:solidFill>
              <a:latin typeface="Myriad Pro" charset="0"/>
            </a:endParaRPr>
          </a:p>
          <a:p>
            <a:r>
              <a:rPr lang="en-US" dirty="0">
                <a:solidFill>
                  <a:srgbClr val="1F497D"/>
                </a:solidFill>
                <a:latin typeface="Myriad Pro" charset="0"/>
              </a:rPr>
              <a:t>Transdisciplinary learning for subject specialists</a:t>
            </a:r>
          </a:p>
          <a:p>
            <a:r>
              <a:rPr lang="en-US" dirty="0">
                <a:solidFill>
                  <a:srgbClr val="1F497D"/>
                </a:solidFill>
                <a:latin typeface="Myriad Pro" charset="0"/>
              </a:rPr>
              <a:t>The Teaching assistant, a vital role </a:t>
            </a:r>
          </a:p>
          <a:p>
            <a:endParaRPr lang="en-US" dirty="0"/>
          </a:p>
          <a:p>
            <a:pPr marL="0" indent="0">
              <a:buNone/>
            </a:pPr>
            <a:r>
              <a:rPr lang="en-US" b="1" dirty="0"/>
              <a:t>New online workshops (coming soon)</a:t>
            </a:r>
          </a:p>
          <a:p>
            <a:pPr marL="0" indent="0"/>
            <a:endParaRPr lang="en-US" dirty="0"/>
          </a:p>
          <a:p>
            <a:r>
              <a:rPr lang="en-US" dirty="0">
                <a:solidFill>
                  <a:srgbClr val="1F497D"/>
                </a:solidFill>
                <a:latin typeface="Myriad Pro" charset="0"/>
              </a:rPr>
              <a:t>Digital learning</a:t>
            </a:r>
          </a:p>
          <a:p>
            <a:r>
              <a:rPr lang="en-US" dirty="0">
                <a:solidFill>
                  <a:srgbClr val="1F497D"/>
                </a:solidFill>
                <a:latin typeface="Myriad Pro" charset="0"/>
              </a:rPr>
              <a:t>The Role of Mathematics</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4" name="Picture 3"/>
          <p:cNvPicPr>
            <a:picLocks noChangeAspect="1"/>
          </p:cNvPicPr>
          <p:nvPr/>
        </p:nvPicPr>
        <p:blipFill>
          <a:blip r:embed="rId3"/>
          <a:stretch>
            <a:fillRect/>
          </a:stretch>
        </p:blipFill>
        <p:spPr>
          <a:xfrm rot="240000">
            <a:off x="86264" y="1925109"/>
            <a:ext cx="2743200" cy="3062319"/>
          </a:xfrm>
          <a:prstGeom prst="rect">
            <a:avLst/>
          </a:prstGeom>
        </p:spPr>
      </p:pic>
    </p:spTree>
    <p:extLst>
      <p:ext uri="{BB962C8B-B14F-4D97-AF65-F5344CB8AC3E}">
        <p14:creationId xmlns:p14="http://schemas.microsoft.com/office/powerpoint/2010/main" val="34512848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yriad Pro" charset="0"/>
              </a:rPr>
              <a:t>New in the</a:t>
            </a:r>
            <a:r>
              <a:rPr lang="en-US">
                <a:latin typeface="Myriad Pro" charset="0"/>
              </a:rPr>
              <a:t> </a:t>
            </a:r>
            <a:r>
              <a:rPr lang="en-US" dirty="0">
                <a:latin typeface="Myriad Pro" charset="0"/>
              </a:rPr>
              <a:t>IB Digital Toolkit</a:t>
            </a:r>
          </a:p>
        </p:txBody>
      </p:sp>
      <p:sp>
        <p:nvSpPr>
          <p:cNvPr id="3" name="Content Placeholder 2"/>
          <p:cNvSpPr>
            <a:spLocks noGrp="1"/>
          </p:cNvSpPr>
          <p:nvPr>
            <p:ph idx="1"/>
          </p:nvPr>
        </p:nvSpPr>
        <p:spPr>
          <a:xfrm>
            <a:off x="1225550" y="1888835"/>
            <a:ext cx="7461250" cy="4302415"/>
          </a:xfrm>
        </p:spPr>
        <p:txBody>
          <a:bodyPr/>
          <a:lstStyle/>
          <a:p>
            <a:r>
              <a:rPr lang="en-US" b="1" dirty="0"/>
              <a:t>Videos</a:t>
            </a:r>
          </a:p>
          <a:p>
            <a:pPr marL="288000" lvl="1" indent="0"/>
            <a:endParaRPr lang="en-US" dirty="0"/>
          </a:p>
          <a:p>
            <a:pPr lvl="1"/>
            <a:r>
              <a:rPr lang="en-US" dirty="0"/>
              <a:t>The PYP in practice</a:t>
            </a:r>
          </a:p>
          <a:p>
            <a:pPr lvl="1"/>
            <a:r>
              <a:rPr lang="en-US" dirty="0"/>
              <a:t>The PYP in an Early Years Setting</a:t>
            </a:r>
          </a:p>
          <a:p>
            <a:pPr marL="288000" lvl="1" indent="0"/>
            <a:endParaRPr lang="en-US" dirty="0"/>
          </a:p>
          <a:p>
            <a:r>
              <a:rPr lang="en-US" b="1" dirty="0"/>
              <a:t>Brochures and Posters</a:t>
            </a:r>
          </a:p>
          <a:p>
            <a:endParaRPr lang="en-US" b="1" dirty="0"/>
          </a:p>
          <a:p>
            <a:pPr marL="864000" lvl="1"/>
            <a:r>
              <a:rPr lang="en-US" dirty="0"/>
              <a:t>The PYP in an Early Years Setting</a:t>
            </a:r>
          </a:p>
          <a:p>
            <a:pPr marL="864000" lvl="1"/>
            <a:r>
              <a:rPr lang="en-US" dirty="0"/>
              <a:t>10 Reasons PYP</a:t>
            </a:r>
          </a:p>
          <a:p>
            <a:pPr lvl="1" indent="0"/>
            <a:endParaRPr lang="en-US" b="1" dirty="0"/>
          </a:p>
          <a:p>
            <a:r>
              <a:rPr lang="en-US" dirty="0"/>
              <a:t>PYP presentations, logos, banners</a:t>
            </a:r>
          </a:p>
          <a:p>
            <a:pPr marL="0" indent="0"/>
            <a:endParaRPr lang="en-US" dirty="0"/>
          </a:p>
          <a:p>
            <a:r>
              <a:rPr lang="en-US" dirty="0"/>
              <a:t>Check out  </a:t>
            </a:r>
            <a:r>
              <a:rPr lang="en-US" dirty="0">
                <a:hlinkClick r:id="rId3"/>
              </a:rPr>
              <a:t>www.ibo.org/digital-toolkit/</a:t>
            </a:r>
            <a:endParaRPr lang="en-US" dirty="0"/>
          </a:p>
          <a:p>
            <a:pPr marL="576000"/>
            <a:endParaRPr lang="en-US" b="1" dirty="0"/>
          </a:p>
          <a:p>
            <a:pPr marL="0" indent="0"/>
            <a:endParaRPr lang="en-US" b="1" dirty="0"/>
          </a:p>
        </p:txBody>
      </p:sp>
      <p:pic>
        <p:nvPicPr>
          <p:cNvPr id="4" name="Picture 3" descr="10 reasons.PNG"/>
          <p:cNvPicPr>
            <a:picLocks noChangeAspect="1"/>
          </p:cNvPicPr>
          <p:nvPr/>
        </p:nvPicPr>
        <p:blipFill>
          <a:blip r:embed="rId4"/>
          <a:stretch>
            <a:fillRect/>
          </a:stretch>
        </p:blipFill>
        <p:spPr>
          <a:xfrm>
            <a:off x="6539264" y="2201673"/>
            <a:ext cx="2415598" cy="3459099"/>
          </a:xfrm>
          <a:prstGeom prst="rect">
            <a:avLst/>
          </a:prstGeom>
        </p:spPr>
      </p:pic>
    </p:spTree>
    <p:extLst>
      <p:ext uri="{BB962C8B-B14F-4D97-AF65-F5344CB8AC3E}">
        <p14:creationId xmlns:p14="http://schemas.microsoft.com/office/powerpoint/2010/main" val="7559183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6.png"/>
          <p:cNvPicPr>
            <a:picLocks noChangeAspect="1"/>
          </p:cNvPicPr>
          <p:nvPr/>
        </p:nvPicPr>
        <p:blipFill>
          <a:blip r:embed="rId2">
            <a:extLst/>
          </a:blip>
          <a:stretch>
            <a:fillRect/>
          </a:stretch>
        </p:blipFill>
        <p:spPr>
          <a:xfrm>
            <a:off x="1163210" y="1014154"/>
            <a:ext cx="7423519" cy="5219808"/>
          </a:xfrm>
          <a:prstGeom prst="rect">
            <a:avLst/>
          </a:prstGeom>
          <a:ln w="12700">
            <a:miter lim="400000"/>
          </a:ln>
          <a:effectLst>
            <a:softEdge rad="165100"/>
          </a:effectLst>
        </p:spPr>
      </p:pic>
    </p:spTree>
    <p:extLst>
      <p:ext uri="{BB962C8B-B14F-4D97-AF65-F5344CB8AC3E}">
        <p14:creationId xmlns:p14="http://schemas.microsoft.com/office/powerpoint/2010/main" val="38890817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5.png"/>
          <p:cNvPicPr>
            <a:picLocks noChangeAspect="1"/>
          </p:cNvPicPr>
          <p:nvPr/>
        </p:nvPicPr>
        <p:blipFill>
          <a:blip r:embed="rId3">
            <a:extLst/>
          </a:blip>
          <a:stretch>
            <a:fillRect/>
          </a:stretch>
        </p:blipFill>
        <p:spPr>
          <a:xfrm>
            <a:off x="630284" y="1412340"/>
            <a:ext cx="7700552" cy="1594190"/>
          </a:xfrm>
          <a:prstGeom prst="rect">
            <a:avLst/>
          </a:prstGeom>
          <a:ln w="12700">
            <a:miter lim="400000"/>
          </a:ln>
        </p:spPr>
      </p:pic>
      <p:sp>
        <p:nvSpPr>
          <p:cNvPr id="3" name="Titel 3"/>
          <p:cNvSpPr txBox="1">
            <a:spLocks/>
          </p:cNvSpPr>
          <p:nvPr/>
        </p:nvSpPr>
        <p:spPr>
          <a:xfrm>
            <a:off x="0" y="443499"/>
            <a:ext cx="8961120" cy="968841"/>
          </a:xfrm>
          <a:prstGeom prst="rect">
            <a:avLst/>
          </a:prstGeom>
        </p:spPr>
        <p:txBody>
          <a:bodyPr>
            <a:noAutofit/>
          </a:bodyPr>
          <a:lst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a:lstStyle>
          <a:p>
            <a:pPr algn="r"/>
            <a:r>
              <a:rPr lang="en-US" sz="4000" i="1" dirty="0"/>
              <a:t>	</a:t>
            </a:r>
            <a:r>
              <a:rPr lang="en-US" i="1" dirty="0"/>
              <a:t>My School </a:t>
            </a:r>
          </a:p>
          <a:p>
            <a:pPr algn="r"/>
            <a:r>
              <a:rPr lang="en-US" dirty="0"/>
              <a:t>Rollout Timeline</a:t>
            </a:r>
          </a:p>
        </p:txBody>
      </p:sp>
      <p:sp>
        <p:nvSpPr>
          <p:cNvPr id="5" name="TextBox 4"/>
          <p:cNvSpPr txBox="1"/>
          <p:nvPr/>
        </p:nvSpPr>
        <p:spPr>
          <a:xfrm>
            <a:off x="0" y="3006530"/>
            <a:ext cx="9144000" cy="3416320"/>
          </a:xfrm>
          <a:prstGeom prst="rect">
            <a:avLst/>
          </a:prstGeom>
          <a:noFill/>
        </p:spPr>
        <p:txBody>
          <a:bodyPr wrap="square" rtlCol="0">
            <a:spAutoFit/>
          </a:bodyPr>
          <a:lstStyle/>
          <a:p>
            <a:pPr algn="ctr"/>
            <a:r>
              <a:rPr lang="en-US" sz="2400" b="1" dirty="0">
                <a:latin typeface="Myriad Pro"/>
              </a:rPr>
              <a:t>School Profile:  </a:t>
            </a:r>
            <a:r>
              <a:rPr lang="en-US" sz="2400" dirty="0">
                <a:latin typeface="Myriad Pro"/>
              </a:rPr>
              <a:t>Launched October 2015</a:t>
            </a:r>
          </a:p>
          <a:p>
            <a:pPr algn="ctr"/>
            <a:endParaRPr lang="en-US" sz="2400" dirty="0">
              <a:latin typeface="Myriad Pro"/>
            </a:endParaRPr>
          </a:p>
          <a:p>
            <a:pPr algn="ctr"/>
            <a:r>
              <a:rPr lang="en-US" sz="2400" b="1" dirty="0">
                <a:latin typeface="Myriad Pro"/>
              </a:rPr>
              <a:t>Application for Candidacy:  </a:t>
            </a:r>
            <a:r>
              <a:rPr lang="en-US" sz="2400" dirty="0">
                <a:latin typeface="Myriad Pro"/>
              </a:rPr>
              <a:t>Launched April 2016</a:t>
            </a:r>
          </a:p>
          <a:p>
            <a:pPr algn="ctr"/>
            <a:endParaRPr lang="en-US" sz="2400" dirty="0">
              <a:latin typeface="Myriad Pro"/>
            </a:endParaRPr>
          </a:p>
          <a:p>
            <a:pPr algn="ctr"/>
            <a:r>
              <a:rPr lang="en-US" sz="2400" b="1" dirty="0">
                <a:latin typeface="Myriad Pro"/>
              </a:rPr>
              <a:t>Application for Authorization:  </a:t>
            </a:r>
            <a:r>
              <a:rPr lang="en-US" sz="2400" dirty="0">
                <a:latin typeface="Myriad Pro"/>
              </a:rPr>
              <a:t>Projected launch Q1 2017</a:t>
            </a:r>
          </a:p>
          <a:p>
            <a:pPr algn="ctr"/>
            <a:endParaRPr lang="en-US" sz="2400" dirty="0">
              <a:latin typeface="Myriad Pro"/>
            </a:endParaRPr>
          </a:p>
          <a:p>
            <a:pPr algn="ctr"/>
            <a:r>
              <a:rPr lang="en-US" sz="2400" b="1" dirty="0">
                <a:latin typeface="Myriad Pro"/>
              </a:rPr>
              <a:t>Evaluation Self Study Questionnaire:  </a:t>
            </a:r>
          </a:p>
          <a:p>
            <a:pPr algn="ctr"/>
            <a:r>
              <a:rPr lang="en-US" sz="2400" dirty="0">
                <a:latin typeface="Myriad Pro"/>
              </a:rPr>
              <a:t>Projected launch 2017</a:t>
            </a:r>
          </a:p>
          <a:p>
            <a:pPr algn="ctr"/>
            <a:endParaRPr lang="en-US" sz="2400" b="1" dirty="0">
              <a:latin typeface="Myriad Pro"/>
            </a:endParaRPr>
          </a:p>
        </p:txBody>
      </p:sp>
    </p:spTree>
    <p:extLst>
      <p:ext uri="{BB962C8B-B14F-4D97-AF65-F5344CB8AC3E}">
        <p14:creationId xmlns:p14="http://schemas.microsoft.com/office/powerpoint/2010/main" val="14836958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3"/>
          <p:cNvSpPr txBox="1">
            <a:spLocks/>
          </p:cNvSpPr>
          <p:nvPr/>
        </p:nvSpPr>
        <p:spPr>
          <a:xfrm>
            <a:off x="129865" y="156410"/>
            <a:ext cx="8961120" cy="968841"/>
          </a:xfrm>
          <a:prstGeom prst="rect">
            <a:avLst/>
          </a:prstGeom>
        </p:spPr>
        <p:txBody>
          <a:bodyPr>
            <a:noAutofit/>
          </a:bodyPr>
          <a:lst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a:lstStyle>
          <a:p>
            <a:pPr algn="r"/>
            <a:r>
              <a:rPr lang="en-US" i="1" dirty="0"/>
              <a:t>My School</a:t>
            </a:r>
            <a:r>
              <a:rPr lang="en-US" dirty="0"/>
              <a:t> </a:t>
            </a:r>
          </a:p>
          <a:p>
            <a:pPr algn="r"/>
            <a:r>
              <a:rPr lang="en-US" dirty="0"/>
              <a:t>Next Steps for Schools</a:t>
            </a:r>
          </a:p>
        </p:txBody>
      </p:sp>
      <p:sp>
        <p:nvSpPr>
          <p:cNvPr id="5" name="Content Placeholder 2"/>
          <p:cNvSpPr>
            <a:spLocks noGrp="1"/>
          </p:cNvSpPr>
          <p:nvPr/>
        </p:nvSpPr>
        <p:spPr bwMode="auto">
          <a:xfrm>
            <a:off x="129865" y="1424046"/>
            <a:ext cx="8811688" cy="481669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374340" indent="-374340" algn="l" rtl="0" eaLnBrk="1" fontAlgn="base" hangingPunct="1">
              <a:lnSpc>
                <a:spcPct val="100000"/>
              </a:lnSpc>
              <a:spcBef>
                <a:spcPts val="0"/>
              </a:spcBef>
              <a:spcAft>
                <a:spcPts val="632"/>
              </a:spcAft>
              <a:buClr>
                <a:srgbClr val="004B8D"/>
              </a:buClr>
              <a:buFont typeface="Arial" pitchFamily="34" charset="0"/>
              <a:buChar char="•"/>
              <a:defRPr lang="en-GB" sz="2700" dirty="0" smtClean="0">
                <a:solidFill>
                  <a:srgbClr val="004B8D"/>
                </a:solidFill>
                <a:latin typeface="Myriad Pro" pitchFamily="34" charset="0"/>
                <a:ea typeface="+mn-ea"/>
                <a:cs typeface="+mn-cs"/>
              </a:defRPr>
            </a:lvl1pPr>
            <a:lvl2pPr marL="757944" indent="-378972" algn="l" rtl="0" eaLnBrk="1" fontAlgn="base" hangingPunct="1">
              <a:lnSpc>
                <a:spcPct val="100000"/>
              </a:lnSpc>
              <a:spcBef>
                <a:spcPts val="0"/>
              </a:spcBef>
              <a:spcAft>
                <a:spcPts val="632"/>
              </a:spcAft>
              <a:buClr>
                <a:srgbClr val="004B8D"/>
              </a:buClr>
              <a:buFont typeface="Arial" pitchFamily="34" charset="0"/>
              <a:buChar char="•"/>
              <a:defRPr lang="nl-NL" sz="2300" dirty="0" smtClean="0">
                <a:solidFill>
                  <a:srgbClr val="004B8D"/>
                </a:solidFill>
                <a:latin typeface="Myriad Pro" pitchFamily="34" charset="0"/>
                <a:ea typeface="+mn-ea"/>
                <a:cs typeface="+mn-cs"/>
              </a:defRPr>
            </a:lvl2pPr>
            <a:lvl3pPr marL="2398117" indent="11699" algn="l" rtl="0" eaLnBrk="1" fontAlgn="base" hangingPunct="1">
              <a:lnSpc>
                <a:spcPct val="90000"/>
              </a:lnSpc>
              <a:spcBef>
                <a:spcPct val="40000"/>
              </a:spcBef>
              <a:spcAft>
                <a:spcPct val="0"/>
              </a:spcAft>
              <a:buClr>
                <a:srgbClr val="004B8D"/>
              </a:buClr>
              <a:buFont typeface="Arial" pitchFamily="34" charset="0"/>
              <a:buChar char="•"/>
              <a:defRPr lang="nl-NL" sz="2700" dirty="0" smtClean="0">
                <a:solidFill>
                  <a:srgbClr val="004B8D"/>
                </a:solidFill>
                <a:latin typeface="+mn-lt"/>
                <a:ea typeface="+mn-ea"/>
                <a:cs typeface="+mn-cs"/>
              </a:defRPr>
            </a:lvl3pPr>
            <a:lvl4pPr marL="2530138" algn="l" rtl="0" eaLnBrk="1" fontAlgn="base" hangingPunct="1">
              <a:lnSpc>
                <a:spcPct val="90000"/>
              </a:lnSpc>
              <a:spcBef>
                <a:spcPct val="40000"/>
              </a:spcBef>
              <a:spcAft>
                <a:spcPct val="0"/>
              </a:spcAft>
              <a:buClr>
                <a:srgbClr val="0B1F65"/>
              </a:buClr>
              <a:defRPr sz="1700">
                <a:solidFill>
                  <a:schemeClr val="tx1"/>
                </a:solidFill>
                <a:latin typeface="+mj-lt"/>
              </a:defRPr>
            </a:lvl4pPr>
            <a:lvl5pPr marL="2650462"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5pPr>
            <a:lvl6pPr marL="1179077" indent="-421133" algn="l" rtl="0" eaLnBrk="1" fontAlgn="base" hangingPunct="1">
              <a:lnSpc>
                <a:spcPct val="100000"/>
              </a:lnSpc>
              <a:spcBef>
                <a:spcPts val="0"/>
              </a:spcBef>
              <a:spcAft>
                <a:spcPts val="632"/>
              </a:spcAft>
              <a:buClr>
                <a:srgbClr val="004B8D"/>
              </a:buClr>
              <a:buSzPct val="100000"/>
              <a:buFont typeface="Courier New" pitchFamily="49" charset="0"/>
              <a:buChar char="o"/>
              <a:defRPr lang="nl-NL" sz="1900" dirty="0" smtClean="0">
                <a:solidFill>
                  <a:srgbClr val="004B8D"/>
                </a:solidFill>
                <a:latin typeface="Myriad Pro" pitchFamily="34" charset="0"/>
              </a:defRPr>
            </a:lvl6pPr>
            <a:lvl7pPr marL="3613051"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7pPr>
            <a:lvl8pPr marL="4094345"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8pPr>
            <a:lvl9pPr marL="4575640"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9pPr>
          </a:lstStyle>
          <a:p>
            <a:pPr marL="0" indent="0">
              <a:spcAft>
                <a:spcPts val="500"/>
              </a:spcAft>
              <a:buNone/>
            </a:pPr>
            <a:r>
              <a:rPr lang="en-US" sz="2800" b="1" dirty="0"/>
              <a:t>Interested Schools</a:t>
            </a:r>
          </a:p>
          <a:p>
            <a:pPr marL="0" indent="0">
              <a:spcAft>
                <a:spcPts val="500"/>
              </a:spcAft>
              <a:buNone/>
            </a:pPr>
            <a:endParaRPr lang="en-US" sz="2800" b="1" dirty="0"/>
          </a:p>
          <a:p>
            <a:pPr>
              <a:spcAft>
                <a:spcPts val="500"/>
              </a:spcAft>
            </a:pPr>
            <a:r>
              <a:rPr lang="en-US" sz="2400" dirty="0"/>
              <a:t>Sample Applications for Candidacy are available on IBO.org.</a:t>
            </a:r>
          </a:p>
          <a:p>
            <a:pPr>
              <a:spcAft>
                <a:spcPts val="500"/>
              </a:spcAft>
            </a:pPr>
            <a:r>
              <a:rPr lang="en-US" sz="2400" dirty="0"/>
              <a:t>Follow instructions provided by your regional office to access the Application for Candidacy via My School at the appropriate time. </a:t>
            </a:r>
          </a:p>
          <a:p>
            <a:pPr>
              <a:spcAft>
                <a:spcPts val="500"/>
              </a:spcAft>
            </a:pPr>
            <a:r>
              <a:rPr lang="en-US" sz="2400" dirty="0"/>
              <a:t>Contact IB Answers with questions:  </a:t>
            </a:r>
          </a:p>
          <a:p>
            <a:pPr marL="2023777" lvl="2" indent="0">
              <a:lnSpc>
                <a:spcPct val="50000"/>
              </a:lnSpc>
              <a:spcAft>
                <a:spcPts val="500"/>
              </a:spcAft>
              <a:buNone/>
            </a:pPr>
            <a:r>
              <a:rPr lang="en-US" sz="2400" b="1" dirty="0">
                <a:latin typeface="Myriad pro"/>
                <a:cs typeface="Myriad pro"/>
              </a:rPr>
              <a:t>Email:  		</a:t>
            </a:r>
            <a:r>
              <a:rPr lang="en-US" sz="2400" dirty="0">
                <a:latin typeface="Myriad pro"/>
                <a:cs typeface="Myriad pro"/>
                <a:hlinkClick r:id="rId3"/>
              </a:rPr>
              <a:t>ibid@ibo.org</a:t>
            </a:r>
            <a:endParaRPr lang="en-US" sz="2400" dirty="0">
              <a:latin typeface="Myriad pro"/>
              <a:cs typeface="Myriad pro"/>
            </a:endParaRPr>
          </a:p>
          <a:p>
            <a:pPr marL="2023777" lvl="2" indent="0">
              <a:lnSpc>
                <a:spcPct val="50000"/>
              </a:lnSpc>
              <a:spcAft>
                <a:spcPts val="500"/>
              </a:spcAft>
              <a:buNone/>
            </a:pPr>
            <a:r>
              <a:rPr lang="en-US" sz="2400" b="1" dirty="0">
                <a:latin typeface="Myriad pro"/>
                <a:cs typeface="Myriad pro"/>
              </a:rPr>
              <a:t>Web:  		</a:t>
            </a:r>
            <a:r>
              <a:rPr lang="en-US" sz="2400" dirty="0">
                <a:latin typeface="Myriad pro"/>
                <a:cs typeface="Myriad pro"/>
                <a:hlinkClick r:id="rId4"/>
              </a:rPr>
              <a:t>https://ibanswers.ibo.org</a:t>
            </a:r>
            <a:endParaRPr lang="en-US" sz="2400" dirty="0">
              <a:latin typeface="Myriad pro"/>
              <a:cs typeface="Myriad pro"/>
            </a:endParaRPr>
          </a:p>
          <a:p>
            <a:pPr marL="2023777" lvl="2" indent="0">
              <a:lnSpc>
                <a:spcPct val="50000"/>
              </a:lnSpc>
              <a:spcAft>
                <a:spcPts val="500"/>
              </a:spcAft>
              <a:buNone/>
            </a:pPr>
            <a:r>
              <a:rPr lang="en-US" sz="2400" b="1" dirty="0">
                <a:latin typeface="Myriad pro"/>
                <a:cs typeface="Myriad pro"/>
              </a:rPr>
              <a:t>Skype ID:  </a:t>
            </a:r>
            <a:r>
              <a:rPr lang="en-US" sz="2400" dirty="0">
                <a:latin typeface="Myriad pro"/>
                <a:cs typeface="Myriad pro"/>
              </a:rPr>
              <a:t>	</a:t>
            </a:r>
            <a:r>
              <a:rPr lang="en-US" sz="2400" dirty="0" err="1">
                <a:latin typeface="Myriad pro"/>
                <a:cs typeface="Myriad pro"/>
              </a:rPr>
              <a:t>IBAnswers</a:t>
            </a:r>
            <a:endParaRPr lang="en-US" sz="2400" dirty="0">
              <a:latin typeface="Myriad pro"/>
              <a:cs typeface="Myriad pro"/>
            </a:endParaRPr>
          </a:p>
          <a:p>
            <a:pPr>
              <a:spcAft>
                <a:spcPts val="500"/>
              </a:spcAft>
            </a:pPr>
            <a:endParaRPr lang="en-US" dirty="0"/>
          </a:p>
          <a:p>
            <a:endParaRPr lang="en-US" dirty="0"/>
          </a:p>
          <a:p>
            <a:endParaRPr lang="en-US" dirty="0"/>
          </a:p>
        </p:txBody>
      </p:sp>
    </p:spTree>
    <p:extLst>
      <p:ext uri="{BB962C8B-B14F-4D97-AF65-F5344CB8AC3E}">
        <p14:creationId xmlns:p14="http://schemas.microsoft.com/office/powerpoint/2010/main" val="14802936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3"/>
          <p:cNvSpPr txBox="1">
            <a:spLocks/>
          </p:cNvSpPr>
          <p:nvPr/>
        </p:nvSpPr>
        <p:spPr>
          <a:xfrm>
            <a:off x="129865" y="156410"/>
            <a:ext cx="8961120" cy="968841"/>
          </a:xfrm>
          <a:prstGeom prst="rect">
            <a:avLst/>
          </a:prstGeom>
        </p:spPr>
        <p:txBody>
          <a:bodyPr>
            <a:noAutofit/>
          </a:bodyPr>
          <a:lst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a:lstStyle>
          <a:p>
            <a:pPr algn="r"/>
            <a:r>
              <a:rPr lang="en-US" i="1" dirty="0"/>
              <a:t>My School</a:t>
            </a:r>
            <a:r>
              <a:rPr lang="en-US" dirty="0"/>
              <a:t> </a:t>
            </a:r>
          </a:p>
          <a:p>
            <a:pPr algn="r"/>
            <a:r>
              <a:rPr lang="en-US" dirty="0"/>
              <a:t>Next Steps for Schools</a:t>
            </a:r>
          </a:p>
        </p:txBody>
      </p:sp>
      <p:sp>
        <p:nvSpPr>
          <p:cNvPr id="5" name="Content Placeholder 2"/>
          <p:cNvSpPr>
            <a:spLocks noGrp="1"/>
          </p:cNvSpPr>
          <p:nvPr/>
        </p:nvSpPr>
        <p:spPr bwMode="auto">
          <a:xfrm>
            <a:off x="129865" y="1344671"/>
            <a:ext cx="8811688" cy="481669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374340" indent="-374340" algn="l" rtl="0" eaLnBrk="1" fontAlgn="base" hangingPunct="1">
              <a:lnSpc>
                <a:spcPct val="100000"/>
              </a:lnSpc>
              <a:spcBef>
                <a:spcPts val="0"/>
              </a:spcBef>
              <a:spcAft>
                <a:spcPts val="632"/>
              </a:spcAft>
              <a:buClr>
                <a:srgbClr val="004B8D"/>
              </a:buClr>
              <a:buFont typeface="Arial" pitchFamily="34" charset="0"/>
              <a:buChar char="•"/>
              <a:defRPr lang="en-GB" sz="2700" dirty="0" smtClean="0">
                <a:solidFill>
                  <a:srgbClr val="004B8D"/>
                </a:solidFill>
                <a:latin typeface="Myriad Pro" pitchFamily="34" charset="0"/>
                <a:ea typeface="+mn-ea"/>
                <a:cs typeface="+mn-cs"/>
              </a:defRPr>
            </a:lvl1pPr>
            <a:lvl2pPr marL="757944" indent="-378972" algn="l" rtl="0" eaLnBrk="1" fontAlgn="base" hangingPunct="1">
              <a:lnSpc>
                <a:spcPct val="100000"/>
              </a:lnSpc>
              <a:spcBef>
                <a:spcPts val="0"/>
              </a:spcBef>
              <a:spcAft>
                <a:spcPts val="632"/>
              </a:spcAft>
              <a:buClr>
                <a:srgbClr val="004B8D"/>
              </a:buClr>
              <a:buFont typeface="Arial" pitchFamily="34" charset="0"/>
              <a:buChar char="•"/>
              <a:defRPr lang="nl-NL" sz="2300" dirty="0" smtClean="0">
                <a:solidFill>
                  <a:srgbClr val="004B8D"/>
                </a:solidFill>
                <a:latin typeface="Myriad Pro" pitchFamily="34" charset="0"/>
                <a:ea typeface="+mn-ea"/>
                <a:cs typeface="+mn-cs"/>
              </a:defRPr>
            </a:lvl2pPr>
            <a:lvl3pPr marL="2398117" indent="11699" algn="l" rtl="0" eaLnBrk="1" fontAlgn="base" hangingPunct="1">
              <a:lnSpc>
                <a:spcPct val="90000"/>
              </a:lnSpc>
              <a:spcBef>
                <a:spcPct val="40000"/>
              </a:spcBef>
              <a:spcAft>
                <a:spcPct val="0"/>
              </a:spcAft>
              <a:buClr>
                <a:srgbClr val="004B8D"/>
              </a:buClr>
              <a:buFont typeface="Arial" pitchFamily="34" charset="0"/>
              <a:buChar char="•"/>
              <a:defRPr lang="nl-NL" sz="2700" dirty="0" smtClean="0">
                <a:solidFill>
                  <a:srgbClr val="004B8D"/>
                </a:solidFill>
                <a:latin typeface="+mn-lt"/>
                <a:ea typeface="+mn-ea"/>
                <a:cs typeface="+mn-cs"/>
              </a:defRPr>
            </a:lvl3pPr>
            <a:lvl4pPr marL="2530138" algn="l" rtl="0" eaLnBrk="1" fontAlgn="base" hangingPunct="1">
              <a:lnSpc>
                <a:spcPct val="90000"/>
              </a:lnSpc>
              <a:spcBef>
                <a:spcPct val="40000"/>
              </a:spcBef>
              <a:spcAft>
                <a:spcPct val="0"/>
              </a:spcAft>
              <a:buClr>
                <a:srgbClr val="0B1F65"/>
              </a:buClr>
              <a:defRPr sz="1700">
                <a:solidFill>
                  <a:schemeClr val="tx1"/>
                </a:solidFill>
                <a:latin typeface="+mj-lt"/>
              </a:defRPr>
            </a:lvl4pPr>
            <a:lvl5pPr marL="2650462"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5pPr>
            <a:lvl6pPr marL="1179077" indent="-421133" algn="l" rtl="0" eaLnBrk="1" fontAlgn="base" hangingPunct="1">
              <a:lnSpc>
                <a:spcPct val="100000"/>
              </a:lnSpc>
              <a:spcBef>
                <a:spcPts val="0"/>
              </a:spcBef>
              <a:spcAft>
                <a:spcPts val="632"/>
              </a:spcAft>
              <a:buClr>
                <a:srgbClr val="004B8D"/>
              </a:buClr>
              <a:buSzPct val="100000"/>
              <a:buFont typeface="Courier New" pitchFamily="49" charset="0"/>
              <a:buChar char="o"/>
              <a:defRPr lang="nl-NL" sz="1900" dirty="0" smtClean="0">
                <a:solidFill>
                  <a:srgbClr val="004B8D"/>
                </a:solidFill>
                <a:latin typeface="Myriad Pro" pitchFamily="34" charset="0"/>
              </a:defRPr>
            </a:lvl6pPr>
            <a:lvl7pPr marL="3613051"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7pPr>
            <a:lvl8pPr marL="4094345"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8pPr>
            <a:lvl9pPr marL="4575640"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9pPr>
          </a:lstStyle>
          <a:p>
            <a:pPr marL="0" indent="0">
              <a:buNone/>
            </a:pPr>
            <a:r>
              <a:rPr lang="en-US" sz="2800" b="1" dirty="0"/>
              <a:t>Candidate Schools</a:t>
            </a:r>
          </a:p>
          <a:p>
            <a:pPr marL="0" indent="0">
              <a:buNone/>
            </a:pPr>
            <a:endParaRPr lang="en-US" sz="2800" b="1" dirty="0"/>
          </a:p>
          <a:p>
            <a:r>
              <a:rPr lang="en-US" sz="2400" dirty="0"/>
              <a:t>If you began candidacy in IB Docs (schools who applied in October 2015 and previously), you will complete authorization in IB Docs.</a:t>
            </a:r>
          </a:p>
          <a:p>
            <a:r>
              <a:rPr lang="en-US" sz="2400" dirty="0"/>
              <a:t>If you began candidacy in My School (schools who applied in April 2016 and after) you will complete authorization in My School.</a:t>
            </a:r>
          </a:p>
          <a:p>
            <a:pPr>
              <a:spcAft>
                <a:spcPts val="500"/>
              </a:spcAft>
            </a:pPr>
            <a:r>
              <a:rPr lang="en-US" sz="2400" dirty="0"/>
              <a:t>Contact IB Answers with questions:  </a:t>
            </a:r>
          </a:p>
          <a:p>
            <a:pPr marL="2023777" lvl="2" indent="0">
              <a:lnSpc>
                <a:spcPct val="50000"/>
              </a:lnSpc>
              <a:spcAft>
                <a:spcPts val="500"/>
              </a:spcAft>
              <a:buNone/>
            </a:pPr>
            <a:r>
              <a:rPr lang="en-US" sz="2400" b="1" dirty="0">
                <a:latin typeface="Myriad pro"/>
                <a:cs typeface="Myriad pro"/>
              </a:rPr>
              <a:t>Email:  		</a:t>
            </a:r>
            <a:r>
              <a:rPr lang="en-US" sz="2400" dirty="0">
                <a:latin typeface="Myriad pro"/>
                <a:cs typeface="Myriad pro"/>
                <a:hlinkClick r:id="rId3"/>
              </a:rPr>
              <a:t>ibid@ibo.org</a:t>
            </a:r>
            <a:endParaRPr lang="en-US" sz="2400" dirty="0">
              <a:latin typeface="Myriad pro"/>
              <a:cs typeface="Myriad pro"/>
            </a:endParaRPr>
          </a:p>
          <a:p>
            <a:pPr marL="2023777" lvl="2" indent="0">
              <a:lnSpc>
                <a:spcPct val="50000"/>
              </a:lnSpc>
              <a:spcAft>
                <a:spcPts val="500"/>
              </a:spcAft>
              <a:buNone/>
            </a:pPr>
            <a:r>
              <a:rPr lang="en-US" sz="2400" b="1" dirty="0">
                <a:latin typeface="Myriad pro"/>
                <a:cs typeface="Myriad pro"/>
              </a:rPr>
              <a:t>Web:  		</a:t>
            </a:r>
            <a:r>
              <a:rPr lang="en-US" sz="2400" dirty="0">
                <a:latin typeface="Myriad pro"/>
                <a:cs typeface="Myriad pro"/>
                <a:hlinkClick r:id="rId4"/>
              </a:rPr>
              <a:t>https://ibanswers.ibo.org</a:t>
            </a:r>
            <a:endParaRPr lang="en-US" sz="2400" dirty="0">
              <a:latin typeface="Myriad pro"/>
              <a:cs typeface="Myriad pro"/>
            </a:endParaRPr>
          </a:p>
          <a:p>
            <a:pPr marL="2023777" lvl="2" indent="0">
              <a:lnSpc>
                <a:spcPct val="50000"/>
              </a:lnSpc>
              <a:spcAft>
                <a:spcPts val="500"/>
              </a:spcAft>
              <a:buNone/>
            </a:pPr>
            <a:r>
              <a:rPr lang="en-US" sz="2400" b="1" dirty="0">
                <a:latin typeface="Myriad pro"/>
                <a:cs typeface="Myriad pro"/>
              </a:rPr>
              <a:t>Skype ID:  </a:t>
            </a:r>
            <a:r>
              <a:rPr lang="en-US" sz="2400" dirty="0">
                <a:latin typeface="Myriad pro"/>
                <a:cs typeface="Myriad pro"/>
              </a:rPr>
              <a:t>	</a:t>
            </a:r>
            <a:r>
              <a:rPr lang="en-US" sz="2400" dirty="0" err="1">
                <a:latin typeface="Myriad pro"/>
                <a:cs typeface="Myriad pro"/>
              </a:rPr>
              <a:t>IBAnswers</a:t>
            </a:r>
            <a:endParaRPr lang="en-US" sz="2400" dirty="0">
              <a:latin typeface="Myriad pro"/>
              <a:cs typeface="Myriad pro"/>
            </a:endParaRPr>
          </a:p>
          <a:p>
            <a:endParaRPr lang="en-US" dirty="0"/>
          </a:p>
          <a:p>
            <a:endParaRPr lang="en-US" dirty="0"/>
          </a:p>
        </p:txBody>
      </p:sp>
    </p:spTree>
    <p:extLst>
      <p:ext uri="{BB962C8B-B14F-4D97-AF65-F5344CB8AC3E}">
        <p14:creationId xmlns:p14="http://schemas.microsoft.com/office/powerpoint/2010/main" val="1918245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3"/>
          <p:cNvSpPr txBox="1">
            <a:spLocks/>
          </p:cNvSpPr>
          <p:nvPr/>
        </p:nvSpPr>
        <p:spPr>
          <a:xfrm>
            <a:off x="129865" y="156410"/>
            <a:ext cx="8961120" cy="968841"/>
          </a:xfrm>
          <a:prstGeom prst="rect">
            <a:avLst/>
          </a:prstGeom>
        </p:spPr>
        <p:txBody>
          <a:bodyPr>
            <a:noAutofit/>
          </a:bodyPr>
          <a:lst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a:lstStyle>
          <a:p>
            <a:pPr algn="r"/>
            <a:r>
              <a:rPr lang="en-US" i="1" dirty="0"/>
              <a:t>My School</a:t>
            </a:r>
            <a:r>
              <a:rPr lang="en-US" dirty="0"/>
              <a:t> </a:t>
            </a:r>
          </a:p>
          <a:p>
            <a:pPr algn="r"/>
            <a:r>
              <a:rPr lang="en-US" dirty="0"/>
              <a:t>Next Steps for Schools</a:t>
            </a:r>
          </a:p>
        </p:txBody>
      </p:sp>
      <p:sp>
        <p:nvSpPr>
          <p:cNvPr id="4" name="Content Placeholder 2"/>
          <p:cNvSpPr>
            <a:spLocks noGrp="1"/>
          </p:cNvSpPr>
          <p:nvPr/>
        </p:nvSpPr>
        <p:spPr bwMode="auto">
          <a:xfrm>
            <a:off x="129865" y="1367731"/>
            <a:ext cx="8961120" cy="481669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374340" indent="-374340" algn="l" rtl="0" eaLnBrk="1" fontAlgn="base" hangingPunct="1">
              <a:lnSpc>
                <a:spcPct val="100000"/>
              </a:lnSpc>
              <a:spcBef>
                <a:spcPts val="0"/>
              </a:spcBef>
              <a:spcAft>
                <a:spcPts val="632"/>
              </a:spcAft>
              <a:buClr>
                <a:srgbClr val="004B8D"/>
              </a:buClr>
              <a:buFont typeface="Arial" pitchFamily="34" charset="0"/>
              <a:buChar char="•"/>
              <a:defRPr lang="en-GB" sz="2700" dirty="0" smtClean="0">
                <a:solidFill>
                  <a:srgbClr val="004B8D"/>
                </a:solidFill>
                <a:latin typeface="Myriad Pro" pitchFamily="34" charset="0"/>
                <a:ea typeface="+mn-ea"/>
                <a:cs typeface="+mn-cs"/>
              </a:defRPr>
            </a:lvl1pPr>
            <a:lvl2pPr marL="757944" indent="-378972" algn="l" rtl="0" eaLnBrk="1" fontAlgn="base" hangingPunct="1">
              <a:lnSpc>
                <a:spcPct val="100000"/>
              </a:lnSpc>
              <a:spcBef>
                <a:spcPts val="0"/>
              </a:spcBef>
              <a:spcAft>
                <a:spcPts val="632"/>
              </a:spcAft>
              <a:buClr>
                <a:srgbClr val="004B8D"/>
              </a:buClr>
              <a:buFont typeface="Arial" pitchFamily="34" charset="0"/>
              <a:buChar char="•"/>
              <a:defRPr lang="nl-NL" sz="2300" dirty="0" smtClean="0">
                <a:solidFill>
                  <a:srgbClr val="004B8D"/>
                </a:solidFill>
                <a:latin typeface="Myriad Pro" pitchFamily="34" charset="0"/>
                <a:ea typeface="+mn-ea"/>
                <a:cs typeface="+mn-cs"/>
              </a:defRPr>
            </a:lvl2pPr>
            <a:lvl3pPr marL="2398117" indent="11699" algn="l" rtl="0" eaLnBrk="1" fontAlgn="base" hangingPunct="1">
              <a:lnSpc>
                <a:spcPct val="90000"/>
              </a:lnSpc>
              <a:spcBef>
                <a:spcPct val="40000"/>
              </a:spcBef>
              <a:spcAft>
                <a:spcPct val="0"/>
              </a:spcAft>
              <a:buClr>
                <a:srgbClr val="004B8D"/>
              </a:buClr>
              <a:buFont typeface="Arial" pitchFamily="34" charset="0"/>
              <a:buChar char="•"/>
              <a:defRPr lang="nl-NL" sz="2700" dirty="0" smtClean="0">
                <a:solidFill>
                  <a:srgbClr val="004B8D"/>
                </a:solidFill>
                <a:latin typeface="+mn-lt"/>
                <a:ea typeface="+mn-ea"/>
                <a:cs typeface="+mn-cs"/>
              </a:defRPr>
            </a:lvl3pPr>
            <a:lvl4pPr marL="2530138" algn="l" rtl="0" eaLnBrk="1" fontAlgn="base" hangingPunct="1">
              <a:lnSpc>
                <a:spcPct val="90000"/>
              </a:lnSpc>
              <a:spcBef>
                <a:spcPct val="40000"/>
              </a:spcBef>
              <a:spcAft>
                <a:spcPct val="0"/>
              </a:spcAft>
              <a:buClr>
                <a:srgbClr val="0B1F65"/>
              </a:buClr>
              <a:defRPr sz="1700">
                <a:solidFill>
                  <a:schemeClr val="tx1"/>
                </a:solidFill>
                <a:latin typeface="+mj-lt"/>
              </a:defRPr>
            </a:lvl4pPr>
            <a:lvl5pPr marL="2650462"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5pPr>
            <a:lvl6pPr marL="1179077" indent="-421133" algn="l" rtl="0" eaLnBrk="1" fontAlgn="base" hangingPunct="1">
              <a:lnSpc>
                <a:spcPct val="100000"/>
              </a:lnSpc>
              <a:spcBef>
                <a:spcPts val="0"/>
              </a:spcBef>
              <a:spcAft>
                <a:spcPts val="632"/>
              </a:spcAft>
              <a:buClr>
                <a:srgbClr val="004B8D"/>
              </a:buClr>
              <a:buSzPct val="100000"/>
              <a:buFont typeface="Courier New" pitchFamily="49" charset="0"/>
              <a:buChar char="o"/>
              <a:defRPr lang="nl-NL" sz="1900" dirty="0" smtClean="0">
                <a:solidFill>
                  <a:srgbClr val="004B8D"/>
                </a:solidFill>
                <a:latin typeface="Myriad Pro" pitchFamily="34" charset="0"/>
              </a:defRPr>
            </a:lvl6pPr>
            <a:lvl7pPr marL="3613051"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7pPr>
            <a:lvl8pPr marL="4094345"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8pPr>
            <a:lvl9pPr marL="4575640" algn="l" rtl="0" eaLnBrk="1" fontAlgn="base" hangingPunct="1">
              <a:lnSpc>
                <a:spcPct val="90000"/>
              </a:lnSpc>
              <a:spcBef>
                <a:spcPct val="0"/>
              </a:spcBef>
              <a:spcAft>
                <a:spcPct val="40000"/>
              </a:spcAft>
              <a:buClr>
                <a:schemeClr val="tx1"/>
              </a:buClr>
              <a:buSzPct val="40000"/>
              <a:buFont typeface="Arial" charset="0"/>
              <a:defRPr sz="1700">
                <a:solidFill>
                  <a:schemeClr val="tx1"/>
                </a:solidFill>
                <a:latin typeface="+mj-lt"/>
              </a:defRPr>
            </a:lvl9pPr>
          </a:lstStyle>
          <a:p>
            <a:pPr marL="0" indent="0">
              <a:spcAft>
                <a:spcPts val="500"/>
              </a:spcAft>
              <a:buNone/>
            </a:pPr>
            <a:r>
              <a:rPr lang="en-US" sz="2800" b="1" dirty="0"/>
              <a:t>Authorized Schools</a:t>
            </a:r>
          </a:p>
          <a:p>
            <a:pPr marL="0" indent="0" algn="ctr">
              <a:spcAft>
                <a:spcPts val="500"/>
              </a:spcAft>
              <a:buNone/>
            </a:pPr>
            <a:endParaRPr lang="en-US" sz="2800" b="1" dirty="0"/>
          </a:p>
          <a:p>
            <a:pPr>
              <a:spcAft>
                <a:spcPts val="500"/>
              </a:spcAft>
            </a:pPr>
            <a:r>
              <a:rPr lang="en-US" sz="2400" dirty="0"/>
              <a:t>Log in to </a:t>
            </a:r>
            <a:r>
              <a:rPr lang="en-US" sz="2400" i="1" dirty="0"/>
              <a:t>My School</a:t>
            </a:r>
            <a:r>
              <a:rPr lang="en-US" sz="2400" dirty="0"/>
              <a:t> and update your school’s information as needed.</a:t>
            </a:r>
          </a:p>
          <a:p>
            <a:pPr>
              <a:spcAft>
                <a:spcPts val="500"/>
              </a:spcAft>
            </a:pPr>
            <a:r>
              <a:rPr lang="en-US" sz="2400" dirty="0"/>
              <a:t>Follow instructions provided by the IBA Regional Office regarding the completion and submission of your self study.</a:t>
            </a:r>
          </a:p>
          <a:p>
            <a:pPr>
              <a:spcAft>
                <a:spcPts val="500"/>
              </a:spcAft>
            </a:pPr>
            <a:r>
              <a:rPr lang="en-US" sz="2400" dirty="0"/>
              <a:t>Contact IB Answers with questions:  </a:t>
            </a:r>
          </a:p>
          <a:p>
            <a:pPr marL="2023777" lvl="2" indent="0">
              <a:lnSpc>
                <a:spcPct val="50000"/>
              </a:lnSpc>
              <a:spcAft>
                <a:spcPts val="500"/>
              </a:spcAft>
              <a:buNone/>
            </a:pPr>
            <a:r>
              <a:rPr lang="en-US" sz="2400" b="1" dirty="0">
                <a:latin typeface="Myriad pro"/>
                <a:cs typeface="Myriad pro"/>
              </a:rPr>
              <a:t>Email:  		</a:t>
            </a:r>
            <a:r>
              <a:rPr lang="en-US" sz="2400" dirty="0">
                <a:latin typeface="Myriad pro"/>
                <a:cs typeface="Myriad pro"/>
                <a:hlinkClick r:id="rId3"/>
              </a:rPr>
              <a:t>ibid@ibo.org</a:t>
            </a:r>
            <a:endParaRPr lang="en-US" sz="2400" dirty="0">
              <a:latin typeface="Myriad pro"/>
              <a:cs typeface="Myriad pro"/>
            </a:endParaRPr>
          </a:p>
          <a:p>
            <a:pPr marL="2023777" lvl="2" indent="0">
              <a:lnSpc>
                <a:spcPct val="50000"/>
              </a:lnSpc>
              <a:spcAft>
                <a:spcPts val="500"/>
              </a:spcAft>
              <a:buNone/>
            </a:pPr>
            <a:r>
              <a:rPr lang="en-US" sz="2400" b="1" dirty="0">
                <a:latin typeface="Myriad pro"/>
                <a:cs typeface="Myriad pro"/>
              </a:rPr>
              <a:t>Web:  		</a:t>
            </a:r>
            <a:r>
              <a:rPr lang="en-US" sz="2400" dirty="0">
                <a:latin typeface="Myriad pro"/>
                <a:cs typeface="Myriad pro"/>
                <a:hlinkClick r:id="rId4"/>
              </a:rPr>
              <a:t>https://ibanswers.ibo.org</a:t>
            </a:r>
            <a:endParaRPr lang="en-US" sz="2400" dirty="0">
              <a:latin typeface="Myriad pro"/>
              <a:cs typeface="Myriad pro"/>
            </a:endParaRPr>
          </a:p>
          <a:p>
            <a:pPr marL="2023777" lvl="2" indent="0">
              <a:lnSpc>
                <a:spcPct val="50000"/>
              </a:lnSpc>
              <a:spcAft>
                <a:spcPts val="500"/>
              </a:spcAft>
              <a:buNone/>
            </a:pPr>
            <a:r>
              <a:rPr lang="en-US" sz="2400" b="1" dirty="0">
                <a:latin typeface="Myriad pro"/>
                <a:cs typeface="Myriad pro"/>
              </a:rPr>
              <a:t>Skype ID:  </a:t>
            </a:r>
            <a:r>
              <a:rPr lang="en-US" sz="2400" dirty="0">
                <a:latin typeface="Myriad pro"/>
                <a:cs typeface="Myriad pro"/>
              </a:rPr>
              <a:t>	</a:t>
            </a:r>
            <a:r>
              <a:rPr lang="en-US" sz="2400" dirty="0" err="1">
                <a:latin typeface="Myriad pro"/>
                <a:cs typeface="Myriad pro"/>
              </a:rPr>
              <a:t>IBAnswers</a:t>
            </a:r>
            <a:endParaRPr lang="en-US" sz="2400" dirty="0">
              <a:latin typeface="Myriad pro"/>
              <a:cs typeface="Myriad pro"/>
            </a:endParaRPr>
          </a:p>
          <a:p>
            <a:pPr marL="0" indent="0">
              <a:buNone/>
            </a:pPr>
            <a:endParaRPr lang="en-US" dirty="0"/>
          </a:p>
        </p:txBody>
      </p:sp>
    </p:spTree>
    <p:extLst>
      <p:ext uri="{BB962C8B-B14F-4D97-AF65-F5344CB8AC3E}">
        <p14:creationId xmlns:p14="http://schemas.microsoft.com/office/powerpoint/2010/main" val="4195668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4815" y="1216025"/>
            <a:ext cx="7755598" cy="584775"/>
          </a:xfrm>
          <a:prstGeom prst="rect">
            <a:avLst/>
          </a:prstGeom>
        </p:spPr>
        <p:txBody>
          <a:bodyPr rtlCol="0">
            <a:spAutoFit/>
          </a:bodyPr>
          <a:lstStyle/>
          <a:p>
            <a:r>
              <a:rPr lang="es-AR" sz="3200" b="1" dirty="0">
                <a:solidFill>
                  <a:srgbClr val="1AB7EA"/>
                </a:solidFill>
                <a:latin typeface="Myriad Pro"/>
              </a:rPr>
              <a:t>PYP </a:t>
            </a:r>
            <a:r>
              <a:rPr lang="es-AR" sz="3200" b="1" dirty="0" err="1">
                <a:solidFill>
                  <a:srgbClr val="1AB7EA"/>
                </a:solidFill>
                <a:latin typeface="Myriad Pro"/>
              </a:rPr>
              <a:t>Evaluation</a:t>
            </a:r>
            <a:r>
              <a:rPr lang="es-AR" sz="3200" b="1" dirty="0">
                <a:solidFill>
                  <a:srgbClr val="1AB7EA"/>
                </a:solidFill>
                <a:latin typeface="Myriad Pro"/>
              </a:rPr>
              <a:t> News</a:t>
            </a:r>
            <a:endParaRPr lang="en-US" sz="3200" b="1" dirty="0">
              <a:solidFill>
                <a:srgbClr val="1AB7EA"/>
              </a:solidFill>
              <a:latin typeface="Myriad Pro"/>
            </a:endParaRPr>
          </a:p>
        </p:txBody>
      </p:sp>
      <p:graphicFrame>
        <p:nvGraphicFramePr>
          <p:cNvPr id="3" name="Table 2"/>
          <p:cNvGraphicFramePr/>
          <p:nvPr>
            <p:extLst>
              <p:ext uri="{D42A27DB-BD31-4B8C-83A1-F6EECF244321}">
                <p14:modId xmlns:p14="http://schemas.microsoft.com/office/powerpoint/2010/main" val="2604991763"/>
              </p:ext>
            </p:extLst>
          </p:nvPr>
        </p:nvGraphicFramePr>
        <p:xfrm>
          <a:off x="833886" y="2127849"/>
          <a:ext cx="7758111" cy="3587531"/>
        </p:xfrm>
        <a:graphic>
          <a:graphicData uri="http://schemas.openxmlformats.org/drawingml/2006/table">
            <a:tbl>
              <a:tblPr firstRow="1" bandRow="1">
                <a:tableStyleId>{5C22544A-7EE6-4342-B048-85BDC9FD1C3A}</a:tableStyleId>
              </a:tblPr>
              <a:tblGrid>
                <a:gridCol w="2586037">
                  <a:extLst>
                    <a:ext uri="{9D8B030D-6E8A-4147-A177-3AD203B41FA5}">
                      <a16:colId xmlns:a16="http://schemas.microsoft.com/office/drawing/2014/main" xmlns="" val="2584252907"/>
                    </a:ext>
                  </a:extLst>
                </a:gridCol>
                <a:gridCol w="2586037">
                  <a:extLst>
                    <a:ext uri="{9D8B030D-6E8A-4147-A177-3AD203B41FA5}">
                      <a16:colId xmlns:a16="http://schemas.microsoft.com/office/drawing/2014/main" xmlns="" val="3082289484"/>
                    </a:ext>
                  </a:extLst>
                </a:gridCol>
                <a:gridCol w="2586037">
                  <a:extLst>
                    <a:ext uri="{9D8B030D-6E8A-4147-A177-3AD203B41FA5}">
                      <a16:colId xmlns:a16="http://schemas.microsoft.com/office/drawing/2014/main" xmlns="" val="509683612"/>
                    </a:ext>
                  </a:extLst>
                </a:gridCol>
              </a:tblGrid>
              <a:tr h="450383">
                <a:tc>
                  <a:txBody>
                    <a:bodyPr/>
                    <a:lstStyle/>
                    <a:p>
                      <a:pPr marL="0" algn="ctr" rtl="0" eaLnBrk="1" latinLnBrk="0" hangingPunct="1">
                        <a:spcBef>
                          <a:spcPts val="0"/>
                        </a:spcBef>
                        <a:spcAft>
                          <a:spcPts val="0"/>
                        </a:spcAft>
                      </a:pPr>
                      <a:r>
                        <a:rPr lang="es-AR" sz="1700" kern="1200" dirty="0" err="1">
                          <a:effectLst/>
                        </a:rPr>
                        <a:t>Submission</a:t>
                      </a:r>
                      <a:r>
                        <a:rPr lang="es-AR" sz="1700" kern="1200" dirty="0">
                          <a:effectLst/>
                        </a:rPr>
                        <a:t> date</a:t>
                      </a:r>
                      <a:endParaRPr lang="en-US" sz="1700" dirty="0">
                        <a:effectLst/>
                      </a:endParaRPr>
                    </a:p>
                  </a:txBody>
                  <a:tcPr marL="0" marR="0" marT="0" marB="0" anchor="ctr"/>
                </a:tc>
                <a:tc>
                  <a:txBody>
                    <a:bodyPr/>
                    <a:lstStyle/>
                    <a:p>
                      <a:pPr marL="0" algn="ctr" rtl="0" eaLnBrk="1" latinLnBrk="0" hangingPunct="1">
                        <a:spcBef>
                          <a:spcPts val="0"/>
                        </a:spcBef>
                        <a:spcAft>
                          <a:spcPts val="0"/>
                        </a:spcAft>
                      </a:pPr>
                      <a:r>
                        <a:rPr lang="es-AR" sz="1700" kern="1200" dirty="0" err="1">
                          <a:effectLst/>
                        </a:rPr>
                        <a:t>Self-study</a:t>
                      </a:r>
                      <a:endParaRPr lang="en-US" sz="1700" dirty="0">
                        <a:effectLst/>
                      </a:endParaRPr>
                    </a:p>
                  </a:txBody>
                  <a:tcPr marL="0" marR="0" marT="0" marB="0" anchor="ctr"/>
                </a:tc>
                <a:tc>
                  <a:txBody>
                    <a:bodyPr/>
                    <a:lstStyle/>
                    <a:p>
                      <a:pPr marL="0" algn="ctr" rtl="0" eaLnBrk="1" latinLnBrk="0" hangingPunct="1">
                        <a:spcBef>
                          <a:spcPts val="0"/>
                        </a:spcBef>
                        <a:spcAft>
                          <a:spcPts val="0"/>
                        </a:spcAft>
                      </a:pPr>
                      <a:r>
                        <a:rPr lang="es-AR" sz="1700" kern="1200" dirty="0" err="1">
                          <a:effectLst/>
                        </a:rPr>
                        <a:t>Platform</a:t>
                      </a:r>
                      <a:endParaRPr lang="en-US" sz="1700" dirty="0">
                        <a:effectLst/>
                      </a:endParaRPr>
                    </a:p>
                  </a:txBody>
                  <a:tcPr marL="0" marR="0" marT="0" marB="0" anchor="ctr"/>
                </a:tc>
                <a:extLst>
                  <a:ext uri="{0D108BD9-81ED-4DB2-BD59-A6C34878D82A}">
                    <a16:rowId xmlns:a16="http://schemas.microsoft.com/office/drawing/2014/main" xmlns="" val="3116434065"/>
                  </a:ext>
                </a:extLst>
              </a:tr>
              <a:tr h="1568574">
                <a:tc>
                  <a:txBody>
                    <a:bodyPr/>
                    <a:lstStyle/>
                    <a:p>
                      <a:pPr marL="0" rtl="0" latinLnBrk="0">
                        <a:spcBef>
                          <a:spcPts val="0"/>
                        </a:spcBef>
                        <a:spcAft>
                          <a:spcPts val="0"/>
                        </a:spcAft>
                      </a:pPr>
                      <a:r>
                        <a:rPr lang="es-AR" sz="1700" kern="1200" dirty="0">
                          <a:effectLst/>
                        </a:rPr>
                        <a:t>1 </a:t>
                      </a:r>
                      <a:r>
                        <a:rPr lang="es-AR" sz="1700" kern="1200" dirty="0" err="1">
                          <a:effectLst/>
                        </a:rPr>
                        <a:t>December</a:t>
                      </a:r>
                      <a:r>
                        <a:rPr lang="es-AR" sz="1700" kern="1200" dirty="0">
                          <a:effectLst/>
                        </a:rPr>
                        <a:t> 2016</a:t>
                      </a:r>
                      <a:endParaRPr lang="en-US" sz="1700" dirty="0">
                        <a:effectLst/>
                      </a:endParaRPr>
                    </a:p>
                  </a:txBody>
                  <a:tcPr marL="0" marR="0" marT="0" marB="0" anchor="ctr"/>
                </a:tc>
                <a:tc>
                  <a:txBody>
                    <a:bodyPr/>
                    <a:lstStyle/>
                    <a:p>
                      <a:pPr marL="0" rtl="0" latinLnBrk="0">
                        <a:spcBef>
                          <a:spcPts val="0"/>
                        </a:spcBef>
                        <a:spcAft>
                          <a:spcPts val="0"/>
                        </a:spcAft>
                      </a:pPr>
                      <a:r>
                        <a:rPr lang="es-AR" sz="1700" kern="1200" dirty="0" err="1">
                          <a:effectLst/>
                        </a:rPr>
                        <a:t>Programme</a:t>
                      </a:r>
                      <a:r>
                        <a:rPr lang="es-AR" sz="1700" kern="1200" dirty="0">
                          <a:effectLst/>
                        </a:rPr>
                        <a:t> </a:t>
                      </a:r>
                      <a:r>
                        <a:rPr lang="es-AR" sz="1700" kern="1200" dirty="0" err="1">
                          <a:effectLst/>
                        </a:rPr>
                        <a:t>evaluation</a:t>
                      </a:r>
                      <a:r>
                        <a:rPr lang="es-AR" sz="1700" kern="1200" dirty="0">
                          <a:effectLst/>
                        </a:rPr>
                        <a:t> </a:t>
                      </a:r>
                      <a:r>
                        <a:rPr lang="es-AR" sz="1700" kern="1200" dirty="0" err="1">
                          <a:effectLst/>
                        </a:rPr>
                        <a:t>guide</a:t>
                      </a:r>
                      <a:r>
                        <a:rPr lang="es-AR" sz="1700" kern="1200" dirty="0">
                          <a:effectLst/>
                        </a:rPr>
                        <a:t> and </a:t>
                      </a:r>
                      <a:r>
                        <a:rPr lang="es-AR" sz="1700" kern="1200" dirty="0" err="1">
                          <a:effectLst/>
                        </a:rPr>
                        <a:t>self-study</a:t>
                      </a:r>
                      <a:r>
                        <a:rPr lang="es-AR" sz="1700" kern="1200" dirty="0">
                          <a:effectLst/>
                        </a:rPr>
                        <a:t> </a:t>
                      </a:r>
                      <a:r>
                        <a:rPr lang="es-AR" sz="1700" kern="1200" dirty="0" err="1">
                          <a:effectLst/>
                        </a:rPr>
                        <a:t>questionnaire</a:t>
                      </a:r>
                      <a:r>
                        <a:rPr lang="es-AR" sz="1700" kern="1200" dirty="0">
                          <a:effectLst/>
                        </a:rPr>
                        <a:t> – 2010</a:t>
                      </a:r>
                      <a:endParaRPr lang="en-US" sz="1700" dirty="0">
                        <a:effectLst/>
                      </a:endParaRPr>
                    </a:p>
                    <a:p>
                      <a:pPr marL="0" rtl="0" latinLnBrk="0">
                        <a:spcBef>
                          <a:spcPts val="0"/>
                        </a:spcBef>
                        <a:spcAft>
                          <a:spcPts val="0"/>
                        </a:spcAft>
                      </a:pPr>
                      <a:endParaRPr lang="es-AR" sz="1700" dirty="0">
                        <a:effectLst/>
                      </a:endParaRPr>
                    </a:p>
                  </a:txBody>
                  <a:tcPr marL="0" marR="0" marT="0" marB="0" anchor="ctr"/>
                </a:tc>
                <a:tc>
                  <a:txBody>
                    <a:bodyPr/>
                    <a:lstStyle/>
                    <a:p>
                      <a:pPr marL="0" rtl="0" latinLnBrk="0">
                        <a:spcBef>
                          <a:spcPts val="0"/>
                        </a:spcBef>
                        <a:spcAft>
                          <a:spcPts val="0"/>
                        </a:spcAft>
                      </a:pPr>
                      <a:r>
                        <a:rPr lang="es-AR" sz="1700" kern="1200" dirty="0">
                          <a:effectLst/>
                        </a:rPr>
                        <a:t>IB </a:t>
                      </a:r>
                      <a:r>
                        <a:rPr lang="es-AR" sz="1700" kern="1200" dirty="0" err="1">
                          <a:effectLst/>
                        </a:rPr>
                        <a:t>Docs</a:t>
                      </a:r>
                      <a:endParaRPr lang="en-US" sz="1700" dirty="0">
                        <a:effectLst/>
                      </a:endParaRPr>
                    </a:p>
                  </a:txBody>
                  <a:tcPr marL="0" marR="0" marT="0" marB="0" anchor="ctr"/>
                </a:tc>
                <a:extLst>
                  <a:ext uri="{0D108BD9-81ED-4DB2-BD59-A6C34878D82A}">
                    <a16:rowId xmlns:a16="http://schemas.microsoft.com/office/drawing/2014/main" xmlns="" val="2588351538"/>
                  </a:ext>
                </a:extLst>
              </a:tr>
              <a:tr h="1568574">
                <a:tc>
                  <a:txBody>
                    <a:bodyPr/>
                    <a:lstStyle/>
                    <a:p>
                      <a:pPr marL="0" rtl="0" latinLnBrk="0">
                        <a:spcBef>
                          <a:spcPts val="0"/>
                        </a:spcBef>
                        <a:spcAft>
                          <a:spcPts val="0"/>
                        </a:spcAft>
                      </a:pPr>
                      <a:r>
                        <a:rPr lang="es-AR" sz="1700" kern="1200" dirty="0">
                          <a:effectLst/>
                        </a:rPr>
                        <a:t>1 June</a:t>
                      </a:r>
                      <a:r>
                        <a:rPr lang="es-AR" sz="1700" kern="1200" baseline="0" dirty="0">
                          <a:effectLst/>
                        </a:rPr>
                        <a:t> 2017 </a:t>
                      </a:r>
                    </a:p>
                    <a:p>
                      <a:pPr marL="0" rtl="0" latinLnBrk="0">
                        <a:spcBef>
                          <a:spcPts val="0"/>
                        </a:spcBef>
                        <a:spcAft>
                          <a:spcPts val="0"/>
                        </a:spcAft>
                      </a:pPr>
                      <a:endParaRPr lang="es-AR" sz="1700" dirty="0">
                        <a:effectLst/>
                      </a:endParaRPr>
                    </a:p>
                    <a:p>
                      <a:pPr marL="0" rtl="0" latinLnBrk="0">
                        <a:spcBef>
                          <a:spcPts val="0"/>
                        </a:spcBef>
                        <a:spcAft>
                          <a:spcPts val="0"/>
                        </a:spcAft>
                      </a:pPr>
                      <a:r>
                        <a:rPr lang="es-AR" sz="1700" kern="1200" baseline="0" dirty="0">
                          <a:effectLst/>
                        </a:rPr>
                        <a:t>1 </a:t>
                      </a:r>
                      <a:r>
                        <a:rPr lang="es-AR" sz="1700" kern="1200" baseline="0" dirty="0" err="1">
                          <a:effectLst/>
                        </a:rPr>
                        <a:t>December</a:t>
                      </a:r>
                      <a:r>
                        <a:rPr lang="es-AR" sz="1700" kern="1200" baseline="0" dirty="0">
                          <a:effectLst/>
                        </a:rPr>
                        <a:t> 2017</a:t>
                      </a:r>
                      <a:endParaRPr lang="es-AR" sz="1700" dirty="0">
                        <a:effectLst/>
                      </a:endParaRPr>
                    </a:p>
                  </a:txBody>
                  <a:tcPr marL="0" marR="0" marT="0" marB="0" anchor="ctr"/>
                </a:tc>
                <a:tc>
                  <a:txBody>
                    <a:bodyPr/>
                    <a:lstStyle/>
                    <a:p>
                      <a:pPr marL="0" rtl="0" latinLnBrk="0">
                        <a:spcBef>
                          <a:spcPts val="0"/>
                        </a:spcBef>
                        <a:spcAft>
                          <a:spcPts val="0"/>
                        </a:spcAft>
                      </a:pPr>
                      <a:r>
                        <a:rPr lang="es-AR" sz="1700" kern="1200" dirty="0">
                          <a:effectLst/>
                        </a:rPr>
                        <a:t>Programme </a:t>
                      </a:r>
                      <a:r>
                        <a:rPr lang="es-AR" sz="1700" kern="1200" dirty="0" err="1">
                          <a:effectLst/>
                        </a:rPr>
                        <a:t>evaluation</a:t>
                      </a:r>
                      <a:r>
                        <a:rPr lang="es-AR" sz="1700" kern="1200" dirty="0">
                          <a:effectLst/>
                        </a:rPr>
                        <a:t> </a:t>
                      </a:r>
                      <a:r>
                        <a:rPr lang="es-AR" sz="1700" kern="1200" dirty="0" err="1">
                          <a:effectLst/>
                        </a:rPr>
                        <a:t>guide</a:t>
                      </a:r>
                      <a:r>
                        <a:rPr lang="es-AR" sz="1700" kern="1200" dirty="0">
                          <a:effectLst/>
                        </a:rPr>
                        <a:t> and </a:t>
                      </a:r>
                      <a:r>
                        <a:rPr lang="es-AR" sz="1700" kern="1200" dirty="0" err="1">
                          <a:effectLst/>
                        </a:rPr>
                        <a:t>self-study</a:t>
                      </a:r>
                      <a:r>
                        <a:rPr lang="es-AR" sz="1700" kern="1200" dirty="0">
                          <a:effectLst/>
                        </a:rPr>
                        <a:t> </a:t>
                      </a:r>
                      <a:r>
                        <a:rPr lang="es-AR" sz="1700" kern="1200" dirty="0" err="1">
                          <a:effectLst/>
                        </a:rPr>
                        <a:t>questionnaire</a:t>
                      </a:r>
                      <a:r>
                        <a:rPr lang="es-AR" sz="1700" kern="1200" dirty="0">
                          <a:effectLst/>
                        </a:rPr>
                        <a:t>-</a:t>
                      </a:r>
                      <a:r>
                        <a:rPr lang="es-AR" sz="1700" kern="1200" baseline="0" dirty="0">
                          <a:effectLst/>
                        </a:rPr>
                        <a:t> </a:t>
                      </a:r>
                      <a:r>
                        <a:rPr lang="es-AR" sz="1700" kern="1200" baseline="0" dirty="0" smtClean="0">
                          <a:effectLst/>
                        </a:rPr>
                        <a:t>(</a:t>
                      </a:r>
                      <a:r>
                        <a:rPr lang="es-AR" sz="1700" kern="1200" baseline="0" dirty="0" err="1" smtClean="0">
                          <a:effectLst/>
                        </a:rPr>
                        <a:t>For</a:t>
                      </a:r>
                      <a:r>
                        <a:rPr lang="es-AR" sz="1700" kern="1200" baseline="0" dirty="0" smtClean="0">
                          <a:effectLst/>
                        </a:rPr>
                        <a:t> </a:t>
                      </a:r>
                      <a:r>
                        <a:rPr lang="es-AR" sz="1700" kern="1200" baseline="0" dirty="0">
                          <a:effectLst/>
                        </a:rPr>
                        <a:t>use </a:t>
                      </a:r>
                      <a:r>
                        <a:rPr lang="es-AR" sz="1700" kern="1200" baseline="0" dirty="0" err="1">
                          <a:effectLst/>
                        </a:rPr>
                        <a:t>from</a:t>
                      </a:r>
                      <a:r>
                        <a:rPr lang="es-AR" sz="1700" kern="1200" baseline="0" dirty="0">
                          <a:effectLst/>
                        </a:rPr>
                        <a:t> </a:t>
                      </a:r>
                      <a:r>
                        <a:rPr lang="es-AR" sz="1700" kern="1200" baseline="0" dirty="0" err="1">
                          <a:effectLst/>
                        </a:rPr>
                        <a:t>January</a:t>
                      </a:r>
                      <a:r>
                        <a:rPr lang="es-AR" sz="1700" kern="1200" baseline="0" dirty="0">
                          <a:effectLst/>
                        </a:rPr>
                        <a:t> </a:t>
                      </a:r>
                      <a:r>
                        <a:rPr lang="es-AR" sz="1700" kern="1200" baseline="0" dirty="0" smtClean="0">
                          <a:effectLst/>
                        </a:rPr>
                        <a:t>2016</a:t>
                      </a:r>
                      <a:r>
                        <a:rPr lang="es-AR" sz="1700" kern="1200" baseline="0" dirty="0">
                          <a:effectLst/>
                        </a:rPr>
                        <a:t>)</a:t>
                      </a:r>
                      <a:endParaRPr lang="en-US" sz="1700" dirty="0">
                        <a:effectLst/>
                      </a:endParaRPr>
                    </a:p>
                  </a:txBody>
                  <a:tcPr marL="0" marR="0" marT="0" marB="0" anchor="ctr"/>
                </a:tc>
                <a:tc>
                  <a:txBody>
                    <a:bodyPr/>
                    <a:lstStyle/>
                    <a:p>
                      <a:pPr marL="0" rtl="0" latinLnBrk="0">
                        <a:spcBef>
                          <a:spcPts val="0"/>
                        </a:spcBef>
                        <a:spcAft>
                          <a:spcPts val="0"/>
                        </a:spcAft>
                      </a:pPr>
                      <a:r>
                        <a:rPr lang="es-AR" sz="1700" kern="1200" dirty="0">
                          <a:effectLst/>
                        </a:rPr>
                        <a:t>IB </a:t>
                      </a:r>
                      <a:r>
                        <a:rPr lang="es-AR" sz="1700" kern="1200" dirty="0" err="1">
                          <a:effectLst/>
                        </a:rPr>
                        <a:t>Docs</a:t>
                      </a:r>
                      <a:endParaRPr lang="en-US" sz="1700" dirty="0">
                        <a:effectLst/>
                      </a:endParaRPr>
                    </a:p>
                  </a:txBody>
                  <a:tcPr marL="0" marR="0" marT="0" marB="0" anchor="ctr"/>
                </a:tc>
                <a:extLst>
                  <a:ext uri="{0D108BD9-81ED-4DB2-BD59-A6C34878D82A}">
                    <a16:rowId xmlns:a16="http://schemas.microsoft.com/office/drawing/2014/main" xmlns="" val="3606536146"/>
                  </a:ext>
                </a:extLst>
              </a:tr>
            </a:tbl>
          </a:graphicData>
        </a:graphic>
      </p:graphicFrame>
    </p:spTree>
    <p:extLst>
      <p:ext uri="{BB962C8B-B14F-4D97-AF65-F5344CB8AC3E}">
        <p14:creationId xmlns:p14="http://schemas.microsoft.com/office/powerpoint/2010/main" val="27364277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we do</a:t>
            </a:r>
          </a:p>
        </p:txBody>
      </p:sp>
      <p:sp>
        <p:nvSpPr>
          <p:cNvPr id="3" name="Content Placeholder 2"/>
          <p:cNvSpPr>
            <a:spLocks noGrp="1"/>
          </p:cNvSpPr>
          <p:nvPr>
            <p:ph idx="1"/>
          </p:nvPr>
        </p:nvSpPr>
        <p:spPr>
          <a:xfrm>
            <a:off x="1224962" y="2289481"/>
            <a:ext cx="7461838" cy="3901845"/>
          </a:xfrm>
        </p:spPr>
        <p:txBody>
          <a:bodyPr/>
          <a:lstStyle/>
          <a:p>
            <a:r>
              <a:rPr lang="en-US" dirty="0">
                <a:solidFill>
                  <a:srgbClr val="4A74BB"/>
                </a:solidFill>
                <a:latin typeface="Myriad Pro" charset="0"/>
              </a:rPr>
              <a:t>The PYP School Services team supports schools through the application, consultation, authorization and evaluation processes</a:t>
            </a:r>
          </a:p>
          <a:p>
            <a:pPr marL="0" indent="0"/>
            <a:endParaRPr lang="en-US" dirty="0">
              <a:solidFill>
                <a:srgbClr val="4A74BB"/>
              </a:solidFill>
              <a:latin typeface="Arial" charset="0"/>
            </a:endParaRPr>
          </a:p>
          <a:p>
            <a:r>
              <a:rPr lang="en-US" dirty="0">
                <a:solidFill>
                  <a:srgbClr val="4A74BB"/>
                </a:solidFill>
                <a:latin typeface="Myriad Pro" charset="0"/>
              </a:rPr>
              <a:t>We ensure that visits and school support services are carried out in a timely and efficient manner.</a:t>
            </a:r>
          </a:p>
          <a:p>
            <a:pPr marL="0" indent="0"/>
            <a:endParaRPr lang="en-US" dirty="0">
              <a:solidFill>
                <a:srgbClr val="4A74BB"/>
              </a:solidFill>
              <a:latin typeface="Myriad Pro" charset="0"/>
            </a:endParaRPr>
          </a:p>
          <a:p>
            <a:r>
              <a:rPr lang="en-US" dirty="0">
                <a:solidFill>
                  <a:srgbClr val="004B8D"/>
                </a:solidFill>
                <a:latin typeface="Myriad Pro" charset="0"/>
              </a:rPr>
              <a:t>We work with other IB teams such as MYP, DP and CP, IB Educator Network, Global School Services, </a:t>
            </a:r>
            <a:r>
              <a:rPr lang="en-US" dirty="0">
                <a:latin typeface="Myriad Pro" charset="0"/>
              </a:rPr>
              <a:t>Academic and </a:t>
            </a:r>
            <a:r>
              <a:rPr lang="en-US" dirty="0" err="1">
                <a:latin typeface="Myriad Pro" charset="0"/>
              </a:rPr>
              <a:t>Progamme</a:t>
            </a:r>
            <a:r>
              <a:rPr lang="en-US" dirty="0">
                <a:latin typeface="Myriad Pro" charset="0"/>
              </a:rPr>
              <a:t> development, Finance, Professional Development.</a:t>
            </a:r>
          </a:p>
          <a:p>
            <a:endParaRPr lang="en-US" dirty="0"/>
          </a:p>
        </p:txBody>
      </p:sp>
    </p:spTree>
    <p:extLst>
      <p:ext uri="{BB962C8B-B14F-4D97-AF65-F5344CB8AC3E}">
        <p14:creationId xmlns:p14="http://schemas.microsoft.com/office/powerpoint/2010/main" val="42477321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1" y="2881745"/>
            <a:ext cx="6470073" cy="830997"/>
          </a:xfrm>
          <a:prstGeom prst="rect">
            <a:avLst/>
          </a:prstGeom>
          <a:noFill/>
        </p:spPr>
        <p:txBody>
          <a:bodyPr wrap="square" rtlCol="0">
            <a:spAutoFit/>
          </a:bodyPr>
          <a:lstStyle/>
          <a:p>
            <a:r>
              <a:rPr lang="en-US" sz="4800" dirty="0"/>
              <a:t>PYP Academic Review</a:t>
            </a:r>
          </a:p>
        </p:txBody>
      </p:sp>
    </p:spTree>
    <p:extLst>
      <p:ext uri="{BB962C8B-B14F-4D97-AF65-F5344CB8AC3E}">
        <p14:creationId xmlns:p14="http://schemas.microsoft.com/office/powerpoint/2010/main" val="2348751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Areas of Focus</a:t>
            </a:r>
          </a:p>
        </p:txBody>
      </p:sp>
      <p:sp>
        <p:nvSpPr>
          <p:cNvPr id="4" name="Rounded Rectangle 3"/>
          <p:cNvSpPr/>
          <p:nvPr/>
        </p:nvSpPr>
        <p:spPr>
          <a:xfrm>
            <a:off x="1842654" y="2507673"/>
            <a:ext cx="1468581" cy="6927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Programme Principles</a:t>
            </a:r>
          </a:p>
        </p:txBody>
      </p:sp>
      <p:sp>
        <p:nvSpPr>
          <p:cNvPr id="5" name="Rounded Rectangle 4"/>
          <p:cNvSpPr/>
          <p:nvPr/>
        </p:nvSpPr>
        <p:spPr>
          <a:xfrm>
            <a:off x="6677890" y="2507673"/>
            <a:ext cx="1468581" cy="6927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Language</a:t>
            </a:r>
          </a:p>
        </p:txBody>
      </p:sp>
      <p:sp>
        <p:nvSpPr>
          <p:cNvPr id="7" name="Rounded Rectangle 6"/>
          <p:cNvSpPr/>
          <p:nvPr/>
        </p:nvSpPr>
        <p:spPr>
          <a:xfrm>
            <a:off x="3965281" y="3408219"/>
            <a:ext cx="1981200" cy="6927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Transdisciplinary Framework</a:t>
            </a:r>
          </a:p>
        </p:txBody>
      </p:sp>
      <p:sp>
        <p:nvSpPr>
          <p:cNvPr id="8" name="Rounded Rectangle 7"/>
          <p:cNvSpPr/>
          <p:nvPr/>
        </p:nvSpPr>
        <p:spPr>
          <a:xfrm>
            <a:off x="1655616" y="4322618"/>
            <a:ext cx="1842655" cy="6927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Structure and Articulation</a:t>
            </a:r>
          </a:p>
        </p:txBody>
      </p:sp>
      <p:sp>
        <p:nvSpPr>
          <p:cNvPr id="9" name="Rounded Rectangle 8"/>
          <p:cNvSpPr/>
          <p:nvPr/>
        </p:nvSpPr>
        <p:spPr>
          <a:xfrm>
            <a:off x="6677889" y="4322618"/>
            <a:ext cx="1565566" cy="6927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Assessment</a:t>
            </a:r>
          </a:p>
        </p:txBody>
      </p:sp>
    </p:spTree>
    <p:extLst>
      <p:ext uri="{BB962C8B-B14F-4D97-AF65-F5344CB8AC3E}">
        <p14:creationId xmlns:p14="http://schemas.microsoft.com/office/powerpoint/2010/main" val="21391610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you expect?</a:t>
            </a:r>
          </a:p>
        </p:txBody>
      </p:sp>
      <p:sp>
        <p:nvSpPr>
          <p:cNvPr id="3" name="Content Placeholder 2"/>
          <p:cNvSpPr>
            <a:spLocks noGrp="1"/>
          </p:cNvSpPr>
          <p:nvPr>
            <p:ph idx="1"/>
          </p:nvPr>
        </p:nvSpPr>
        <p:spPr/>
        <p:txBody>
          <a:bodyPr/>
          <a:lstStyle/>
          <a:p>
            <a:pPr marL="0" indent="0">
              <a:buNone/>
            </a:pPr>
            <a:r>
              <a:rPr lang="en-US" dirty="0"/>
              <a:t>Revised guidance that:</a:t>
            </a:r>
          </a:p>
          <a:p>
            <a:pPr>
              <a:buFont typeface="Arial" panose="020B0604020202020204" pitchFamily="34" charset="0"/>
              <a:buChar char="•"/>
            </a:pPr>
            <a:endParaRPr lang="en-US" dirty="0"/>
          </a:p>
          <a:p>
            <a:pPr>
              <a:buFont typeface="Arial" panose="020B0604020202020204" pitchFamily="34" charset="0"/>
              <a:buChar char="•"/>
            </a:pPr>
            <a:r>
              <a:rPr lang="en-US" dirty="0"/>
              <a:t>better addresses the needs of all students;</a:t>
            </a:r>
          </a:p>
          <a:p>
            <a:pPr>
              <a:buFont typeface="Arial" panose="020B0604020202020204" pitchFamily="34" charset="0"/>
              <a:buChar char="•"/>
            </a:pPr>
            <a:endParaRPr lang="en-US" dirty="0"/>
          </a:p>
          <a:p>
            <a:pPr>
              <a:buFont typeface="Arial" panose="020B0604020202020204" pitchFamily="34" charset="0"/>
              <a:buChar char="•"/>
            </a:pPr>
            <a:r>
              <a:rPr lang="en-US" dirty="0"/>
              <a:t>is easier for teachers to implement;</a:t>
            </a:r>
          </a:p>
          <a:p>
            <a:pPr>
              <a:buFont typeface="Arial" panose="020B0604020202020204" pitchFamily="34" charset="0"/>
              <a:buChar char="•"/>
            </a:pPr>
            <a:endParaRPr lang="en-US" dirty="0"/>
          </a:p>
          <a:p>
            <a:pPr>
              <a:buFont typeface="Arial" panose="020B0604020202020204" pitchFamily="34" charset="0"/>
              <a:buChar char="•"/>
            </a:pPr>
            <a:r>
              <a:rPr lang="en-US" dirty="0"/>
              <a:t>is more flexible for schools.</a:t>
            </a:r>
          </a:p>
        </p:txBody>
      </p:sp>
    </p:spTree>
    <p:extLst>
      <p:ext uri="{BB962C8B-B14F-4D97-AF65-F5344CB8AC3E}">
        <p14:creationId xmlns:p14="http://schemas.microsoft.com/office/powerpoint/2010/main" val="5673838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5964" y="1238390"/>
            <a:ext cx="7994072" cy="968841"/>
          </a:xfrm>
        </p:spPr>
        <p:txBody>
          <a:bodyPr>
            <a:normAutofit fontScale="90000"/>
          </a:bodyPr>
          <a:lstStyle/>
          <a:p>
            <a:r>
              <a:rPr lang="en-US" dirty="0"/>
              <a:t>Easier for teachers to access information</a:t>
            </a:r>
          </a:p>
        </p:txBody>
      </p:sp>
      <p:pic>
        <p:nvPicPr>
          <p:cNvPr id="4" name="Picture 3"/>
          <p:cNvPicPr>
            <a:picLocks noChangeAspect="1"/>
          </p:cNvPicPr>
          <p:nvPr/>
        </p:nvPicPr>
        <p:blipFill>
          <a:blip r:embed="rId3"/>
          <a:stretch>
            <a:fillRect/>
          </a:stretch>
        </p:blipFill>
        <p:spPr>
          <a:xfrm>
            <a:off x="1262495" y="2207231"/>
            <a:ext cx="1714500" cy="2905125"/>
          </a:xfrm>
          <a:prstGeom prst="rect">
            <a:avLst/>
          </a:prstGeom>
        </p:spPr>
      </p:pic>
      <p:pic>
        <p:nvPicPr>
          <p:cNvPr id="5" name="Picture 4"/>
          <p:cNvPicPr>
            <a:picLocks noChangeAspect="1"/>
          </p:cNvPicPr>
          <p:nvPr/>
        </p:nvPicPr>
        <p:blipFill>
          <a:blip r:embed="rId4"/>
          <a:stretch>
            <a:fillRect/>
          </a:stretch>
        </p:blipFill>
        <p:spPr>
          <a:xfrm>
            <a:off x="6171335" y="2631092"/>
            <a:ext cx="2343150" cy="2057400"/>
          </a:xfrm>
          <a:prstGeom prst="rect">
            <a:avLst/>
          </a:prstGeom>
        </p:spPr>
      </p:pic>
      <p:sp>
        <p:nvSpPr>
          <p:cNvPr id="6" name="Right Arrow 5"/>
          <p:cNvSpPr/>
          <p:nvPr/>
        </p:nvSpPr>
        <p:spPr>
          <a:xfrm>
            <a:off x="3143250" y="3091756"/>
            <a:ext cx="2861830" cy="113607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Digital One-Stop Shop</a:t>
            </a:r>
          </a:p>
        </p:txBody>
      </p:sp>
    </p:spTree>
    <p:extLst>
      <p:ext uri="{BB962C8B-B14F-4D97-AF65-F5344CB8AC3E}">
        <p14:creationId xmlns:p14="http://schemas.microsoft.com/office/powerpoint/2010/main" val="29909878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16095" y="1219199"/>
            <a:ext cx="7815038" cy="4932219"/>
          </a:xfrm>
          <a:prstGeom prst="rect">
            <a:avLst/>
          </a:prstGeom>
        </p:spPr>
      </p:pic>
    </p:spTree>
    <p:extLst>
      <p:ext uri="{BB962C8B-B14F-4D97-AF65-F5344CB8AC3E}">
        <p14:creationId xmlns:p14="http://schemas.microsoft.com/office/powerpoint/2010/main" val="246020199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62" y="1238391"/>
            <a:ext cx="7461838" cy="534992"/>
          </a:xfrm>
        </p:spPr>
        <p:txBody>
          <a:bodyPr/>
          <a:lstStyle/>
          <a:p>
            <a:r>
              <a:rPr lang="en-US" dirty="0"/>
              <a:t>What is evolving?</a:t>
            </a:r>
          </a:p>
        </p:txBody>
      </p:sp>
      <p:pic>
        <p:nvPicPr>
          <p:cNvPr id="4" name="Picture 3"/>
          <p:cNvPicPr>
            <a:picLocks noChangeAspect="1"/>
          </p:cNvPicPr>
          <p:nvPr/>
        </p:nvPicPr>
        <p:blipFill>
          <a:blip r:embed="rId3"/>
          <a:stretch>
            <a:fillRect/>
          </a:stretch>
        </p:blipFill>
        <p:spPr>
          <a:xfrm>
            <a:off x="1812780" y="1773383"/>
            <a:ext cx="5324475" cy="4324350"/>
          </a:xfrm>
          <a:prstGeom prst="rect">
            <a:avLst/>
          </a:prstGeom>
        </p:spPr>
      </p:pic>
    </p:spTree>
    <p:extLst>
      <p:ext uri="{BB962C8B-B14F-4D97-AF65-F5344CB8AC3E}">
        <p14:creationId xmlns:p14="http://schemas.microsoft.com/office/powerpoint/2010/main" val="42762366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62" y="1238391"/>
            <a:ext cx="7461838" cy="534992"/>
          </a:xfrm>
        </p:spPr>
        <p:txBody>
          <a:bodyPr/>
          <a:lstStyle/>
          <a:p>
            <a:r>
              <a:rPr lang="en-US" dirty="0"/>
              <a:t>What is evolving?</a:t>
            </a:r>
          </a:p>
        </p:txBody>
      </p:sp>
      <p:pic>
        <p:nvPicPr>
          <p:cNvPr id="3" name="Picture 2"/>
          <p:cNvPicPr>
            <a:picLocks noChangeAspect="1"/>
          </p:cNvPicPr>
          <p:nvPr/>
        </p:nvPicPr>
        <p:blipFill>
          <a:blip r:embed="rId3"/>
          <a:stretch>
            <a:fillRect/>
          </a:stretch>
        </p:blipFill>
        <p:spPr>
          <a:xfrm>
            <a:off x="1428750" y="1773383"/>
            <a:ext cx="6286500" cy="4333875"/>
          </a:xfrm>
          <a:prstGeom prst="rect">
            <a:avLst/>
          </a:prstGeom>
        </p:spPr>
      </p:pic>
    </p:spTree>
    <p:extLst>
      <p:ext uri="{BB962C8B-B14F-4D97-AF65-F5344CB8AC3E}">
        <p14:creationId xmlns:p14="http://schemas.microsoft.com/office/powerpoint/2010/main" val="40749528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1238391"/>
            <a:ext cx="8977745" cy="534992"/>
          </a:xfrm>
        </p:spPr>
        <p:txBody>
          <a:bodyPr>
            <a:normAutofit/>
          </a:bodyPr>
          <a:lstStyle/>
          <a:p>
            <a:r>
              <a:rPr lang="en-US" sz="3100" dirty="0"/>
              <a:t>Principles for learning and teaching in the PYP</a:t>
            </a:r>
          </a:p>
        </p:txBody>
      </p:sp>
      <p:pic>
        <p:nvPicPr>
          <p:cNvPr id="4" name="Picture 3"/>
          <p:cNvPicPr>
            <a:picLocks noChangeAspect="1"/>
          </p:cNvPicPr>
          <p:nvPr/>
        </p:nvPicPr>
        <p:blipFill>
          <a:blip r:embed="rId3"/>
          <a:stretch>
            <a:fillRect/>
          </a:stretch>
        </p:blipFill>
        <p:spPr>
          <a:xfrm>
            <a:off x="1919287" y="1773383"/>
            <a:ext cx="5305425" cy="4191000"/>
          </a:xfrm>
          <a:prstGeom prst="rect">
            <a:avLst/>
          </a:prstGeom>
        </p:spPr>
      </p:pic>
    </p:spTree>
    <p:extLst>
      <p:ext uri="{BB962C8B-B14F-4D97-AF65-F5344CB8AC3E}">
        <p14:creationId xmlns:p14="http://schemas.microsoft.com/office/powerpoint/2010/main" val="30244253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1238391"/>
            <a:ext cx="8977745" cy="534992"/>
          </a:xfrm>
        </p:spPr>
        <p:txBody>
          <a:bodyPr>
            <a:normAutofit/>
          </a:bodyPr>
          <a:lstStyle/>
          <a:p>
            <a:r>
              <a:rPr lang="en-US" sz="3100" dirty="0"/>
              <a:t>Principles for learning and teaching in the PYP</a:t>
            </a:r>
          </a:p>
        </p:txBody>
      </p:sp>
      <p:pic>
        <p:nvPicPr>
          <p:cNvPr id="3" name="Picture 2"/>
          <p:cNvPicPr>
            <a:picLocks noChangeAspect="1"/>
          </p:cNvPicPr>
          <p:nvPr/>
        </p:nvPicPr>
        <p:blipFill>
          <a:blip r:embed="rId3"/>
          <a:stretch>
            <a:fillRect/>
          </a:stretch>
        </p:blipFill>
        <p:spPr>
          <a:xfrm>
            <a:off x="2050039" y="1773383"/>
            <a:ext cx="5210175" cy="4181475"/>
          </a:xfrm>
          <a:prstGeom prst="rect">
            <a:avLst/>
          </a:prstGeom>
        </p:spPr>
      </p:pic>
    </p:spTree>
    <p:extLst>
      <p:ext uri="{BB962C8B-B14F-4D97-AF65-F5344CB8AC3E}">
        <p14:creationId xmlns:p14="http://schemas.microsoft.com/office/powerpoint/2010/main" val="35917105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1238391"/>
            <a:ext cx="8977745" cy="534992"/>
          </a:xfrm>
        </p:spPr>
        <p:txBody>
          <a:bodyPr>
            <a:normAutofit/>
          </a:bodyPr>
          <a:lstStyle/>
          <a:p>
            <a:r>
              <a:rPr lang="en-US" sz="3100" dirty="0"/>
              <a:t>Principles for learning and teaching in the PYP</a:t>
            </a:r>
          </a:p>
        </p:txBody>
      </p:sp>
      <p:pic>
        <p:nvPicPr>
          <p:cNvPr id="6" name="Picture 5"/>
          <p:cNvPicPr>
            <a:picLocks noChangeAspect="1"/>
          </p:cNvPicPr>
          <p:nvPr/>
        </p:nvPicPr>
        <p:blipFill>
          <a:blip r:embed="rId3"/>
          <a:stretch>
            <a:fillRect/>
          </a:stretch>
        </p:blipFill>
        <p:spPr>
          <a:xfrm>
            <a:off x="1735714" y="1773383"/>
            <a:ext cx="5838825" cy="4181475"/>
          </a:xfrm>
          <a:prstGeom prst="rect">
            <a:avLst/>
          </a:prstGeom>
        </p:spPr>
      </p:pic>
    </p:spTree>
    <p:extLst>
      <p:ext uri="{BB962C8B-B14F-4D97-AF65-F5344CB8AC3E}">
        <p14:creationId xmlns:p14="http://schemas.microsoft.com/office/powerpoint/2010/main" val="2901216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380463" y="1073747"/>
            <a:ext cx="5596304" cy="438780"/>
          </a:xfrm>
        </p:spPr>
        <p:txBody>
          <a:bodyPr>
            <a:normAutofit fontScale="90000"/>
          </a:bodyPr>
          <a:lstStyle/>
          <a:p>
            <a:pPr algn="ctr"/>
            <a:r>
              <a:rPr lang="en-US" sz="2100" b="1" dirty="0">
                <a:solidFill>
                  <a:srgbClr val="0F7CBA"/>
                </a:solidFill>
                <a:latin typeface="Arial" panose="020B0604020202020204" pitchFamily="34" charset="0"/>
                <a:cs typeface="Arial" panose="020B0604020202020204" pitchFamily="34" charset="0"/>
              </a:rPr>
              <a:t>Candidate </a:t>
            </a:r>
            <a:r>
              <a:rPr lang="en-US" sz="2100" b="1" dirty="0" err="1">
                <a:solidFill>
                  <a:srgbClr val="0F7CBA"/>
                </a:solidFill>
                <a:latin typeface="Arial" panose="020B0604020202020204" pitchFamily="34" charset="0"/>
                <a:cs typeface="Arial" panose="020B0604020202020204" pitchFamily="34" charset="0"/>
              </a:rPr>
              <a:t>Programmes</a:t>
            </a:r>
            <a:r>
              <a:rPr lang="en-US" sz="2100" b="1" dirty="0">
                <a:solidFill>
                  <a:srgbClr val="0F7CBA"/>
                </a:solidFill>
                <a:latin typeface="Arial" panose="020B0604020202020204" pitchFamily="34" charset="0"/>
                <a:cs typeface="Arial" panose="020B0604020202020204" pitchFamily="34" charset="0"/>
              </a:rPr>
              <a:t> in </a:t>
            </a:r>
            <a:br>
              <a:rPr lang="en-US" sz="2100" b="1" dirty="0">
                <a:solidFill>
                  <a:srgbClr val="0F7CBA"/>
                </a:solidFill>
                <a:latin typeface="Arial" panose="020B0604020202020204" pitchFamily="34" charset="0"/>
                <a:cs typeface="Arial" panose="020B0604020202020204" pitchFamily="34" charset="0"/>
              </a:rPr>
            </a:br>
            <a:r>
              <a:rPr lang="en-US" sz="2100" b="1" dirty="0">
                <a:solidFill>
                  <a:srgbClr val="0F7CBA"/>
                </a:solidFill>
                <a:latin typeface="Arial" panose="020B0604020202020204" pitchFamily="34" charset="0"/>
                <a:cs typeface="Arial" panose="020B0604020202020204" pitchFamily="34" charset="0"/>
              </a:rPr>
              <a:t>North America</a:t>
            </a:r>
          </a:p>
        </p:txBody>
      </p:sp>
      <p:pic>
        <p:nvPicPr>
          <p:cNvPr id="4" name="Picture 3"/>
          <p:cNvPicPr>
            <a:picLocks noChangeAspect="1"/>
          </p:cNvPicPr>
          <p:nvPr/>
        </p:nvPicPr>
        <p:blipFill rotWithShape="1">
          <a:blip r:embed="rId2"/>
          <a:srcRect r="55034" b="-1583"/>
          <a:stretch/>
        </p:blipFill>
        <p:spPr>
          <a:xfrm>
            <a:off x="182782" y="5206486"/>
            <a:ext cx="1927373" cy="725684"/>
          </a:xfrm>
          <a:prstGeom prst="rect">
            <a:avLst/>
          </a:prstGeom>
        </p:spPr>
      </p:pic>
      <p:pic>
        <p:nvPicPr>
          <p:cNvPr id="7" name="Picture 6"/>
          <p:cNvPicPr>
            <a:picLocks noChangeAspect="1"/>
          </p:cNvPicPr>
          <p:nvPr/>
        </p:nvPicPr>
        <p:blipFill>
          <a:blip r:embed="rId3"/>
          <a:stretch>
            <a:fillRect/>
          </a:stretch>
        </p:blipFill>
        <p:spPr>
          <a:xfrm>
            <a:off x="6400563" y="858760"/>
            <a:ext cx="2743438" cy="868755"/>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9375" y="1804828"/>
            <a:ext cx="5894417" cy="4086795"/>
          </a:xfrm>
          <a:prstGeom prst="rect">
            <a:avLst/>
          </a:prstGeom>
        </p:spPr>
      </p:pic>
      <p:pic>
        <p:nvPicPr>
          <p:cNvPr id="9" name="Picture 8"/>
          <p:cNvPicPr>
            <a:picLocks noChangeAspect="1"/>
          </p:cNvPicPr>
          <p:nvPr/>
        </p:nvPicPr>
        <p:blipFill>
          <a:blip r:embed="rId5"/>
          <a:stretch>
            <a:fillRect/>
          </a:stretch>
        </p:blipFill>
        <p:spPr>
          <a:xfrm>
            <a:off x="642143" y="996435"/>
            <a:ext cx="1713656" cy="4210051"/>
          </a:xfrm>
          <a:prstGeom prst="rect">
            <a:avLst/>
          </a:prstGeom>
        </p:spPr>
      </p:pic>
    </p:spTree>
    <p:extLst>
      <p:ext uri="{BB962C8B-B14F-4D97-AF65-F5344CB8AC3E}">
        <p14:creationId xmlns:p14="http://schemas.microsoft.com/office/powerpoint/2010/main" val="81041430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6255" y="1238391"/>
            <a:ext cx="8977745" cy="534992"/>
          </a:xfrm>
        </p:spPr>
        <p:txBody>
          <a:bodyPr>
            <a:normAutofit/>
          </a:bodyPr>
          <a:lstStyle/>
          <a:p>
            <a:r>
              <a:rPr lang="en-US" sz="3100" dirty="0"/>
              <a:t>Principles for learning and teaching in the PYP</a:t>
            </a:r>
          </a:p>
        </p:txBody>
      </p:sp>
      <p:pic>
        <p:nvPicPr>
          <p:cNvPr id="5" name="Picture 4"/>
          <p:cNvPicPr>
            <a:picLocks noChangeAspect="1"/>
          </p:cNvPicPr>
          <p:nvPr/>
        </p:nvPicPr>
        <p:blipFill>
          <a:blip r:embed="rId3"/>
          <a:stretch>
            <a:fillRect/>
          </a:stretch>
        </p:blipFill>
        <p:spPr>
          <a:xfrm>
            <a:off x="1530927" y="1773383"/>
            <a:ext cx="6248400" cy="4152900"/>
          </a:xfrm>
          <a:prstGeom prst="rect">
            <a:avLst/>
          </a:prstGeom>
        </p:spPr>
      </p:pic>
    </p:spTree>
    <p:extLst>
      <p:ext uri="{BB962C8B-B14F-4D97-AF65-F5344CB8AC3E}">
        <p14:creationId xmlns:p14="http://schemas.microsoft.com/office/powerpoint/2010/main" val="39675856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6255" y="1238391"/>
            <a:ext cx="8977745" cy="534992"/>
          </a:xfrm>
        </p:spPr>
        <p:txBody>
          <a:bodyPr>
            <a:normAutofit/>
          </a:bodyPr>
          <a:lstStyle/>
          <a:p>
            <a:r>
              <a:rPr lang="en-US" sz="3100" dirty="0"/>
              <a:t>Principles for learning and teaching in the PYP</a:t>
            </a:r>
          </a:p>
        </p:txBody>
      </p:sp>
      <p:pic>
        <p:nvPicPr>
          <p:cNvPr id="5" name="Picture 4"/>
          <p:cNvPicPr>
            <a:picLocks noChangeAspect="1"/>
          </p:cNvPicPr>
          <p:nvPr/>
        </p:nvPicPr>
        <p:blipFill>
          <a:blip r:embed="rId3"/>
          <a:stretch>
            <a:fillRect/>
          </a:stretch>
        </p:blipFill>
        <p:spPr>
          <a:xfrm>
            <a:off x="1697614" y="1773383"/>
            <a:ext cx="5915025" cy="4114800"/>
          </a:xfrm>
          <a:prstGeom prst="rect">
            <a:avLst/>
          </a:prstGeom>
        </p:spPr>
      </p:pic>
    </p:spTree>
    <p:extLst>
      <p:ext uri="{BB962C8B-B14F-4D97-AF65-F5344CB8AC3E}">
        <p14:creationId xmlns:p14="http://schemas.microsoft.com/office/powerpoint/2010/main" val="41614765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1238391"/>
            <a:ext cx="8977745" cy="534992"/>
          </a:xfrm>
        </p:spPr>
        <p:txBody>
          <a:bodyPr>
            <a:normAutofit/>
          </a:bodyPr>
          <a:lstStyle/>
          <a:p>
            <a:r>
              <a:rPr lang="en-US" sz="3100" dirty="0"/>
              <a:t>Principles for learning and teaching in the PYP</a:t>
            </a:r>
          </a:p>
        </p:txBody>
      </p:sp>
      <p:pic>
        <p:nvPicPr>
          <p:cNvPr id="4" name="Picture 3"/>
          <p:cNvPicPr>
            <a:picLocks noChangeAspect="1"/>
          </p:cNvPicPr>
          <p:nvPr/>
        </p:nvPicPr>
        <p:blipFill>
          <a:blip r:embed="rId3"/>
          <a:stretch>
            <a:fillRect/>
          </a:stretch>
        </p:blipFill>
        <p:spPr>
          <a:xfrm>
            <a:off x="1616652" y="1773383"/>
            <a:ext cx="6076950" cy="4152900"/>
          </a:xfrm>
          <a:prstGeom prst="rect">
            <a:avLst/>
          </a:prstGeom>
        </p:spPr>
      </p:pic>
    </p:spTree>
    <p:extLst>
      <p:ext uri="{BB962C8B-B14F-4D97-AF65-F5344CB8AC3E}">
        <p14:creationId xmlns:p14="http://schemas.microsoft.com/office/powerpoint/2010/main" val="289312511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1238391"/>
            <a:ext cx="8977745" cy="534992"/>
          </a:xfrm>
        </p:spPr>
        <p:txBody>
          <a:bodyPr>
            <a:normAutofit/>
          </a:bodyPr>
          <a:lstStyle/>
          <a:p>
            <a:r>
              <a:rPr lang="en-US" sz="3100" dirty="0"/>
              <a:t>Principles for learning and teaching in the PYP</a:t>
            </a:r>
          </a:p>
        </p:txBody>
      </p:sp>
      <p:pic>
        <p:nvPicPr>
          <p:cNvPr id="3" name="Picture 2"/>
          <p:cNvPicPr>
            <a:picLocks noChangeAspect="1"/>
          </p:cNvPicPr>
          <p:nvPr/>
        </p:nvPicPr>
        <p:blipFill>
          <a:blip r:embed="rId3"/>
          <a:stretch>
            <a:fillRect/>
          </a:stretch>
        </p:blipFill>
        <p:spPr>
          <a:xfrm>
            <a:off x="1583314" y="1773383"/>
            <a:ext cx="6143625" cy="4219575"/>
          </a:xfrm>
          <a:prstGeom prst="rect">
            <a:avLst/>
          </a:prstGeom>
        </p:spPr>
      </p:pic>
    </p:spTree>
    <p:extLst>
      <p:ext uri="{BB962C8B-B14F-4D97-AF65-F5344CB8AC3E}">
        <p14:creationId xmlns:p14="http://schemas.microsoft.com/office/powerpoint/2010/main" val="161771639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6255" y="1238391"/>
            <a:ext cx="8977745" cy="534992"/>
          </a:xfrm>
        </p:spPr>
        <p:txBody>
          <a:bodyPr>
            <a:normAutofit/>
          </a:bodyPr>
          <a:lstStyle/>
          <a:p>
            <a:r>
              <a:rPr lang="en-US" sz="3100" dirty="0"/>
              <a:t>Principles for learning and teaching in the PYP</a:t>
            </a:r>
          </a:p>
        </p:txBody>
      </p:sp>
      <p:pic>
        <p:nvPicPr>
          <p:cNvPr id="5" name="Picture 4"/>
          <p:cNvPicPr>
            <a:picLocks noChangeAspect="1"/>
          </p:cNvPicPr>
          <p:nvPr/>
        </p:nvPicPr>
        <p:blipFill>
          <a:blip r:embed="rId2"/>
          <a:stretch>
            <a:fillRect/>
          </a:stretch>
        </p:blipFill>
        <p:spPr>
          <a:xfrm>
            <a:off x="1664277" y="1773383"/>
            <a:ext cx="5981700" cy="4257675"/>
          </a:xfrm>
          <a:prstGeom prst="rect">
            <a:avLst/>
          </a:prstGeom>
        </p:spPr>
      </p:pic>
    </p:spTree>
    <p:extLst>
      <p:ext uri="{BB962C8B-B14F-4D97-AF65-F5344CB8AC3E}">
        <p14:creationId xmlns:p14="http://schemas.microsoft.com/office/powerpoint/2010/main" val="371649781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6255" y="1238391"/>
            <a:ext cx="8977745" cy="534992"/>
          </a:xfrm>
        </p:spPr>
        <p:txBody>
          <a:bodyPr>
            <a:normAutofit fontScale="90000"/>
          </a:bodyPr>
          <a:lstStyle/>
          <a:p>
            <a:r>
              <a:rPr lang="en-US" sz="3100" dirty="0"/>
              <a:t>Eight Principles for learning and teaching in the PYP</a:t>
            </a:r>
          </a:p>
        </p:txBody>
      </p:sp>
      <p:pic>
        <p:nvPicPr>
          <p:cNvPr id="5" name="Picture 4"/>
          <p:cNvPicPr>
            <a:picLocks noChangeAspect="1"/>
          </p:cNvPicPr>
          <p:nvPr/>
        </p:nvPicPr>
        <p:blipFill>
          <a:blip r:embed="rId3"/>
          <a:stretch>
            <a:fillRect/>
          </a:stretch>
        </p:blipFill>
        <p:spPr>
          <a:xfrm>
            <a:off x="1569027" y="1773383"/>
            <a:ext cx="6172200" cy="4219575"/>
          </a:xfrm>
          <a:prstGeom prst="rect">
            <a:avLst/>
          </a:prstGeom>
        </p:spPr>
      </p:pic>
    </p:spTree>
    <p:extLst>
      <p:ext uri="{BB962C8B-B14F-4D97-AF65-F5344CB8AC3E}">
        <p14:creationId xmlns:p14="http://schemas.microsoft.com/office/powerpoint/2010/main" val="269761997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524125" y="1496723"/>
            <a:ext cx="4095750" cy="3476625"/>
          </a:xfrm>
          <a:prstGeom prst="rect">
            <a:avLst/>
          </a:prstGeom>
        </p:spPr>
      </p:pic>
    </p:spTree>
    <p:extLst>
      <p:ext uri="{BB962C8B-B14F-4D97-AF65-F5344CB8AC3E}">
        <p14:creationId xmlns:p14="http://schemas.microsoft.com/office/powerpoint/2010/main" val="229533163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039091" y="1104900"/>
            <a:ext cx="7315200" cy="4648200"/>
          </a:xfrm>
          <a:prstGeom prst="rect">
            <a:avLst/>
          </a:prstGeom>
        </p:spPr>
      </p:pic>
    </p:spTree>
    <p:extLst>
      <p:ext uri="{BB962C8B-B14F-4D97-AF65-F5344CB8AC3E}">
        <p14:creationId xmlns:p14="http://schemas.microsoft.com/office/powerpoint/2010/main" val="84670564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81025" y="1353849"/>
            <a:ext cx="7981950" cy="4676775"/>
          </a:xfrm>
          <a:prstGeom prst="rect">
            <a:avLst/>
          </a:prstGeom>
        </p:spPr>
      </p:pic>
    </p:spTree>
    <p:extLst>
      <p:ext uri="{BB962C8B-B14F-4D97-AF65-F5344CB8AC3E}">
        <p14:creationId xmlns:p14="http://schemas.microsoft.com/office/powerpoint/2010/main" val="88641966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Keep in touch!</a:t>
            </a:r>
          </a:p>
        </p:txBody>
      </p:sp>
      <p:pic>
        <p:nvPicPr>
          <p:cNvPr id="4" name="Content Placeholder 3"/>
          <p:cNvPicPr>
            <a:picLocks noGrp="1" noChangeAspect="1"/>
          </p:cNvPicPr>
          <p:nvPr>
            <p:ph idx="1"/>
          </p:nvPr>
        </p:nvPicPr>
        <p:blipFill>
          <a:blip r:embed="rId3"/>
          <a:stretch>
            <a:fillRect/>
          </a:stretch>
        </p:blipFill>
        <p:spPr>
          <a:xfrm>
            <a:off x="1676802" y="2093870"/>
            <a:ext cx="781502" cy="825187"/>
          </a:xfrm>
        </p:spPr>
      </p:pic>
      <p:sp>
        <p:nvSpPr>
          <p:cNvPr id="5" name="TextBox 4"/>
          <p:cNvSpPr txBox="1"/>
          <p:nvPr/>
        </p:nvSpPr>
        <p:spPr>
          <a:xfrm>
            <a:off x="2276822" y="2030894"/>
            <a:ext cx="4101310" cy="769441"/>
          </a:xfrm>
          <a:prstGeom prst="rect">
            <a:avLst/>
          </a:prstGeom>
        </p:spPr>
        <p:txBody>
          <a:bodyPr rtlCol="0">
            <a:spAutoFit/>
          </a:bodyPr>
          <a:lstStyle/>
          <a:p>
            <a:pPr algn="ctr"/>
            <a:endParaRPr lang="en-US" sz="2000" dirty="0">
              <a:latin typeface="Myriad Pro"/>
            </a:endParaRPr>
          </a:p>
          <a:p>
            <a:pPr algn="ctr"/>
            <a:endParaRPr lang="en-US" sz="2400" dirty="0">
              <a:latin typeface="Myriad Pro"/>
            </a:endParaRPr>
          </a:p>
        </p:txBody>
      </p:sp>
      <p:sp>
        <p:nvSpPr>
          <p:cNvPr id="6" name="TextBox 5"/>
          <p:cNvSpPr txBox="1"/>
          <p:nvPr/>
        </p:nvSpPr>
        <p:spPr>
          <a:xfrm>
            <a:off x="1111250" y="3200400"/>
            <a:ext cx="5580811" cy="1200329"/>
          </a:xfrm>
          <a:prstGeom prst="rect">
            <a:avLst/>
          </a:prstGeom>
        </p:spPr>
        <p:txBody>
          <a:bodyPr rtlCol="0">
            <a:spAutoFit/>
          </a:bodyPr>
          <a:lstStyle/>
          <a:p>
            <a:endParaRPr lang="en-US" sz="3600" b="1" dirty="0">
              <a:solidFill>
                <a:srgbClr val="1AB7EA"/>
              </a:solidFill>
              <a:latin typeface="Myriad Pro"/>
            </a:endParaRPr>
          </a:p>
          <a:p>
            <a:r>
              <a:rPr lang="en-US" sz="3600" b="1" dirty="0">
                <a:solidFill>
                  <a:srgbClr val="1AB7EA"/>
                </a:solidFill>
                <a:latin typeface="Myriad Pro"/>
              </a:rPr>
              <a:t>Questions?</a:t>
            </a:r>
            <a:endParaRPr lang="en-US" sz="3600" dirty="0"/>
          </a:p>
        </p:txBody>
      </p:sp>
      <p:sp>
        <p:nvSpPr>
          <p:cNvPr id="7" name="TextBox 6"/>
          <p:cNvSpPr txBox="1"/>
          <p:nvPr/>
        </p:nvSpPr>
        <p:spPr>
          <a:xfrm>
            <a:off x="2695623" y="2030894"/>
            <a:ext cx="3804971" cy="877163"/>
          </a:xfrm>
          <a:prstGeom prst="rect">
            <a:avLst/>
          </a:prstGeom>
        </p:spPr>
        <p:txBody>
          <a:bodyPr rtlCol="0">
            <a:spAutoFit/>
          </a:bodyPr>
          <a:lstStyle/>
          <a:p>
            <a:pPr algn="ctr"/>
            <a:r>
              <a:rPr lang="en-US" sz="2000" dirty="0">
                <a:latin typeface="Myriad Pro"/>
              </a:rPr>
              <a:t>PYP Team </a:t>
            </a:r>
            <a:r>
              <a:rPr lang="en-US" sz="2000" u="sng" dirty="0">
                <a:latin typeface="Myriad Pro"/>
              </a:rPr>
              <a:t>iba</a:t>
            </a:r>
            <a:r>
              <a:rPr lang="en-US" sz="2000" u="sng" dirty="0">
                <a:latin typeface="Myriad Pro"/>
                <a:hlinkClick r:id="rId4"/>
              </a:rPr>
              <a:t>.pyp@ibo.org</a:t>
            </a:r>
            <a:r>
              <a:rPr lang="en-US" sz="2000" u="sng" dirty="0">
                <a:latin typeface="Myriad Pro"/>
              </a:rPr>
              <a:t>​</a:t>
            </a:r>
          </a:p>
          <a:p>
            <a:pPr algn="ctr"/>
            <a:endParaRPr lang="en-US" sz="1100" dirty="0">
              <a:latin typeface="Myriad Pro"/>
            </a:endParaRPr>
          </a:p>
          <a:p>
            <a:pPr algn="ctr"/>
            <a:r>
              <a:rPr lang="en-US" sz="2000" dirty="0">
                <a:latin typeface="Myriad Pro"/>
              </a:rPr>
              <a:t>IB Answers </a:t>
            </a:r>
            <a:r>
              <a:rPr lang="en-US" sz="2000" u="sng" dirty="0" err="1">
                <a:latin typeface="Myriad Pro"/>
              </a:rPr>
              <a:t>i</a:t>
            </a:r>
            <a:r>
              <a:rPr lang="en-US" sz="2000" u="sng" dirty="0">
                <a:latin typeface="Myriad Pro"/>
                <a:hlinkClick r:id="rId5"/>
              </a:rPr>
              <a:t>bid@ibo.org</a:t>
            </a:r>
            <a:endParaRPr lang="en-US" sz="2000" u="sng" dirty="0">
              <a:latin typeface="Myriad Pro"/>
            </a:endParaRPr>
          </a:p>
        </p:txBody>
      </p:sp>
    </p:spTree>
    <p:extLst>
      <p:ext uri="{BB962C8B-B14F-4D97-AF65-F5344CB8AC3E}">
        <p14:creationId xmlns:p14="http://schemas.microsoft.com/office/powerpoint/2010/main" val="23816095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017888"/>
            <a:ext cx="3900367" cy="904921"/>
          </a:xfrm>
        </p:spPr>
        <p:txBody>
          <a:bodyPr>
            <a:normAutofit/>
          </a:bodyPr>
          <a:lstStyle/>
          <a:p>
            <a:pPr algn="ctr"/>
            <a:r>
              <a:rPr lang="en-US" sz="2100" b="1" dirty="0">
                <a:solidFill>
                  <a:srgbClr val="0F7CBA"/>
                </a:solidFill>
                <a:latin typeface="Arial" panose="020B0604020202020204" pitchFamily="34" charset="0"/>
                <a:cs typeface="Arial" panose="020B0604020202020204" pitchFamily="34" charset="0"/>
              </a:rPr>
              <a:t>Candidate </a:t>
            </a:r>
            <a:r>
              <a:rPr lang="en-US" sz="2100" b="1" dirty="0" err="1">
                <a:solidFill>
                  <a:srgbClr val="0F7CBA"/>
                </a:solidFill>
                <a:latin typeface="Arial" panose="020B0604020202020204" pitchFamily="34" charset="0"/>
                <a:cs typeface="Arial" panose="020B0604020202020204" pitchFamily="34" charset="0"/>
              </a:rPr>
              <a:t>Programmes</a:t>
            </a:r>
            <a:r>
              <a:rPr lang="en-US" sz="2100" b="1" dirty="0">
                <a:solidFill>
                  <a:srgbClr val="0F7CBA"/>
                </a:solidFill>
                <a:latin typeface="Arial" panose="020B0604020202020204" pitchFamily="34" charset="0"/>
                <a:cs typeface="Arial" panose="020B0604020202020204" pitchFamily="34" charset="0"/>
              </a:rPr>
              <a:t> in Latin America</a:t>
            </a:r>
          </a:p>
        </p:txBody>
      </p:sp>
      <p:pic>
        <p:nvPicPr>
          <p:cNvPr id="4" name="Picture 3"/>
          <p:cNvPicPr>
            <a:picLocks noChangeAspect="1"/>
          </p:cNvPicPr>
          <p:nvPr/>
        </p:nvPicPr>
        <p:blipFill rotWithShape="1">
          <a:blip r:embed="rId2"/>
          <a:srcRect r="55034" b="-1583"/>
          <a:stretch/>
        </p:blipFill>
        <p:spPr>
          <a:xfrm>
            <a:off x="182782" y="5206486"/>
            <a:ext cx="1927373" cy="72568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0367" y="1014984"/>
            <a:ext cx="4055090" cy="4985766"/>
          </a:xfrm>
          <a:prstGeom prst="rect">
            <a:avLst/>
          </a:prstGeom>
        </p:spPr>
      </p:pic>
      <p:pic>
        <p:nvPicPr>
          <p:cNvPr id="2" name="Picture 1"/>
          <p:cNvPicPr>
            <a:picLocks noChangeAspect="1"/>
          </p:cNvPicPr>
          <p:nvPr/>
        </p:nvPicPr>
        <p:blipFill>
          <a:blip r:embed="rId4"/>
          <a:stretch>
            <a:fillRect/>
          </a:stretch>
        </p:blipFill>
        <p:spPr>
          <a:xfrm>
            <a:off x="6400563" y="857250"/>
            <a:ext cx="2743438" cy="868755"/>
          </a:xfrm>
          <a:prstGeom prst="rect">
            <a:avLst/>
          </a:prstGeom>
        </p:spPr>
      </p:pic>
      <p:pic>
        <p:nvPicPr>
          <p:cNvPr id="10" name="Picture 9"/>
          <p:cNvPicPr>
            <a:picLocks noChangeAspect="1"/>
          </p:cNvPicPr>
          <p:nvPr/>
        </p:nvPicPr>
        <p:blipFill>
          <a:blip r:embed="rId5"/>
          <a:stretch>
            <a:fillRect/>
          </a:stretch>
        </p:blipFill>
        <p:spPr>
          <a:xfrm>
            <a:off x="1093355" y="2545842"/>
            <a:ext cx="1713656" cy="1924050"/>
          </a:xfrm>
          <a:prstGeom prst="rect">
            <a:avLst/>
          </a:prstGeom>
        </p:spPr>
      </p:pic>
    </p:spTree>
    <p:extLst>
      <p:ext uri="{BB962C8B-B14F-4D97-AF65-F5344CB8AC3E}">
        <p14:creationId xmlns:p14="http://schemas.microsoft.com/office/powerpoint/2010/main" val="1515043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017888"/>
            <a:ext cx="3900367" cy="904921"/>
          </a:xfrm>
        </p:spPr>
        <p:txBody>
          <a:bodyPr>
            <a:normAutofit/>
          </a:bodyPr>
          <a:lstStyle/>
          <a:p>
            <a:pPr algn="ctr"/>
            <a:r>
              <a:rPr lang="en-US" sz="2100" b="1" dirty="0">
                <a:solidFill>
                  <a:srgbClr val="0F7CBA"/>
                </a:solidFill>
                <a:latin typeface="Arial" panose="020B0604020202020204" pitchFamily="34" charset="0"/>
                <a:cs typeface="Arial" panose="020B0604020202020204" pitchFamily="34" charset="0"/>
              </a:rPr>
              <a:t>Authorized </a:t>
            </a:r>
            <a:r>
              <a:rPr lang="en-US" sz="2100" b="1" dirty="0" err="1">
                <a:solidFill>
                  <a:srgbClr val="0F7CBA"/>
                </a:solidFill>
                <a:latin typeface="Arial" panose="020B0604020202020204" pitchFamily="34" charset="0"/>
                <a:cs typeface="Arial" panose="020B0604020202020204" pitchFamily="34" charset="0"/>
              </a:rPr>
              <a:t>Programmes</a:t>
            </a:r>
            <a:r>
              <a:rPr lang="en-US" sz="2100" b="1" dirty="0">
                <a:solidFill>
                  <a:srgbClr val="0F7CBA"/>
                </a:solidFill>
                <a:latin typeface="Arial" panose="020B0604020202020204" pitchFamily="34" charset="0"/>
                <a:cs typeface="Arial" panose="020B0604020202020204" pitchFamily="34" charset="0"/>
              </a:rPr>
              <a:t> in Latin America</a:t>
            </a:r>
          </a:p>
        </p:txBody>
      </p:sp>
      <p:pic>
        <p:nvPicPr>
          <p:cNvPr id="4" name="Picture 3"/>
          <p:cNvPicPr>
            <a:picLocks noChangeAspect="1"/>
          </p:cNvPicPr>
          <p:nvPr/>
        </p:nvPicPr>
        <p:blipFill rotWithShape="1">
          <a:blip r:embed="rId2"/>
          <a:srcRect r="55034" b="-1583"/>
          <a:stretch/>
        </p:blipFill>
        <p:spPr>
          <a:xfrm>
            <a:off x="182782" y="5206486"/>
            <a:ext cx="1927373" cy="725684"/>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0367" y="1017888"/>
            <a:ext cx="4120469" cy="4985766"/>
          </a:xfrm>
          <a:prstGeom prst="rect">
            <a:avLst/>
          </a:prstGeom>
        </p:spPr>
      </p:pic>
      <p:pic>
        <p:nvPicPr>
          <p:cNvPr id="3" name="Picture 2"/>
          <p:cNvPicPr>
            <a:picLocks noChangeAspect="1"/>
          </p:cNvPicPr>
          <p:nvPr/>
        </p:nvPicPr>
        <p:blipFill>
          <a:blip r:embed="rId4"/>
          <a:stretch>
            <a:fillRect/>
          </a:stretch>
        </p:blipFill>
        <p:spPr>
          <a:xfrm>
            <a:off x="6400563" y="857250"/>
            <a:ext cx="2743438" cy="868755"/>
          </a:xfrm>
          <a:prstGeom prst="rect">
            <a:avLst/>
          </a:prstGeom>
        </p:spPr>
      </p:pic>
      <p:pic>
        <p:nvPicPr>
          <p:cNvPr id="9" name="Picture 8"/>
          <p:cNvPicPr>
            <a:picLocks noChangeAspect="1"/>
          </p:cNvPicPr>
          <p:nvPr/>
        </p:nvPicPr>
        <p:blipFill>
          <a:blip r:embed="rId5"/>
          <a:stretch>
            <a:fillRect/>
          </a:stretch>
        </p:blipFill>
        <p:spPr>
          <a:xfrm>
            <a:off x="1093356" y="2117999"/>
            <a:ext cx="1713656" cy="2495550"/>
          </a:xfrm>
          <a:prstGeom prst="rect">
            <a:avLst/>
          </a:prstGeom>
        </p:spPr>
      </p:pic>
    </p:spTree>
    <p:extLst>
      <p:ext uri="{BB962C8B-B14F-4D97-AF65-F5344CB8AC3E}">
        <p14:creationId xmlns:p14="http://schemas.microsoft.com/office/powerpoint/2010/main" val="27233978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801468" y="1073012"/>
            <a:ext cx="3493828" cy="438780"/>
          </a:xfrm>
        </p:spPr>
        <p:txBody>
          <a:bodyPr>
            <a:normAutofit fontScale="90000"/>
          </a:bodyPr>
          <a:lstStyle/>
          <a:p>
            <a:pPr algn="ctr"/>
            <a:r>
              <a:rPr lang="en-US" sz="2100" b="1" dirty="0">
                <a:solidFill>
                  <a:srgbClr val="0F7CBA"/>
                </a:solidFill>
                <a:latin typeface="Arial" panose="020B0604020202020204" pitchFamily="34" charset="0"/>
                <a:cs typeface="Arial" panose="020B0604020202020204" pitchFamily="34" charset="0"/>
              </a:rPr>
              <a:t>Authorized </a:t>
            </a:r>
            <a:r>
              <a:rPr lang="en-US" sz="2100" b="1" dirty="0" err="1">
                <a:solidFill>
                  <a:srgbClr val="0F7CBA"/>
                </a:solidFill>
                <a:latin typeface="Arial" panose="020B0604020202020204" pitchFamily="34" charset="0"/>
                <a:cs typeface="Arial" panose="020B0604020202020204" pitchFamily="34" charset="0"/>
              </a:rPr>
              <a:t>Programmes</a:t>
            </a:r>
            <a:r>
              <a:rPr lang="en-US" sz="2100" b="1" dirty="0">
                <a:solidFill>
                  <a:srgbClr val="0F7CBA"/>
                </a:solidFill>
                <a:latin typeface="Arial" panose="020B0604020202020204" pitchFamily="34" charset="0"/>
                <a:cs typeface="Arial" panose="020B0604020202020204" pitchFamily="34" charset="0"/>
              </a:rPr>
              <a:t> </a:t>
            </a:r>
            <a:br>
              <a:rPr lang="en-US" sz="2100" b="1" dirty="0">
                <a:solidFill>
                  <a:srgbClr val="0F7CBA"/>
                </a:solidFill>
                <a:latin typeface="Arial" panose="020B0604020202020204" pitchFamily="34" charset="0"/>
                <a:cs typeface="Arial" panose="020B0604020202020204" pitchFamily="34" charset="0"/>
              </a:rPr>
            </a:br>
            <a:r>
              <a:rPr lang="en-US" sz="2100" b="1" dirty="0">
                <a:solidFill>
                  <a:srgbClr val="0F7CBA"/>
                </a:solidFill>
                <a:latin typeface="Arial" panose="020B0604020202020204" pitchFamily="34" charset="0"/>
                <a:cs typeface="Arial" panose="020B0604020202020204" pitchFamily="34" charset="0"/>
              </a:rPr>
              <a:t>in North America</a:t>
            </a:r>
          </a:p>
        </p:txBody>
      </p:sp>
      <p:pic>
        <p:nvPicPr>
          <p:cNvPr id="4" name="Picture 3"/>
          <p:cNvPicPr>
            <a:picLocks noChangeAspect="1"/>
          </p:cNvPicPr>
          <p:nvPr/>
        </p:nvPicPr>
        <p:blipFill rotWithShape="1">
          <a:blip r:embed="rId2"/>
          <a:srcRect r="55034" b="-1583"/>
          <a:stretch/>
        </p:blipFill>
        <p:spPr>
          <a:xfrm>
            <a:off x="182782" y="5206486"/>
            <a:ext cx="1927373" cy="725684"/>
          </a:xfrm>
          <a:prstGeom prst="rect">
            <a:avLst/>
          </a:prstGeom>
        </p:spPr>
      </p:pic>
      <p:pic>
        <p:nvPicPr>
          <p:cNvPr id="7" name="Picture 2" descr="https://www.ibo.org/myib/digitaltoolkit/files/logos/PYP-English.png"/>
          <p:cNvPicPr>
            <a:picLocks noChangeAspect="1" noChangeArrowheads="1"/>
          </p:cNvPicPr>
          <p:nvPr/>
        </p:nvPicPr>
        <p:blipFill>
          <a:blip r:embed="rId3" cstate="print"/>
          <a:srcRect/>
          <a:stretch>
            <a:fillRect/>
          </a:stretch>
        </p:blipFill>
        <p:spPr bwMode="auto">
          <a:xfrm>
            <a:off x="6400800" y="857250"/>
            <a:ext cx="2743200" cy="870305"/>
          </a:xfrm>
          <a:prstGeom prst="rect">
            <a:avLst/>
          </a:prstGeom>
          <a:noFill/>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1468" y="1816795"/>
            <a:ext cx="6187351" cy="4115375"/>
          </a:xfrm>
          <a:prstGeom prst="rect">
            <a:avLst/>
          </a:prstGeom>
        </p:spPr>
      </p:pic>
      <p:pic>
        <p:nvPicPr>
          <p:cNvPr id="10" name="Picture 9"/>
          <p:cNvPicPr>
            <a:picLocks noChangeAspect="1"/>
          </p:cNvPicPr>
          <p:nvPr/>
        </p:nvPicPr>
        <p:blipFill>
          <a:blip r:embed="rId5"/>
          <a:stretch>
            <a:fillRect/>
          </a:stretch>
        </p:blipFill>
        <p:spPr>
          <a:xfrm>
            <a:off x="902156" y="952575"/>
            <a:ext cx="1713656" cy="4400551"/>
          </a:xfrm>
          <a:prstGeom prst="rect">
            <a:avLst/>
          </a:prstGeom>
        </p:spPr>
      </p:pic>
    </p:spTree>
    <p:extLst>
      <p:ext uri="{BB962C8B-B14F-4D97-AF65-F5344CB8AC3E}">
        <p14:creationId xmlns:p14="http://schemas.microsoft.com/office/powerpoint/2010/main" val="29797388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r>
              <a:rPr lang="en-US" noProof="0" dirty="0"/>
              <a:t>School Enhancement Services</a:t>
            </a:r>
          </a:p>
        </p:txBody>
      </p:sp>
      <p:sp>
        <p:nvSpPr>
          <p:cNvPr id="5" name="Subtitel 4"/>
          <p:cNvSpPr>
            <a:spLocks noGrp="1"/>
          </p:cNvSpPr>
          <p:nvPr>
            <p:ph type="subTitle" idx="1"/>
          </p:nvPr>
        </p:nvSpPr>
        <p:spPr>
          <a:xfrm>
            <a:off x="681004" y="3125790"/>
            <a:ext cx="8211787" cy="872062"/>
          </a:xfrm>
        </p:spPr>
        <p:txBody>
          <a:bodyPr>
            <a:normAutofit/>
          </a:bodyPr>
          <a:lstStyle/>
          <a:p>
            <a:r>
              <a:rPr lang="nl-NL" sz="2000" b="1" dirty="0"/>
              <a:t>Sean Rankin – Global Head of School Enhancement Services</a:t>
            </a:r>
          </a:p>
        </p:txBody>
      </p:sp>
      <p:pic>
        <p:nvPicPr>
          <p:cNvPr id="6" name="Picture 2" descr="http://www.asisystem.com/uploads/images/ASIHomeP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9717" y="4270368"/>
            <a:ext cx="2934360" cy="22007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IBA_2014_EN_Basis">
  <a:themeElements>
    <a:clrScheme name="IBA_Color">
      <a:dk1>
        <a:srgbClr val="004B8D"/>
      </a:dk1>
      <a:lt1>
        <a:sysClr val="window" lastClr="FFFFFF"/>
      </a:lt1>
      <a:dk2>
        <a:srgbClr val="000000"/>
      </a:dk2>
      <a:lt2>
        <a:srgbClr val="FFFFFF"/>
      </a:lt2>
      <a:accent1>
        <a:srgbClr val="4A74BB"/>
      </a:accent1>
      <a:accent2>
        <a:srgbClr val="FFD200"/>
      </a:accent2>
      <a:accent3>
        <a:srgbClr val="E02B1E"/>
      </a:accent3>
      <a:accent4>
        <a:srgbClr val="00B5CC"/>
      </a:accent4>
      <a:accent5>
        <a:srgbClr val="652D89"/>
      </a:accent5>
      <a:accent6>
        <a:srgbClr val="7E7E7E"/>
      </a:accent6>
      <a:hlink>
        <a:srgbClr val="004B8D"/>
      </a:hlink>
      <a:folHlink>
        <a:srgbClr val="004B8D"/>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BA-4-3-En" id="{ABA52A82-6A11-134C-8329-4C645BB4FA2C}" vid="{0E6E258F-F62E-EE46-AC49-EDCBE1B2CD3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IBA-4-3-En (003)</Template>
  <TotalTime>636</TotalTime>
  <Words>3612</Words>
  <Application>Microsoft Office PowerPoint</Application>
  <PresentationFormat>On-screen Show (4:3)</PresentationFormat>
  <Paragraphs>507</Paragraphs>
  <Slides>59</Slides>
  <Notes>51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59</vt:i4>
      </vt:variant>
    </vt:vector>
  </HeadingPairs>
  <TitlesOfParts>
    <vt:vector size="68" baseType="lpstr">
      <vt:lpstr>Arial</vt:lpstr>
      <vt:lpstr>Calibri</vt:lpstr>
      <vt:lpstr>Calibri Light</vt:lpstr>
      <vt:lpstr>Lucida Grande</vt:lpstr>
      <vt:lpstr>Myriad Pro</vt:lpstr>
      <vt:lpstr>Myriad Pro</vt:lpstr>
      <vt:lpstr>Wingdings</vt:lpstr>
      <vt:lpstr>IBA_2014_EN_Basis</vt:lpstr>
      <vt:lpstr>Office Theme</vt:lpstr>
      <vt:lpstr>PowerPoint Presentation</vt:lpstr>
      <vt:lpstr> Primary Years Programme Update</vt:lpstr>
      <vt:lpstr>       PYP team, IB Americas</vt:lpstr>
      <vt:lpstr>What we do</vt:lpstr>
      <vt:lpstr>Candidate Programmes in  North America</vt:lpstr>
      <vt:lpstr>Candidate Programmes in Latin America</vt:lpstr>
      <vt:lpstr>Authorized Programmes in Latin America</vt:lpstr>
      <vt:lpstr>Authorized Programmes  in North America</vt:lpstr>
      <vt:lpstr>School Enhancement Services</vt:lpstr>
      <vt:lpstr>What are school enhancement services</vt:lpstr>
      <vt:lpstr>Building Quality Curriculum PYP</vt:lpstr>
      <vt:lpstr>What is Building Quality Curriculum PYP?</vt:lpstr>
      <vt:lpstr>What is Building Quality Curriculum PYP?</vt:lpstr>
      <vt:lpstr>Key findings on feedback reports</vt:lpstr>
      <vt:lpstr>Comments from participants</vt:lpstr>
      <vt:lpstr>Mainstream launch progress </vt:lpstr>
      <vt:lpstr>Curriculum Connections</vt:lpstr>
      <vt:lpstr>What is Curriculum Connections?</vt:lpstr>
      <vt:lpstr>What is Curriculum Connections?</vt:lpstr>
      <vt:lpstr>How is the service structured?</vt:lpstr>
      <vt:lpstr>PowerPoint Presentation</vt:lpstr>
      <vt:lpstr>SharingPYPBlog Article: Curriculum Connections – Integrating Common Core and PYP</vt:lpstr>
      <vt:lpstr>Mainstream launch progress </vt:lpstr>
      <vt:lpstr>Consultancy (for authorized schools)</vt:lpstr>
      <vt:lpstr>Why design consultancy for authorized schools? </vt:lpstr>
      <vt:lpstr>What is consultancy for authorized schools?</vt:lpstr>
      <vt:lpstr>Progress – Design and development phase</vt:lpstr>
      <vt:lpstr>Service focus areas </vt:lpstr>
      <vt:lpstr>Mainstream launch progress </vt:lpstr>
      <vt:lpstr>Questions and further information</vt:lpstr>
      <vt:lpstr>Professional development news</vt:lpstr>
      <vt:lpstr>Professional development news</vt:lpstr>
      <vt:lpstr>New in the IB Digital Toolkit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Five Areas of Focus</vt:lpstr>
      <vt:lpstr>What can you expect?</vt:lpstr>
      <vt:lpstr>Easier for teachers to access information</vt:lpstr>
      <vt:lpstr>PowerPoint Presentation</vt:lpstr>
      <vt:lpstr>What is evolving?</vt:lpstr>
      <vt:lpstr>What is evolving?</vt:lpstr>
      <vt:lpstr>Principles for learning and teaching in the PYP</vt:lpstr>
      <vt:lpstr>Principles for learning and teaching in the PYP</vt:lpstr>
      <vt:lpstr>Principles for learning and teaching in the PYP</vt:lpstr>
      <vt:lpstr>Principles for learning and teaching in the PYP</vt:lpstr>
      <vt:lpstr>Principles for learning and teaching in the PYP</vt:lpstr>
      <vt:lpstr>Principles for learning and teaching in the PYP</vt:lpstr>
      <vt:lpstr>Principles for learning and teaching in the PYP</vt:lpstr>
      <vt:lpstr>Principles for learning and teaching in the PYP</vt:lpstr>
      <vt:lpstr>Eight Principles for learning and teaching in the PYP</vt:lpstr>
      <vt:lpstr>PowerPoint Presentation</vt:lpstr>
      <vt:lpstr>PowerPoint Presentation</vt:lpstr>
      <vt:lpstr>PowerPoint Presentation</vt:lpstr>
      <vt:lpstr>Keep in touch!</vt:lpstr>
    </vt:vector>
  </TitlesOfParts>
  <Manager/>
  <Company>International Baccalaureate Organization</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Sean Rankin</dc:creator>
  <cp:keywords/>
  <dc:description>Template version 1 - February 2014_x000d_Design: D...studio_x000d_Template: Ton Persoon</dc:description>
  <cp:lastModifiedBy>Michael Clifton</cp:lastModifiedBy>
  <cp:revision>80</cp:revision>
  <dcterms:created xsi:type="dcterms:W3CDTF">2016-06-14T19:39:33Z</dcterms:created>
  <dcterms:modified xsi:type="dcterms:W3CDTF">2016-07-15T20:58:05Z</dcterms:modified>
  <cp:category/>
</cp:coreProperties>
</file>