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sldIdLst>
    <p:sldId id="256" r:id="rId2"/>
    <p:sldId id="257" r:id="rId3"/>
    <p:sldId id="273" r:id="rId4"/>
    <p:sldId id="274" r:id="rId5"/>
    <p:sldId id="258" r:id="rId6"/>
    <p:sldId id="266" r:id="rId7"/>
    <p:sldId id="281" r:id="rId8"/>
    <p:sldId id="267" r:id="rId9"/>
    <p:sldId id="280" r:id="rId10"/>
    <p:sldId id="282" r:id="rId11"/>
    <p:sldId id="283" r:id="rId12"/>
    <p:sldId id="268" r:id="rId13"/>
    <p:sldId id="286" r:id="rId14"/>
    <p:sldId id="277" r:id="rId15"/>
    <p:sldId id="279" r:id="rId16"/>
    <p:sldId id="270" r:id="rId17"/>
    <p:sldId id="264" r:id="rId18"/>
    <p:sldId id="271" r:id="rId19"/>
    <p:sldId id="287" r:id="rId20"/>
    <p:sldId id="289" r:id="rId21"/>
    <p:sldId id="260" r:id="rId22"/>
    <p:sldId id="285" r:id="rId23"/>
    <p:sldId id="272" r:id="rId24"/>
    <p:sldId id="288" r:id="rId25"/>
    <p:sldId id="259" r:id="rId26"/>
    <p:sldId id="261" r:id="rId27"/>
    <p:sldId id="262" r:id="rId28"/>
    <p:sldId id="263" r:id="rId29"/>
    <p:sldId id="265" r:id="rId30"/>
  </p:sldIdLst>
  <p:sldSz cx="9144000" cy="6858000" type="screen4x3"/>
  <p:notesSz cx="6858000" cy="9144000"/>
  <p:defaultText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731">
          <p15:clr>
            <a:srgbClr val="A4A3A4"/>
          </p15:clr>
        </p15:guide>
        <p15:guide id="2" orient="horz" pos="1344">
          <p15:clr>
            <a:srgbClr val="A4A3A4"/>
          </p15:clr>
        </p15:guide>
        <p15:guide id="3" orient="horz" pos="1392">
          <p15:clr>
            <a:srgbClr val="A4A3A4"/>
          </p15:clr>
        </p15:guide>
        <p15:guide id="4" orient="horz" pos="3856">
          <p15:clr>
            <a:srgbClr val="A4A3A4"/>
          </p15:clr>
        </p15:guide>
        <p15:guide id="5" pos="2880">
          <p15:clr>
            <a:srgbClr val="A4A3A4"/>
          </p15:clr>
        </p15:guide>
        <p15:guide id="6" pos="7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7" autoAdjust="0"/>
    <p:restoredTop sz="76777" autoAdjust="0"/>
  </p:normalViewPr>
  <p:slideViewPr>
    <p:cSldViewPr snapToGrid="0" snapToObjects="1">
      <p:cViewPr>
        <p:scale>
          <a:sx n="76" d="100"/>
          <a:sy n="76" d="100"/>
        </p:scale>
        <p:origin x="-1824" y="-88"/>
      </p:cViewPr>
      <p:guideLst>
        <p:guide orient="horz" pos="731"/>
        <p:guide orient="horz" pos="1344"/>
        <p:guide orient="horz" pos="1392"/>
        <p:guide orient="horz" pos="3856"/>
        <p:guide pos="2880"/>
        <p:guide pos="768"/>
      </p:guideLst>
    </p:cSldViewPr>
  </p:slideViewPr>
  <p:outlineViewPr>
    <p:cViewPr>
      <p:scale>
        <a:sx n="33" d="100"/>
        <a:sy n="33" d="100"/>
      </p:scale>
      <p:origin x="8" y="17728"/>
    </p:cViewPr>
  </p:outlineViewPr>
  <p:notesTextViewPr>
    <p:cViewPr>
      <p:scale>
        <a:sx n="100" d="100"/>
        <a:sy n="100" d="100"/>
      </p:scale>
      <p:origin x="0" y="0"/>
    </p:cViewPr>
  </p:notesTextViewPr>
  <p:sorterViewPr>
    <p:cViewPr>
      <p:scale>
        <a:sx n="115" d="100"/>
        <a:sy n="115" d="100"/>
      </p:scale>
      <p:origin x="0" y="6400"/>
    </p:cViewPr>
  </p:sorterViewPr>
  <p:notesViewPr>
    <p:cSldViewPr snapToGrid="0" snapToObjects="1">
      <p:cViewPr>
        <p:scale>
          <a:sx n="150" d="100"/>
          <a:sy n="150" d="100"/>
        </p:scale>
        <p:origin x="-304" y="86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notesMaster" Target="notesMasters/notesMaster1.xml"/><Relationship Id="rId32" Type="http://schemas.openxmlformats.org/officeDocument/2006/relationships/printerSettings" Target="printerSettings/printerSettings1.bin"/><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2D3F6C-C90E-3141-817B-4DC0FC39F310}" type="datetimeFigureOut">
              <a:rPr lang="en-US" smtClean="0"/>
              <a:t>7/16/16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3194C4-4F5F-1F47-BAF8-F118F06D50A2}" type="slidenum">
              <a:rPr lang="en-US" smtClean="0"/>
              <a:t>‹#›</a:t>
            </a:fld>
            <a:endParaRPr lang="en-US"/>
          </a:p>
        </p:txBody>
      </p:sp>
    </p:spTree>
    <p:extLst>
      <p:ext uri="{BB962C8B-B14F-4D97-AF65-F5344CB8AC3E}">
        <p14:creationId xmlns:p14="http://schemas.microsoft.com/office/powerpoint/2010/main" val="233899868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a:t>
            </a:fld>
            <a:endParaRPr lang="en-US"/>
          </a:p>
        </p:txBody>
      </p:sp>
    </p:spTree>
    <p:extLst>
      <p:ext uri="{BB962C8B-B14F-4D97-AF65-F5344CB8AC3E}">
        <p14:creationId xmlns:p14="http://schemas.microsoft.com/office/powerpoint/2010/main" val="2255057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welcome to my workshop “Let’s talk – getting students</a:t>
            </a:r>
            <a:r>
              <a:rPr lang="en-US" baseline="0" dirty="0" smtClean="0"/>
              <a:t> to speak spontaneously in language B classes.  I’ve added a sub title here :  The story of the Modern languages teachers at Upper Canada College trying to get their students to speak a new language.  No easy feat.  I’ve structured this workshop as a story about my department.   I hope that you enjoy it.  </a:t>
            </a:r>
          </a:p>
          <a:p>
            <a:endParaRPr lang="en-US" dirty="0" smtClean="0"/>
          </a:p>
          <a:p>
            <a:r>
              <a:rPr lang="en-US" dirty="0" smtClean="0"/>
              <a:t>I actually decided to apply for a</a:t>
            </a:r>
            <a:r>
              <a:rPr lang="en-US" baseline="0" dirty="0" smtClean="0"/>
              <a:t> workshop at this conference because this is the first summer ever where my two children are working during the summer and have absolutely no need of my help.  This idea really rattled me out.  What to do??? so I desperately started thinking on how I am going to keep myself occupied during the summer and that is when I came up with the idea to do this workshop.  Perfect solution. Crazy.  I love  to share with teachers is that they are by definition generous people and share back.  So I am looking forward to our dialogue.  I am looking forward to hearing your opinions.  I am by no means an expert on any one theory, but  I hope to share with you the conversations that I had with my colleagues about getting students to talk a new language. My m</a:t>
            </a:r>
            <a:r>
              <a:rPr lang="en-US" dirty="0" smtClean="0"/>
              <a:t>ain goal is to show you a simple technique that is versatile,</a:t>
            </a:r>
            <a:r>
              <a:rPr lang="en-US" baseline="0" dirty="0" smtClean="0"/>
              <a:t> quick and powerful when embedded in a big plan. I was going to add some Spanish examples.  Unfortunately I didn’t have time to gather them so I am going to only use generic examples from the French culture written in English.  </a:t>
            </a:r>
          </a:p>
          <a:p>
            <a:endParaRPr lang="en-US" baseline="0" dirty="0" smtClean="0"/>
          </a:p>
          <a:p>
            <a:r>
              <a:rPr lang="en-US" baseline="0" dirty="0" smtClean="0"/>
              <a:t>I will try to make this workshop quick and to the point.  When I saw that it was pretty much the last time slot of the conference, I decided that I would plan it out the same way I plan for my students who I will see the last lesson of the day right before a long weekend.  </a:t>
            </a:r>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2</a:t>
            </a:fld>
            <a:endParaRPr lang="en-US"/>
          </a:p>
        </p:txBody>
      </p:sp>
    </p:spTree>
    <p:extLst>
      <p:ext uri="{BB962C8B-B14F-4D97-AF65-F5344CB8AC3E}">
        <p14:creationId xmlns:p14="http://schemas.microsoft.com/office/powerpoint/2010/main" val="910985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023194C4-4F5F-1F47-BAF8-F118F06D50A2}" type="slidenum">
              <a:rPr lang="en-US" smtClean="0"/>
              <a:t>3</a:t>
            </a:fld>
            <a:endParaRPr lang="en-US"/>
          </a:p>
        </p:txBody>
      </p:sp>
      <p:sp>
        <p:nvSpPr>
          <p:cNvPr id="5" name="TextBox 4"/>
          <p:cNvSpPr txBox="1"/>
          <p:nvPr/>
        </p:nvSpPr>
        <p:spPr>
          <a:xfrm>
            <a:off x="4035778" y="5418667"/>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4014754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4</a:t>
            </a:fld>
            <a:endParaRPr lang="en-US"/>
          </a:p>
        </p:txBody>
      </p:sp>
    </p:spTree>
    <p:extLst>
      <p:ext uri="{BB962C8B-B14F-4D97-AF65-F5344CB8AC3E}">
        <p14:creationId xmlns:p14="http://schemas.microsoft.com/office/powerpoint/2010/main" val="1437612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400"/>
            <a:ext cx="5486400" cy="4114800"/>
          </a:xfrm>
        </p:spPr>
        <p:txBody>
          <a:bodyPr>
            <a:noAutofit/>
          </a:bodyPr>
          <a:lstStyle/>
          <a:p>
            <a:endParaRPr lang="en-US" dirty="0" smtClean="0"/>
          </a:p>
        </p:txBody>
      </p:sp>
      <p:sp>
        <p:nvSpPr>
          <p:cNvPr id="4" name="Slide Number Placeholder 3"/>
          <p:cNvSpPr>
            <a:spLocks noGrp="1"/>
          </p:cNvSpPr>
          <p:nvPr>
            <p:ph type="sldNum" sz="quarter" idx="10"/>
          </p:nvPr>
        </p:nvSpPr>
        <p:spPr/>
        <p:txBody>
          <a:bodyPr/>
          <a:lstStyle/>
          <a:p>
            <a:fld id="{023194C4-4F5F-1F47-BAF8-F118F06D50A2}" type="slidenum">
              <a:rPr lang="en-US" smtClean="0"/>
              <a:t>5</a:t>
            </a:fld>
            <a:endParaRPr lang="en-US" dirty="0"/>
          </a:p>
        </p:txBody>
      </p:sp>
      <p:sp>
        <p:nvSpPr>
          <p:cNvPr id="5" name="TextBox 4"/>
          <p:cNvSpPr txBox="1"/>
          <p:nvPr/>
        </p:nvSpPr>
        <p:spPr>
          <a:xfrm>
            <a:off x="3141770" y="6031949"/>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6601951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endParaRPr lang="en-US" dirty="0" smtClean="0"/>
          </a:p>
        </p:txBody>
      </p:sp>
      <p:sp>
        <p:nvSpPr>
          <p:cNvPr id="4" name="Slide Number Placeholder 3"/>
          <p:cNvSpPr>
            <a:spLocks noGrp="1"/>
          </p:cNvSpPr>
          <p:nvPr>
            <p:ph type="sldNum" sz="quarter" idx="10"/>
          </p:nvPr>
        </p:nvSpPr>
        <p:spPr/>
        <p:txBody>
          <a:bodyPr/>
          <a:lstStyle/>
          <a:p>
            <a:fld id="{023194C4-4F5F-1F47-BAF8-F118F06D50A2}" type="slidenum">
              <a:rPr lang="en-US" smtClean="0"/>
              <a:t>6</a:t>
            </a:fld>
            <a:endParaRPr lang="en-US" dirty="0"/>
          </a:p>
        </p:txBody>
      </p:sp>
    </p:spTree>
    <p:extLst>
      <p:ext uri="{BB962C8B-B14F-4D97-AF65-F5344CB8AC3E}">
        <p14:creationId xmlns:p14="http://schemas.microsoft.com/office/powerpoint/2010/main" val="42933926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7</a:t>
            </a:fld>
            <a:endParaRPr lang="en-US"/>
          </a:p>
        </p:txBody>
      </p:sp>
    </p:spTree>
    <p:extLst>
      <p:ext uri="{BB962C8B-B14F-4D97-AF65-F5344CB8AC3E}">
        <p14:creationId xmlns:p14="http://schemas.microsoft.com/office/powerpoint/2010/main" val="2756024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8</a:t>
            </a:fld>
            <a:endParaRPr lang="en-US"/>
          </a:p>
        </p:txBody>
      </p:sp>
    </p:spTree>
    <p:extLst>
      <p:ext uri="{BB962C8B-B14F-4D97-AF65-F5344CB8AC3E}">
        <p14:creationId xmlns:p14="http://schemas.microsoft.com/office/powerpoint/2010/main" val="1138732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9</a:t>
            </a:fld>
            <a:endParaRPr lang="en-US"/>
          </a:p>
        </p:txBody>
      </p:sp>
    </p:spTree>
    <p:extLst>
      <p:ext uri="{BB962C8B-B14F-4D97-AF65-F5344CB8AC3E}">
        <p14:creationId xmlns:p14="http://schemas.microsoft.com/office/powerpoint/2010/main" val="22897976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10</a:t>
            </a:fld>
            <a:endParaRPr lang="en-US"/>
          </a:p>
        </p:txBody>
      </p:sp>
    </p:spTree>
    <p:extLst>
      <p:ext uri="{BB962C8B-B14F-4D97-AF65-F5344CB8AC3E}">
        <p14:creationId xmlns:p14="http://schemas.microsoft.com/office/powerpoint/2010/main" val="20883454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The two other criteria are easy to evaluate</a:t>
            </a:r>
            <a:r>
              <a:rPr lang="en-US" baseline="0" dirty="0" smtClean="0"/>
              <a:t> and easy to give feedback on.  Fluency is simple.  Can they speak without making long pauses in order to find their words.  And the second is pronunciation. . I always review the basic pronunciation rules I want my students to follow.  I also remind them that pronunciation rules are not the same as accents.  Having a cute English accent when speaking French is OK. So lets take for example the word “beaucoup”. Saying </a:t>
            </a:r>
            <a:r>
              <a:rPr lang="en-US" baseline="0" dirty="0" err="1" smtClean="0"/>
              <a:t>beacoup</a:t>
            </a:r>
            <a:r>
              <a:rPr lang="en-US" baseline="0" dirty="0" smtClean="0"/>
              <a:t> with an aspirated c is OK.  But saying “</a:t>
            </a:r>
            <a:r>
              <a:rPr lang="en-US" baseline="0" dirty="0" err="1" smtClean="0"/>
              <a:t>beacouP</a:t>
            </a:r>
            <a:r>
              <a:rPr lang="en-US" baseline="0" dirty="0" smtClean="0"/>
              <a:t>’ is not OK. You are destroying the French language. Stop it.  The </a:t>
            </a:r>
            <a:r>
              <a:rPr lang="en-US" baseline="0" dirty="0" err="1" smtClean="0"/>
              <a:t>Academie</a:t>
            </a:r>
            <a:r>
              <a:rPr lang="en-US" baseline="0" dirty="0" smtClean="0"/>
              <a:t> </a:t>
            </a:r>
            <a:r>
              <a:rPr lang="en-US" baseline="0" dirty="0" err="1" smtClean="0"/>
              <a:t>française</a:t>
            </a:r>
            <a:r>
              <a:rPr lang="en-US" baseline="0" dirty="0" smtClean="0"/>
              <a:t> is going to be “</a:t>
            </a:r>
            <a:r>
              <a:rPr lang="en-US" baseline="0" dirty="0" err="1" smtClean="0"/>
              <a:t>ANGRy</a:t>
            </a:r>
            <a:r>
              <a:rPr lang="en-US" baseline="0" dirty="0" smtClean="0"/>
              <a:t>” with you.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All it takes is for me to highlight these mistakes before or after a presentation in the form of feedback and they are quickly eliminated. There was a part of me that hesitated to correct students in front of the class.  But what is interesting is that I did all the time and I never get negative feedback.  On the contrary, I saw students who would try harder the next time we were chosen to perform.  I feel that as long as it is fair game, students are appreciative of the feedback</a:t>
            </a:r>
          </a:p>
          <a:p>
            <a:endParaRPr lang="en-US" baseline="0" dirty="0" smtClean="0"/>
          </a:p>
          <a:p>
            <a:r>
              <a:rPr lang="en-US" baseline="0" dirty="0" smtClean="0"/>
              <a:t>The last idea I would like to share with about feedback is the idea of transparency.  I go over the rubric with students often and especially when I have made some changes.  Students perform better when they know exactly what I am looking for in the performances.  I will occasionally  have students to the evaluations just so that they become more familiar with the concepts and the skills that I want them to work on.  </a:t>
            </a:r>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11</a:t>
            </a:fld>
            <a:endParaRPr lang="en-US"/>
          </a:p>
        </p:txBody>
      </p:sp>
    </p:spTree>
    <p:extLst>
      <p:ext uri="{BB962C8B-B14F-4D97-AF65-F5344CB8AC3E}">
        <p14:creationId xmlns:p14="http://schemas.microsoft.com/office/powerpoint/2010/main" val="1255663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It has been about two years that I have been doing various forms of the </a:t>
            </a:r>
            <a:r>
              <a:rPr lang="en-US" baseline="0" dirty="0" err="1" smtClean="0"/>
              <a:t>mise</a:t>
            </a:r>
            <a:r>
              <a:rPr lang="en-US" baseline="0" dirty="0" smtClean="0"/>
              <a:t> en train.  So we have seen that the technique is quick, teacher give feedback immediately, students are forced to speak spontaneously, a simple rubric with specific feedback  I added 4 elements to the </a:t>
            </a:r>
            <a:r>
              <a:rPr lang="en-US" baseline="0" dirty="0" err="1" smtClean="0"/>
              <a:t>Mise</a:t>
            </a:r>
            <a:r>
              <a:rPr lang="en-US" baseline="0" dirty="0" smtClean="0"/>
              <a:t> en train. </a:t>
            </a:r>
          </a:p>
          <a:p>
            <a:endParaRPr lang="en-US" baseline="0" dirty="0" smtClean="0">
              <a:solidFill>
                <a:schemeClr val="accent3"/>
              </a:solidFill>
            </a:endParaRPr>
          </a:p>
          <a:p>
            <a:pPr marL="228600" indent="-228600">
              <a:buAutoNum type="alphaUcPeriod"/>
            </a:pPr>
            <a:r>
              <a:rPr lang="nl-NL" dirty="0" smtClean="0">
                <a:solidFill>
                  <a:schemeClr val="accent3"/>
                </a:solidFill>
              </a:rPr>
              <a:t>Students have to write out their answers on the board;</a:t>
            </a:r>
            <a:r>
              <a:rPr lang="nl-NL" baseline="0" dirty="0" smtClean="0">
                <a:solidFill>
                  <a:schemeClr val="accent3"/>
                </a:solidFill>
              </a:rPr>
              <a:t> This idea came about as a result of  PD session I attended by Mark Church who spoke to teachers at our school about the Ground 0 project at Harvard about Visible Thinking.</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We define “Cultures of Thinking” (</a:t>
            </a:r>
            <a:r>
              <a:rPr lang="en-US" sz="1200" b="1" kern="1200" dirty="0" err="1" smtClean="0">
                <a:solidFill>
                  <a:schemeClr val="tx1"/>
                </a:solidFill>
                <a:latin typeface="+mn-lt"/>
                <a:ea typeface="+mn-ea"/>
                <a:cs typeface="+mn-cs"/>
              </a:rPr>
              <a:t>CoT</a:t>
            </a:r>
            <a:r>
              <a:rPr lang="en-US" sz="1200" b="1" kern="1200" dirty="0" smtClean="0">
                <a:solidFill>
                  <a:schemeClr val="tx1"/>
                </a:solidFill>
                <a:latin typeface="+mn-lt"/>
                <a:ea typeface="+mn-ea"/>
                <a:cs typeface="+mn-cs"/>
              </a:rPr>
              <a:t>) as places where a group’s collective as well as individual thinking is valued, visible, and actively promoted as part of the regular, day-to-day experience of all group member.</a:t>
            </a:r>
            <a:r>
              <a:rPr lang="en-US" sz="1200" b="1"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rPr>
              <a:t>This statement made sense to me when I started to teach in a room surrounded by white boards. I thought that I was in the crazy room with all these white boards.   It is in this room that I got the idea to have students write out their dialogues or to brainstorm ideas on the boards us.  On the one hand, it held the students accountable.  I could immediately see who wrote out their answers and who didn’t. The other beauty of this technique is that in the case that a student didn’t have any ideas on communication strategies he could look at what others were doing in order to get a jump start.  And finally, it was a great way of reinforcing great language written on the board.  Whether it be great verb conjugation, or idiomatic expressions, or creative use of language, I was able to give quick examples from the student work to the whole class  by quickly looking at the board.  Finally I found something very satisfying about leaving a room full of French written out on the boards around the room.  It gave me and I imagine the students too, the impression that a lot of learning just happened. </a:t>
            </a:r>
          </a:p>
          <a:p>
            <a:pPr marL="228600" indent="-228600">
              <a:buAutoNum type="alphaUcPeriod"/>
            </a:pPr>
            <a:endParaRPr lang="en-US" sz="1200" kern="1200" baseline="0" dirty="0" smtClean="0">
              <a:solidFill>
                <a:schemeClr val="tx1"/>
              </a:solidFill>
              <a:latin typeface="+mn-lt"/>
              <a:ea typeface="+mn-ea"/>
              <a:cs typeface="+mn-cs"/>
            </a:endParaRPr>
          </a:p>
          <a:p>
            <a:pPr marL="228600" indent="-228600">
              <a:buAutoNum type="alphaUcPeriod"/>
            </a:pPr>
            <a:r>
              <a:rPr lang="en-US" sz="1200" kern="1200" baseline="0" dirty="0" smtClean="0">
                <a:solidFill>
                  <a:schemeClr val="tx1"/>
                </a:solidFill>
                <a:latin typeface="+mn-lt"/>
                <a:ea typeface="+mn-ea"/>
                <a:cs typeface="+mn-cs"/>
              </a:rPr>
              <a:t>Next element that I added was to prepare with a partner,  Whether the activity was a dialogue or just a description to be done by one student, I decided that the five minute preparation would happen in partners.  This idea came from all of the work that we did on approached to learning through collaboration.  I had one class this year where the dynamic was really bad.  On the one side I had students that were super competitive and on the other side of the class I had students that had a more laid back attitude to learning.  They labeled themselves as the “Good students </a:t>
            </a:r>
            <a:r>
              <a:rPr lang="en-US" sz="1200" kern="1200" baseline="0" dirty="0" err="1" smtClean="0">
                <a:solidFill>
                  <a:schemeClr val="tx1"/>
                </a:solidFill>
                <a:latin typeface="+mn-lt"/>
                <a:ea typeface="+mn-ea"/>
                <a:cs typeface="+mn-cs"/>
              </a:rPr>
              <a:t>vs</a:t>
            </a:r>
            <a:r>
              <a:rPr lang="en-US" sz="1200" kern="1200" baseline="0" dirty="0" smtClean="0">
                <a:solidFill>
                  <a:schemeClr val="tx1"/>
                </a:solidFill>
                <a:latin typeface="+mn-lt"/>
                <a:ea typeface="+mn-ea"/>
                <a:cs typeface="+mn-cs"/>
              </a:rPr>
              <a:t> the Bad students”.  I sensed resentment going both ways.  The competitive students perceived the laid back students as lazy while the laid back students perceived the competitive students as mean spirited.  Needless to say I had a problem and I needed to solve it.  It was through the </a:t>
            </a:r>
            <a:r>
              <a:rPr lang="en-US" sz="1200" kern="1200" baseline="0" dirty="0" err="1" smtClean="0">
                <a:solidFill>
                  <a:schemeClr val="tx1"/>
                </a:solidFill>
                <a:latin typeface="+mn-lt"/>
                <a:ea typeface="+mn-ea"/>
                <a:cs typeface="+mn-cs"/>
              </a:rPr>
              <a:t>mise</a:t>
            </a:r>
            <a:r>
              <a:rPr lang="en-US" sz="1200" kern="1200" baseline="0" dirty="0" smtClean="0">
                <a:solidFill>
                  <a:schemeClr val="tx1"/>
                </a:solidFill>
                <a:latin typeface="+mn-lt"/>
                <a:ea typeface="+mn-ea"/>
                <a:cs typeface="+mn-cs"/>
              </a:rPr>
              <a:t> en train, that I  decided that I would always choose their partners and give them suggestions on how to work with a student with different learning styles. At any rate I believe that partnering up my students with others that they wouldn’t necessarily choose allowed for the group to get to know each other and led to a significantly improved group dynamic. I am not 100% sure what happened during the partner work, but by the end of the year I felt that group had jelled into a community of learners.  </a:t>
            </a:r>
          </a:p>
          <a:p>
            <a:pPr marL="0" indent="0">
              <a:buNone/>
            </a:pPr>
            <a:endParaRPr lang="en-US" sz="1200" kern="1200" baseline="0" dirty="0" smtClean="0">
              <a:solidFill>
                <a:schemeClr val="tx1"/>
              </a:solidFill>
              <a:latin typeface="+mn-lt"/>
              <a:ea typeface="+mn-ea"/>
              <a:cs typeface="+mn-cs"/>
            </a:endParaRPr>
          </a:p>
          <a:p>
            <a:pPr marL="0" indent="0">
              <a:buNone/>
            </a:pPr>
            <a:endParaRPr lang="en-US" sz="1200" kern="1200" baseline="0" dirty="0" smtClean="0">
              <a:solidFill>
                <a:schemeClr val="tx1"/>
              </a:solidFill>
              <a:latin typeface="+mn-lt"/>
              <a:ea typeface="+mn-ea"/>
              <a:cs typeface="+mn-cs"/>
            </a:endParaRPr>
          </a:p>
          <a:p>
            <a:pPr marL="457200" lvl="1" indent="0">
              <a:buNone/>
            </a:pPr>
            <a:r>
              <a:rPr lang="en-US" sz="1200" kern="1200" baseline="0" dirty="0" smtClean="0">
                <a:solidFill>
                  <a:schemeClr val="tx1"/>
                </a:solidFill>
                <a:latin typeface="+mn-lt"/>
                <a:ea typeface="+mn-ea"/>
                <a:cs typeface="+mn-cs"/>
              </a:rPr>
              <a:t>My technique for choosing partners is really simple.  If I have 20 students, I count to 10 twice and then tell them to find the student with the same number. My student teacher got all fancy on me and decided to used </a:t>
            </a:r>
            <a:r>
              <a:rPr lang="en-US" sz="1200" kern="1200" baseline="0" dirty="0" err="1" smtClean="0">
                <a:solidFill>
                  <a:schemeClr val="tx1"/>
                </a:solidFill>
                <a:latin typeface="+mn-lt"/>
                <a:ea typeface="+mn-ea"/>
                <a:cs typeface="+mn-cs"/>
              </a:rPr>
              <a:t>coloured</a:t>
            </a:r>
            <a:r>
              <a:rPr lang="en-US" sz="1200" kern="1200" baseline="0" dirty="0" smtClean="0">
                <a:solidFill>
                  <a:schemeClr val="tx1"/>
                </a:solidFill>
                <a:latin typeface="+mn-lt"/>
                <a:ea typeface="+mn-ea"/>
                <a:cs typeface="+mn-cs"/>
              </a:rPr>
              <a:t> sticks.  This method for partnering is good, but the students started doing all sorts of creative things with the sticks and we ended up having to pick up a lot of little sticks at the end of the lesson.  I learned a lot from my student teacher but I still prefer my system of assigning numbers.  </a:t>
            </a:r>
          </a:p>
          <a:p>
            <a:endParaRPr lang="en-US" sz="1200" kern="1200" baseline="0" dirty="0" smtClean="0">
              <a:solidFill>
                <a:schemeClr val="tx1"/>
              </a:solidFill>
              <a:latin typeface="+mn-lt"/>
              <a:ea typeface="+mn-ea"/>
              <a:cs typeface="+mn-cs"/>
            </a:endParaRPr>
          </a:p>
          <a:p>
            <a:pPr marL="0" indent="0" algn="just">
              <a:buFont typeface="+mj-lt"/>
              <a:buNone/>
            </a:pPr>
            <a:r>
              <a:rPr lang="en-US" sz="1200" kern="1200" baseline="0" dirty="0" smtClean="0">
                <a:solidFill>
                  <a:schemeClr val="tx1"/>
                </a:solidFill>
                <a:latin typeface="+mn-lt"/>
                <a:ea typeface="+mn-ea"/>
                <a:cs typeface="+mn-cs"/>
              </a:rPr>
              <a:t>C.   The third element I added was to give two minutes to practice before I choose the students to perform in front of the class.  After 5 minutes I stop all activity in the class and I make sure that everyone is looking at me at which point I clearly indicate that no one is to write on the boards, they are to practice for two minutes – If it is not a dialogue then each partner needs to present to the other.  This is where the magic happens and all of a sudden. I hear lots of French being spoken by many students at once.  It is in these two minutes that I make sure that each student has made an effort to speak in French.  Each student has the opportunity to practice spontaneity  in speaking French each lesson.  </a:t>
            </a:r>
          </a:p>
          <a:p>
            <a:endParaRPr lang="en-US" sz="1200" kern="1200" baseline="0" dirty="0" smtClean="0">
              <a:solidFill>
                <a:schemeClr val="tx1"/>
              </a:solidFill>
              <a:latin typeface="+mn-lt"/>
              <a:ea typeface="+mn-ea"/>
              <a:cs typeface="+mn-cs"/>
            </a:endParaRPr>
          </a:p>
          <a:p>
            <a:endParaRPr lang="en-US" sz="1200" kern="1200" baseline="0" dirty="0" smtClean="0">
              <a:solidFill>
                <a:schemeClr val="tx1"/>
              </a:solidFill>
              <a:latin typeface="+mn-lt"/>
              <a:ea typeface="+mn-ea"/>
              <a:cs typeface="+mn-cs"/>
            </a:endParaRPr>
          </a:p>
          <a:p>
            <a:pPr marL="228600" indent="-228600">
              <a:buAutoNum type="alphaUcPeriod" startAt="4"/>
            </a:pPr>
            <a:r>
              <a:rPr lang="en-US" baseline="0" dirty="0" smtClean="0"/>
              <a:t>We started working with a new text called </a:t>
            </a:r>
            <a:r>
              <a:rPr lang="en-US" baseline="0" dirty="0" err="1" smtClean="0"/>
              <a:t>D’accord</a:t>
            </a:r>
            <a:r>
              <a:rPr lang="en-US" baseline="0" dirty="0" smtClean="0"/>
              <a:t>.  And in it I noticed activities that were more powerful than just coming up with random sentences using vocabulary words.  Here I saw an opportunity to put into action all the theory behind “action-orientated” language learning, which I was exposed to in heavy doses when I was reviewing the recent changes in the Ontario ministry curriculum. I have to admit that it took me a long to get my head around these concepts and I still am not sure that I have understood it fully . But it is an approach that has influenced the way choose my tasks and the way I set them up.  Although it was the Ontario ministry curriculum that got me interested in this model, I saw that the IB has adopted a similar model.  For this reason I would like to highlight some of the elements of this approach that made sense for me.  </a:t>
            </a:r>
            <a:endParaRPr lang="en-US" dirty="0"/>
          </a:p>
          <a:p>
            <a:pPr marL="228600" indent="-228600">
              <a:buAutoNum type="alphaUcPeriod" startAt="4"/>
            </a:pPr>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12</a:t>
            </a:fld>
            <a:endParaRPr lang="en-US"/>
          </a:p>
        </p:txBody>
      </p:sp>
    </p:spTree>
    <p:extLst>
      <p:ext uri="{BB962C8B-B14F-4D97-AF65-F5344CB8AC3E}">
        <p14:creationId xmlns:p14="http://schemas.microsoft.com/office/powerpoint/2010/main" val="2587656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13</a:t>
            </a:fld>
            <a:endParaRPr lang="en-US"/>
          </a:p>
        </p:txBody>
      </p:sp>
    </p:spTree>
    <p:extLst>
      <p:ext uri="{BB962C8B-B14F-4D97-AF65-F5344CB8AC3E}">
        <p14:creationId xmlns:p14="http://schemas.microsoft.com/office/powerpoint/2010/main" val="24150415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14</a:t>
            </a:fld>
            <a:endParaRPr lang="en-US"/>
          </a:p>
        </p:txBody>
      </p:sp>
    </p:spTree>
    <p:extLst>
      <p:ext uri="{BB962C8B-B14F-4D97-AF65-F5344CB8AC3E}">
        <p14:creationId xmlns:p14="http://schemas.microsoft.com/office/powerpoint/2010/main" val="3653350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15</a:t>
            </a:fld>
            <a:endParaRPr lang="en-US"/>
          </a:p>
        </p:txBody>
      </p:sp>
    </p:spTree>
    <p:extLst>
      <p:ext uri="{BB962C8B-B14F-4D97-AF65-F5344CB8AC3E}">
        <p14:creationId xmlns:p14="http://schemas.microsoft.com/office/powerpoint/2010/main" val="26544756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16</a:t>
            </a:fld>
            <a:endParaRPr lang="en-US"/>
          </a:p>
        </p:txBody>
      </p:sp>
    </p:spTree>
    <p:extLst>
      <p:ext uri="{BB962C8B-B14F-4D97-AF65-F5344CB8AC3E}">
        <p14:creationId xmlns:p14="http://schemas.microsoft.com/office/powerpoint/2010/main" val="10697219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17</a:t>
            </a:fld>
            <a:endParaRPr lang="en-US"/>
          </a:p>
        </p:txBody>
      </p:sp>
    </p:spTree>
    <p:extLst>
      <p:ext uri="{BB962C8B-B14F-4D97-AF65-F5344CB8AC3E}">
        <p14:creationId xmlns:p14="http://schemas.microsoft.com/office/powerpoint/2010/main" val="4398456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18</a:t>
            </a:fld>
            <a:endParaRPr lang="en-US"/>
          </a:p>
        </p:txBody>
      </p:sp>
    </p:spTree>
    <p:extLst>
      <p:ext uri="{BB962C8B-B14F-4D97-AF65-F5344CB8AC3E}">
        <p14:creationId xmlns:p14="http://schemas.microsoft.com/office/powerpoint/2010/main" val="3607128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19</a:t>
            </a:fld>
            <a:endParaRPr lang="en-US"/>
          </a:p>
        </p:txBody>
      </p:sp>
    </p:spTree>
    <p:extLst>
      <p:ext uri="{BB962C8B-B14F-4D97-AF65-F5344CB8AC3E}">
        <p14:creationId xmlns:p14="http://schemas.microsoft.com/office/powerpoint/2010/main" val="4054714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20</a:t>
            </a:fld>
            <a:endParaRPr lang="en-US"/>
          </a:p>
        </p:txBody>
      </p:sp>
    </p:spTree>
    <p:extLst>
      <p:ext uri="{BB962C8B-B14F-4D97-AF65-F5344CB8AC3E}">
        <p14:creationId xmlns:p14="http://schemas.microsoft.com/office/powerpoint/2010/main" val="25076333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21</a:t>
            </a:fld>
            <a:endParaRPr lang="en-US"/>
          </a:p>
        </p:txBody>
      </p:sp>
    </p:spTree>
    <p:extLst>
      <p:ext uri="{BB962C8B-B14F-4D97-AF65-F5344CB8AC3E}">
        <p14:creationId xmlns:p14="http://schemas.microsoft.com/office/powerpoint/2010/main" val="10546838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3194C4-4F5F-1F47-BAF8-F118F06D50A2}" type="slidenum">
              <a:rPr lang="en-US" smtClean="0"/>
              <a:t>22</a:t>
            </a:fld>
            <a:endParaRPr lang="en-US"/>
          </a:p>
        </p:txBody>
      </p:sp>
    </p:spTree>
    <p:extLst>
      <p:ext uri="{BB962C8B-B14F-4D97-AF65-F5344CB8AC3E}">
        <p14:creationId xmlns:p14="http://schemas.microsoft.com/office/powerpoint/2010/main" val="2639735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a:xfrm>
            <a:off x="7555646" y="6629930"/>
            <a:ext cx="1068334" cy="228070"/>
          </a:xfrm>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fld id="{02C89652-6118-194A-A2A5-0F33353BC73A}" type="datetimeFigureOut">
              <a:rPr lang="en-US" noProof="0" smtClean="0"/>
              <a:pPr/>
              <a:t>7/16/16</a:t>
            </a:fld>
            <a:endParaRPr lang="nl-NL" dirty="0" smtClean="0"/>
          </a:p>
          <a:p>
            <a:endParaRPr lang="nl-NL" dirty="0"/>
          </a:p>
        </p:txBody>
      </p:sp>
      <p:sp>
        <p:nvSpPr>
          <p:cNvPr id="6" name="Tijdelijke aanduiding voor dianummer 5"/>
          <p:cNvSpPr>
            <a:spLocks noGrp="1"/>
          </p:cNvSpPr>
          <p:nvPr>
            <p:ph type="sldNum" sz="quarter" idx="12"/>
          </p:nvPr>
        </p:nvSpPr>
        <p:spPr>
          <a:xfrm>
            <a:off x="8623980" y="6629930"/>
            <a:ext cx="406400" cy="228070"/>
          </a:xfrm>
        </p:spPr>
        <p:txBody>
          <a:bodyPr/>
          <a:lstStyle/>
          <a:p>
            <a:fld id="{365E7149-2CBC-7E42-B4F4-E2E7C22F4267}" type="slidenum">
              <a:rPr lang="nl-NL" smtClean="0"/>
              <a:pPr/>
              <a:t>‹#›</a:t>
            </a:fld>
            <a:endParaRPr lang="nl-NL"/>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540327" y="3203572"/>
            <a:ext cx="8211787" cy="1588561"/>
          </a:xfrm>
        </p:spPr>
        <p:txBody>
          <a:bodyPr/>
          <a:lstStyle>
            <a:lvl1pPr algn="ctr">
              <a:defRPr/>
            </a:lvl1pPr>
          </a:lstStyle>
          <a:p>
            <a:r>
              <a:rPr lang="en-US" noProof="0" smtClean="0"/>
              <a:t>Click to edit Master title style</a:t>
            </a:r>
            <a:endParaRPr lang="en-US" noProof="0"/>
          </a:p>
        </p:txBody>
      </p:sp>
      <p:sp>
        <p:nvSpPr>
          <p:cNvPr id="3" name="Subtitel 2"/>
          <p:cNvSpPr>
            <a:spLocks noGrp="1"/>
          </p:cNvSpPr>
          <p:nvPr>
            <p:ph type="subTitle" idx="1"/>
          </p:nvPr>
        </p:nvSpPr>
        <p:spPr>
          <a:xfrm>
            <a:off x="540327" y="4792134"/>
            <a:ext cx="8211787" cy="872062"/>
          </a:xfrm>
        </p:spPr>
        <p:txBody>
          <a:bodyPr anchor="b" anchorCtr="0">
            <a:normAutofit/>
          </a:bodyPr>
          <a:lstStyle>
            <a:lvl1pPr marL="0" indent="0" algn="ct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a:p>
        </p:txBody>
      </p:sp>
      <p:sp>
        <p:nvSpPr>
          <p:cNvPr id="4" name="Tijdelijke aanduiding voor datum 3"/>
          <p:cNvSpPr>
            <a:spLocks noGrp="1"/>
          </p:cNvSpPr>
          <p:nvPr>
            <p:ph type="dt" sz="half" idx="10"/>
          </p:nvPr>
        </p:nvSpPr>
        <p:spPr>
          <a:xfrm>
            <a:off x="0" y="6629930"/>
            <a:ext cx="1068334" cy="228070"/>
          </a:xfrm>
        </p:spPr>
        <p:txBody>
          <a:bodyPr/>
          <a:lstStyle/>
          <a:p>
            <a:fld id="{02C89652-6118-194A-A2A5-0F33353BC73A}" type="datetimeFigureOut">
              <a:rPr lang="en-US" noProof="0" smtClean="0"/>
              <a:pPr/>
              <a:t>7/16/16</a:t>
            </a:fld>
            <a:endParaRPr lang="en-US" noProof="0"/>
          </a:p>
        </p:txBody>
      </p:sp>
      <p:sp>
        <p:nvSpPr>
          <p:cNvPr id="6" name="Tijdelijke aanduiding voor dianummer 5"/>
          <p:cNvSpPr>
            <a:spLocks noGrp="1"/>
          </p:cNvSpPr>
          <p:nvPr>
            <p:ph type="sldNum" sz="quarter" idx="12"/>
          </p:nvPr>
        </p:nvSpPr>
        <p:spPr>
          <a:xfrm>
            <a:off x="1068334" y="6629930"/>
            <a:ext cx="406400" cy="228070"/>
          </a:xfrm>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Tijdelijke aanduiding voor inhoud 2"/>
          <p:cNvSpPr>
            <a:spLocks noGrp="1"/>
          </p:cNvSpPr>
          <p:nvPr>
            <p:ph idx="1"/>
          </p:nvPr>
        </p:nvSpPr>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Tijdelijke aanduiding voor datum 3"/>
          <p:cNvSpPr>
            <a:spLocks noGrp="1"/>
          </p:cNvSpPr>
          <p:nvPr>
            <p:ph type="dt" sz="half" idx="10"/>
          </p:nvPr>
        </p:nvSpPr>
        <p:spPr/>
        <p:txBody>
          <a:bodyPr/>
          <a:lstStyle/>
          <a:p>
            <a:fld id="{02C89652-6118-194A-A2A5-0F33353BC73A}" type="datetimeFigureOut">
              <a:rPr lang="en-US" noProof="0" smtClean="0"/>
              <a:pPr/>
              <a:t>7/16/16</a:t>
            </a:fld>
            <a:endParaRPr lang="en-US" noProof="0"/>
          </a:p>
        </p:txBody>
      </p:sp>
      <p:sp>
        <p:nvSpPr>
          <p:cNvPr id="5" name="Tijdelijke aanduiding voor voettekst 4"/>
          <p:cNvSpPr>
            <a:spLocks noGrp="1"/>
          </p:cNvSpPr>
          <p:nvPr>
            <p:ph type="ftr" sz="quarter" idx="11"/>
          </p:nvPr>
        </p:nvSpPr>
        <p:spPr/>
        <p:txBody>
          <a:bodyPr/>
          <a:lstStyle/>
          <a:p>
            <a:endParaRPr lang="en-US" noProof="0"/>
          </a:p>
        </p:txBody>
      </p:sp>
      <p:sp>
        <p:nvSpPr>
          <p:cNvPr id="6" name="Tijdelijke aanduiding voor dianummer 5"/>
          <p:cNvSpPr>
            <a:spLocks noGrp="1"/>
          </p:cNvSpPr>
          <p:nvPr>
            <p:ph type="sldNum" sz="quarter" idx="12"/>
          </p:nvPr>
        </p:nvSpPr>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el 1"/>
          <p:cNvSpPr>
            <a:spLocks noGrp="1"/>
          </p:cNvSpPr>
          <p:nvPr>
            <p:ph type="title"/>
          </p:nvPr>
        </p:nvSpPr>
        <p:spPr>
          <a:xfrm>
            <a:off x="2239062" y="2184400"/>
            <a:ext cx="6447738" cy="1727200"/>
          </a:xfrm>
        </p:spPr>
        <p:txBody>
          <a:bodyPr anchor="t">
            <a:normAutofit/>
          </a:bodyPr>
          <a:lstStyle>
            <a:lvl1pPr algn="l">
              <a:defRPr sz="3600" b="1" cap="none"/>
            </a:lvl1pPr>
          </a:lstStyle>
          <a:p>
            <a:r>
              <a:rPr lang="en-US" noProof="0" smtClean="0"/>
              <a:t>Click to edit Master title style</a:t>
            </a:r>
            <a:endParaRPr lang="en-US" noProof="0"/>
          </a:p>
        </p:txBody>
      </p:sp>
      <p:sp>
        <p:nvSpPr>
          <p:cNvPr id="3" name="Tijdelijke aanduiding voor tekst 2"/>
          <p:cNvSpPr>
            <a:spLocks noGrp="1"/>
          </p:cNvSpPr>
          <p:nvPr>
            <p:ph type="body" idx="1"/>
          </p:nvPr>
        </p:nvSpPr>
        <p:spPr>
          <a:xfrm>
            <a:off x="2239062" y="3911600"/>
            <a:ext cx="6447738" cy="1500187"/>
          </a:xfrm>
        </p:spPr>
        <p:txBody>
          <a:bodyPr anchor="t" anchorCtr="0">
            <a:normAutofit/>
          </a:bodyPr>
          <a:lstStyle>
            <a:lvl1pPr marL="0" indent="0">
              <a:spcBef>
                <a:spcPts val="0"/>
              </a:spcBef>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0" smtClean="0"/>
              <a:t>Click to edit Master text styles</a:t>
            </a:r>
          </a:p>
        </p:txBody>
      </p:sp>
      <p:sp>
        <p:nvSpPr>
          <p:cNvPr id="4" name="Tijdelijke aanduiding voor datum 3"/>
          <p:cNvSpPr>
            <a:spLocks noGrp="1"/>
          </p:cNvSpPr>
          <p:nvPr>
            <p:ph type="dt" sz="half" idx="10"/>
          </p:nvPr>
        </p:nvSpPr>
        <p:spPr/>
        <p:txBody>
          <a:bodyPr/>
          <a:lstStyle/>
          <a:p>
            <a:fld id="{02C89652-6118-194A-A2A5-0F33353BC73A}" type="datetimeFigureOut">
              <a:rPr lang="en-US" noProof="0" smtClean="0"/>
              <a:pPr/>
              <a:t>7/16/16</a:t>
            </a:fld>
            <a:endParaRPr lang="en-US" noProof="0"/>
          </a:p>
        </p:txBody>
      </p:sp>
      <p:sp>
        <p:nvSpPr>
          <p:cNvPr id="5" name="Tijdelijke aanduiding voor voettekst 4"/>
          <p:cNvSpPr>
            <a:spLocks noGrp="1"/>
          </p:cNvSpPr>
          <p:nvPr>
            <p:ph type="ftr" sz="quarter" idx="11"/>
          </p:nvPr>
        </p:nvSpPr>
        <p:spPr/>
        <p:txBody>
          <a:bodyPr/>
          <a:lstStyle/>
          <a:p>
            <a:endParaRPr lang="en-US" noProof="0"/>
          </a:p>
        </p:txBody>
      </p:sp>
      <p:sp>
        <p:nvSpPr>
          <p:cNvPr id="6" name="Tijdelijke aanduiding voor dianummer 5"/>
          <p:cNvSpPr>
            <a:spLocks noGrp="1"/>
          </p:cNvSpPr>
          <p:nvPr>
            <p:ph type="sldNum" sz="quarter" idx="12"/>
          </p:nvPr>
        </p:nvSpPr>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dirty="0"/>
          </a:p>
        </p:txBody>
      </p:sp>
      <p:sp>
        <p:nvSpPr>
          <p:cNvPr id="3" name="Tijdelijke aanduiding voor inhoud 2"/>
          <p:cNvSpPr>
            <a:spLocks noGrp="1"/>
          </p:cNvSpPr>
          <p:nvPr>
            <p:ph sz="half" idx="1"/>
          </p:nvPr>
        </p:nvSpPr>
        <p:spPr>
          <a:xfrm>
            <a:off x="1224962" y="2209799"/>
            <a:ext cx="3677238" cy="3916363"/>
          </a:xfrm>
        </p:spPr>
        <p:txBody>
          <a:bodyPr>
            <a:normAutofit/>
          </a:bodyPr>
          <a:lstStyle>
            <a:lvl1pPr>
              <a:defRPr sz="20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4" name="Tijdelijke aanduiding voor inhoud 3"/>
          <p:cNvSpPr>
            <a:spLocks noGrp="1"/>
          </p:cNvSpPr>
          <p:nvPr>
            <p:ph sz="half" idx="2"/>
          </p:nvPr>
        </p:nvSpPr>
        <p:spPr>
          <a:xfrm>
            <a:off x="5011200" y="2209799"/>
            <a:ext cx="3675600" cy="3916363"/>
          </a:xfrm>
        </p:spPr>
        <p:txBody>
          <a:bodyPr>
            <a:normAutofit/>
          </a:bodyPr>
          <a:lstStyle>
            <a:lvl1pPr>
              <a:defRPr sz="20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5" name="Tijdelijke aanduiding voor datum 4"/>
          <p:cNvSpPr>
            <a:spLocks noGrp="1"/>
          </p:cNvSpPr>
          <p:nvPr>
            <p:ph type="dt" sz="half" idx="10"/>
          </p:nvPr>
        </p:nvSpPr>
        <p:spPr/>
        <p:txBody>
          <a:bodyPr/>
          <a:lstStyle/>
          <a:p>
            <a:fld id="{02C89652-6118-194A-A2A5-0F33353BC73A}" type="datetimeFigureOut">
              <a:rPr lang="en-US" noProof="0" smtClean="0"/>
              <a:pPr/>
              <a:t>7/16/16</a:t>
            </a:fld>
            <a:endParaRPr lang="en-US" noProof="0"/>
          </a:p>
        </p:txBody>
      </p:sp>
      <p:sp>
        <p:nvSpPr>
          <p:cNvPr id="6" name="Tijdelijke aanduiding voor voettekst 5"/>
          <p:cNvSpPr>
            <a:spLocks noGrp="1"/>
          </p:cNvSpPr>
          <p:nvPr>
            <p:ph type="ftr" sz="quarter" idx="11"/>
          </p:nvPr>
        </p:nvSpPr>
        <p:spPr/>
        <p:txBody>
          <a:bodyPr/>
          <a:lstStyle/>
          <a:p>
            <a:endParaRPr lang="en-US" noProof="0"/>
          </a:p>
        </p:txBody>
      </p:sp>
      <p:sp>
        <p:nvSpPr>
          <p:cNvPr id="7" name="Tijdelijke aanduiding voor dianummer 6"/>
          <p:cNvSpPr>
            <a:spLocks noGrp="1"/>
          </p:cNvSpPr>
          <p:nvPr>
            <p:ph type="sldNum" sz="quarter" idx="12"/>
          </p:nvPr>
        </p:nvSpPr>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en-US" noProof="0" smtClean="0"/>
              <a:t>Click to edit Master title style</a:t>
            </a:r>
            <a:endParaRPr lang="en-US" noProof="0"/>
          </a:p>
        </p:txBody>
      </p:sp>
      <p:sp>
        <p:nvSpPr>
          <p:cNvPr id="3" name="Tijdelijke aanduiding voor tekst 2"/>
          <p:cNvSpPr>
            <a:spLocks noGrp="1"/>
          </p:cNvSpPr>
          <p:nvPr>
            <p:ph type="body" idx="1"/>
          </p:nvPr>
        </p:nvSpPr>
        <p:spPr>
          <a:xfrm>
            <a:off x="1224962" y="2209800"/>
            <a:ext cx="3675600" cy="639762"/>
          </a:xfrm>
        </p:spPr>
        <p:txBody>
          <a:bodyPr anchor="t" anchorCtr="0">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4" name="Tijdelijke aanduiding voor inhoud 3"/>
          <p:cNvSpPr>
            <a:spLocks noGrp="1"/>
          </p:cNvSpPr>
          <p:nvPr>
            <p:ph sz="half" idx="2"/>
          </p:nvPr>
        </p:nvSpPr>
        <p:spPr>
          <a:xfrm>
            <a:off x="1224962" y="2849561"/>
            <a:ext cx="3675600" cy="3276601"/>
          </a:xfrm>
        </p:spPr>
        <p:txBody>
          <a:bodyPr>
            <a:normAutofit/>
          </a:bodyPr>
          <a:lstStyle>
            <a:lvl1pPr>
              <a:defRPr sz="20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5" name="Tijdelijke aanduiding voor tekst 4"/>
          <p:cNvSpPr>
            <a:spLocks noGrp="1"/>
          </p:cNvSpPr>
          <p:nvPr>
            <p:ph type="body" sz="quarter" idx="3"/>
          </p:nvPr>
        </p:nvSpPr>
        <p:spPr>
          <a:xfrm>
            <a:off x="5011200" y="2209800"/>
            <a:ext cx="3675600" cy="639762"/>
          </a:xfrm>
        </p:spPr>
        <p:txBody>
          <a:bodyPr anchor="t" anchorCtr="0">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6" name="Tijdelijke aanduiding voor inhoud 5"/>
          <p:cNvSpPr>
            <a:spLocks noGrp="1"/>
          </p:cNvSpPr>
          <p:nvPr>
            <p:ph sz="quarter" idx="4"/>
          </p:nvPr>
        </p:nvSpPr>
        <p:spPr>
          <a:xfrm>
            <a:off x="5011200" y="2849561"/>
            <a:ext cx="3675600" cy="3276602"/>
          </a:xfrm>
        </p:spPr>
        <p:txBody>
          <a:bodyPr>
            <a:normAutofit/>
          </a:bodyPr>
          <a:lstStyle>
            <a:lvl1pPr>
              <a:defRPr sz="20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7" name="Tijdelijke aanduiding voor datum 6"/>
          <p:cNvSpPr>
            <a:spLocks noGrp="1"/>
          </p:cNvSpPr>
          <p:nvPr>
            <p:ph type="dt" sz="half" idx="10"/>
          </p:nvPr>
        </p:nvSpPr>
        <p:spPr/>
        <p:txBody>
          <a:bodyPr/>
          <a:lstStyle/>
          <a:p>
            <a:fld id="{02C89652-6118-194A-A2A5-0F33353BC73A}" type="datetimeFigureOut">
              <a:rPr lang="en-US" noProof="0" smtClean="0"/>
              <a:pPr/>
              <a:t>7/16/16</a:t>
            </a:fld>
            <a:endParaRPr lang="en-US" noProof="0"/>
          </a:p>
        </p:txBody>
      </p:sp>
      <p:sp>
        <p:nvSpPr>
          <p:cNvPr id="8" name="Tijdelijke aanduiding voor voettekst 7"/>
          <p:cNvSpPr>
            <a:spLocks noGrp="1"/>
          </p:cNvSpPr>
          <p:nvPr>
            <p:ph type="ftr" sz="quarter" idx="11"/>
          </p:nvPr>
        </p:nvSpPr>
        <p:spPr/>
        <p:txBody>
          <a:bodyPr/>
          <a:lstStyle/>
          <a:p>
            <a:endParaRPr lang="en-US" noProof="0"/>
          </a:p>
        </p:txBody>
      </p:sp>
      <p:sp>
        <p:nvSpPr>
          <p:cNvPr id="9" name="Tijdelijke aanduiding voor dianummer 8"/>
          <p:cNvSpPr>
            <a:spLocks noGrp="1"/>
          </p:cNvSpPr>
          <p:nvPr>
            <p:ph type="sldNum" sz="quarter" idx="12"/>
          </p:nvPr>
        </p:nvSpPr>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Tijdelijke aanduiding voor datum 2"/>
          <p:cNvSpPr>
            <a:spLocks noGrp="1"/>
          </p:cNvSpPr>
          <p:nvPr>
            <p:ph type="dt" sz="half" idx="10"/>
          </p:nvPr>
        </p:nvSpPr>
        <p:spPr/>
        <p:txBody>
          <a:bodyPr/>
          <a:lstStyle/>
          <a:p>
            <a:fld id="{02C89652-6118-194A-A2A5-0F33353BC73A}" type="datetimeFigureOut">
              <a:rPr lang="en-US" noProof="0" smtClean="0"/>
              <a:pPr/>
              <a:t>7/16/16</a:t>
            </a:fld>
            <a:endParaRPr lang="en-US" noProof="0"/>
          </a:p>
        </p:txBody>
      </p:sp>
      <p:sp>
        <p:nvSpPr>
          <p:cNvPr id="4" name="Tijdelijke aanduiding voor voettekst 3"/>
          <p:cNvSpPr>
            <a:spLocks noGrp="1"/>
          </p:cNvSpPr>
          <p:nvPr>
            <p:ph type="ftr" sz="quarter" idx="11"/>
          </p:nvPr>
        </p:nvSpPr>
        <p:spPr/>
        <p:txBody>
          <a:bodyPr/>
          <a:lstStyle/>
          <a:p>
            <a:endParaRPr lang="en-US" noProof="0"/>
          </a:p>
        </p:txBody>
      </p:sp>
      <p:sp>
        <p:nvSpPr>
          <p:cNvPr id="5" name="Tijdelijke aanduiding voor dianummer 4"/>
          <p:cNvSpPr>
            <a:spLocks noGrp="1"/>
          </p:cNvSpPr>
          <p:nvPr>
            <p:ph type="sldNum" sz="quarter" idx="12"/>
          </p:nvPr>
        </p:nvSpPr>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02C89652-6118-194A-A2A5-0F33353BC73A}" type="datetimeFigureOut">
              <a:rPr lang="en-US" noProof="0" smtClean="0"/>
              <a:pPr/>
              <a:t>7/16/16</a:t>
            </a:fld>
            <a:endParaRPr lang="en-US" noProof="0"/>
          </a:p>
        </p:txBody>
      </p:sp>
      <p:sp>
        <p:nvSpPr>
          <p:cNvPr id="3" name="Tijdelijke aanduiding voor voettekst 2"/>
          <p:cNvSpPr>
            <a:spLocks noGrp="1"/>
          </p:cNvSpPr>
          <p:nvPr>
            <p:ph type="ftr" sz="quarter" idx="11"/>
          </p:nvPr>
        </p:nvSpPr>
        <p:spPr/>
        <p:txBody>
          <a:bodyPr/>
          <a:lstStyle/>
          <a:p>
            <a:endParaRPr lang="en-US" noProof="0"/>
          </a:p>
        </p:txBody>
      </p:sp>
      <p:sp>
        <p:nvSpPr>
          <p:cNvPr id="4" name="Tijdelijke aanduiding voor dianummer 3"/>
          <p:cNvSpPr>
            <a:spLocks noGrp="1"/>
          </p:cNvSpPr>
          <p:nvPr>
            <p:ph type="sldNum" sz="quarter" idx="12"/>
          </p:nvPr>
        </p:nvSpPr>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el 1"/>
          <p:cNvSpPr>
            <a:spLocks noGrp="1"/>
          </p:cNvSpPr>
          <p:nvPr>
            <p:ph type="title"/>
          </p:nvPr>
        </p:nvSpPr>
        <p:spPr>
          <a:xfrm>
            <a:off x="1219200" y="1283183"/>
            <a:ext cx="3225800" cy="1049336"/>
          </a:xfrm>
        </p:spPr>
        <p:txBody>
          <a:bodyPr anchor="t" anchorCtr="0"/>
          <a:lstStyle>
            <a:lvl1pPr algn="l">
              <a:defRPr sz="2000" b="1"/>
            </a:lvl1pPr>
          </a:lstStyle>
          <a:p>
            <a:r>
              <a:rPr lang="en-US" noProof="0" smtClean="0"/>
              <a:t>Click to edit Master title style</a:t>
            </a:r>
            <a:endParaRPr lang="en-US" noProof="0"/>
          </a:p>
        </p:txBody>
      </p:sp>
      <p:sp>
        <p:nvSpPr>
          <p:cNvPr id="3" name="Tijdelijke aanduiding voor inhoud 2"/>
          <p:cNvSpPr>
            <a:spLocks noGrp="1"/>
          </p:cNvSpPr>
          <p:nvPr>
            <p:ph idx="1"/>
          </p:nvPr>
        </p:nvSpPr>
        <p:spPr>
          <a:xfrm>
            <a:off x="4572000" y="1283183"/>
            <a:ext cx="4114800" cy="4965700"/>
          </a:xfrm>
        </p:spPr>
        <p:txBody>
          <a:bodyPr>
            <a:normAutofit/>
          </a:bodyPr>
          <a:lstStyle>
            <a:lvl1pPr>
              <a:defRPr sz="2000"/>
            </a:lvl1pPr>
            <a:lvl2pPr>
              <a:defRPr sz="20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Tijdelijke aanduiding voor tekst 3"/>
          <p:cNvSpPr>
            <a:spLocks noGrp="1"/>
          </p:cNvSpPr>
          <p:nvPr>
            <p:ph type="body" sz="half" idx="2"/>
          </p:nvPr>
        </p:nvSpPr>
        <p:spPr>
          <a:xfrm>
            <a:off x="1219200" y="2332519"/>
            <a:ext cx="3225800" cy="3916363"/>
          </a:xfrm>
        </p:spPr>
        <p:txBody>
          <a:bodyPr>
            <a:norm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Tijdelijke aanduiding voor datum 4"/>
          <p:cNvSpPr>
            <a:spLocks noGrp="1"/>
          </p:cNvSpPr>
          <p:nvPr>
            <p:ph type="dt" sz="half" idx="10"/>
          </p:nvPr>
        </p:nvSpPr>
        <p:spPr/>
        <p:txBody>
          <a:bodyPr/>
          <a:lstStyle/>
          <a:p>
            <a:fld id="{02C89652-6118-194A-A2A5-0F33353BC73A}" type="datetimeFigureOut">
              <a:rPr lang="en-US" noProof="0" smtClean="0"/>
              <a:pPr/>
              <a:t>7/16/16</a:t>
            </a:fld>
            <a:endParaRPr lang="en-US" noProof="0"/>
          </a:p>
        </p:txBody>
      </p:sp>
      <p:sp>
        <p:nvSpPr>
          <p:cNvPr id="6" name="Tijdelijke aanduiding voor voettekst 5"/>
          <p:cNvSpPr>
            <a:spLocks noGrp="1"/>
          </p:cNvSpPr>
          <p:nvPr>
            <p:ph type="ftr" sz="quarter" idx="11"/>
          </p:nvPr>
        </p:nvSpPr>
        <p:spPr/>
        <p:txBody>
          <a:bodyPr/>
          <a:lstStyle/>
          <a:p>
            <a:endParaRPr lang="en-US" noProof="0"/>
          </a:p>
        </p:txBody>
      </p:sp>
      <p:sp>
        <p:nvSpPr>
          <p:cNvPr id="7" name="Tijdelijke aanduiding voor dianummer 6"/>
          <p:cNvSpPr>
            <a:spLocks noGrp="1"/>
          </p:cNvSpPr>
          <p:nvPr>
            <p:ph type="sldNum" sz="quarter" idx="12"/>
          </p:nvPr>
        </p:nvSpPr>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el 1"/>
          <p:cNvSpPr>
            <a:spLocks noGrp="1"/>
          </p:cNvSpPr>
          <p:nvPr>
            <p:ph type="title"/>
          </p:nvPr>
        </p:nvSpPr>
        <p:spPr>
          <a:xfrm>
            <a:off x="1219200" y="1319999"/>
            <a:ext cx="5472000" cy="566738"/>
          </a:xfrm>
        </p:spPr>
        <p:txBody>
          <a:bodyPr anchor="t" anchorCtr="0"/>
          <a:lstStyle>
            <a:lvl1pPr algn="l">
              <a:defRPr sz="2000" b="1"/>
            </a:lvl1pPr>
          </a:lstStyle>
          <a:p>
            <a:r>
              <a:rPr lang="en-US" noProof="0" smtClean="0"/>
              <a:t>Click to edit Master title style</a:t>
            </a:r>
            <a:endParaRPr lang="en-US" noProof="0"/>
          </a:p>
        </p:txBody>
      </p:sp>
      <p:sp>
        <p:nvSpPr>
          <p:cNvPr id="3" name="Tijdelijke aanduiding voor afbeelding 2"/>
          <p:cNvSpPr>
            <a:spLocks noGrp="1"/>
          </p:cNvSpPr>
          <p:nvPr>
            <p:ph type="pic" idx="1"/>
          </p:nvPr>
        </p:nvSpPr>
        <p:spPr>
          <a:xfrm>
            <a:off x="1219200" y="1886737"/>
            <a:ext cx="5472000" cy="4104000"/>
          </a:xfrm>
          <a:solidFill>
            <a:schemeClr val="accent6">
              <a:lumMod val="40000"/>
              <a:lumOff val="60000"/>
            </a:schemeClr>
          </a:solidFill>
        </p:spPr>
        <p:txBody>
          <a:bodyPr tIns="180000">
            <a:normAutofit/>
          </a:bodyPr>
          <a:lstStyle>
            <a:lvl1pPr marL="0" indent="0" algn="ctr">
              <a:buNone/>
              <a:defRPr sz="2000">
                <a:solidFill>
                  <a:schemeClr val="accent6"/>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Drag picture to placeholder or click icon to add</a:t>
            </a:r>
            <a:endParaRPr lang="en-US" noProof="0"/>
          </a:p>
        </p:txBody>
      </p:sp>
      <p:sp>
        <p:nvSpPr>
          <p:cNvPr id="4" name="Tijdelijke aanduiding voor tekst 3"/>
          <p:cNvSpPr>
            <a:spLocks noGrp="1"/>
          </p:cNvSpPr>
          <p:nvPr>
            <p:ph type="body" sz="half" idx="2"/>
          </p:nvPr>
        </p:nvSpPr>
        <p:spPr>
          <a:xfrm>
            <a:off x="6843599" y="4960136"/>
            <a:ext cx="1843201" cy="1030601"/>
          </a:xfrm>
        </p:spPr>
        <p:txBody>
          <a:bodyPr anchor="b" anchorCtr="0">
            <a:normAutofit/>
          </a:bodyPr>
          <a:lstStyle>
            <a:lvl1pPr marL="0" indent="0">
              <a:lnSpc>
                <a:spcPct val="100000"/>
              </a:lnSpc>
              <a:buNone/>
              <a:defRPr sz="1200" i="1"/>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Tijdelijke aanduiding voor datum 4"/>
          <p:cNvSpPr>
            <a:spLocks noGrp="1"/>
          </p:cNvSpPr>
          <p:nvPr>
            <p:ph type="dt" sz="half" idx="10"/>
          </p:nvPr>
        </p:nvSpPr>
        <p:spPr/>
        <p:txBody>
          <a:bodyPr/>
          <a:lstStyle/>
          <a:p>
            <a:fld id="{02C89652-6118-194A-A2A5-0F33353BC73A}" type="datetimeFigureOut">
              <a:rPr lang="en-US" noProof="0" smtClean="0"/>
              <a:pPr/>
              <a:t>7/16/16</a:t>
            </a:fld>
            <a:endParaRPr lang="en-US" noProof="0"/>
          </a:p>
        </p:txBody>
      </p:sp>
      <p:sp>
        <p:nvSpPr>
          <p:cNvPr id="6" name="Tijdelijke aanduiding voor voettekst 5"/>
          <p:cNvSpPr>
            <a:spLocks noGrp="1"/>
          </p:cNvSpPr>
          <p:nvPr>
            <p:ph type="ftr" sz="quarter" idx="11"/>
          </p:nvPr>
        </p:nvSpPr>
        <p:spPr/>
        <p:txBody>
          <a:bodyPr/>
          <a:lstStyle/>
          <a:p>
            <a:endParaRPr lang="en-US" noProof="0"/>
          </a:p>
        </p:txBody>
      </p:sp>
      <p:sp>
        <p:nvSpPr>
          <p:cNvPr id="7" name="Tijdelijke aanduiding voor dianummer 6"/>
          <p:cNvSpPr>
            <a:spLocks noGrp="1"/>
          </p:cNvSpPr>
          <p:nvPr>
            <p:ph type="sldNum" sz="quarter" idx="12"/>
          </p:nvPr>
        </p:nvSpPr>
        <p:spPr/>
        <p:txBody>
          <a:bodyPr/>
          <a:lstStyle/>
          <a:p>
            <a:fld id="{365E7149-2CBC-7E42-B4F4-E2E7C22F4267}" type="slidenum">
              <a:rPr lang="en-US" noProof="0" smtClean="0"/>
              <a:pPr/>
              <a:t>‹#›</a:t>
            </a:fld>
            <a:endParaRPr lang="en-US" noProof="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224962" y="1238390"/>
            <a:ext cx="7461838" cy="968841"/>
          </a:xfrm>
          <a:prstGeom prst="rect">
            <a:avLst/>
          </a:prstGeom>
        </p:spPr>
        <p:txBody>
          <a:bodyPr vert="horz" lIns="0" tIns="0" rIns="0" bIns="0" rtlCol="0" anchor="t" anchorCtr="0">
            <a:normAutofit/>
          </a:bodyPr>
          <a:lstStyle/>
          <a:p>
            <a:r>
              <a:rPr lang="en-US" noProof="0" smtClean="0"/>
              <a:t>Click to edit Master title style</a:t>
            </a:r>
            <a:endParaRPr lang="en-US" noProof="0" dirty="0"/>
          </a:p>
        </p:txBody>
      </p:sp>
      <p:sp>
        <p:nvSpPr>
          <p:cNvPr id="3" name="Tijdelijke aanduiding voor tekst 2"/>
          <p:cNvSpPr>
            <a:spLocks noGrp="1"/>
          </p:cNvSpPr>
          <p:nvPr>
            <p:ph type="body" idx="1"/>
          </p:nvPr>
        </p:nvSpPr>
        <p:spPr>
          <a:xfrm>
            <a:off x="1224962" y="2289481"/>
            <a:ext cx="7461838" cy="3901845"/>
          </a:xfrm>
          <a:prstGeom prst="rect">
            <a:avLst/>
          </a:prstGeom>
        </p:spPr>
        <p:txBody>
          <a:bodyPr vert="horz" lIns="0" tIns="0" rIns="0" bIns="0" rtlCol="0" anchor="t" anchorCtr="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Tijdelijke aanduiding voor datum 3"/>
          <p:cNvSpPr>
            <a:spLocks noGrp="1"/>
          </p:cNvSpPr>
          <p:nvPr>
            <p:ph type="dt" sz="half" idx="2"/>
          </p:nvPr>
        </p:nvSpPr>
        <p:spPr>
          <a:xfrm>
            <a:off x="7212066" y="576264"/>
            <a:ext cx="1068334" cy="228070"/>
          </a:xfrm>
          <a:prstGeom prst="rect">
            <a:avLst/>
          </a:prstGeom>
        </p:spPr>
        <p:txBody>
          <a:bodyPr vert="horz" lIns="0" tIns="0" rIns="0" bIns="0" rtlCol="0" anchor="t" anchorCtr="0"/>
          <a:lstStyle>
            <a:lvl1pPr algn="r">
              <a:defRPr sz="1000">
                <a:solidFill>
                  <a:schemeClr val="accent6"/>
                </a:solidFill>
              </a:defRPr>
            </a:lvl1pPr>
          </a:lstStyle>
          <a:p>
            <a:fld id="{02C89652-6118-194A-A2A5-0F33353BC73A}" type="datetimeFigureOut">
              <a:rPr lang="en-US" noProof="0" smtClean="0"/>
              <a:pPr/>
              <a:t>7/16/16</a:t>
            </a:fld>
            <a:endParaRPr lang="en-US" noProof="0"/>
          </a:p>
        </p:txBody>
      </p:sp>
      <p:sp>
        <p:nvSpPr>
          <p:cNvPr id="5" name="Tijdelijke aanduiding voor voettekst 4"/>
          <p:cNvSpPr>
            <a:spLocks noGrp="1"/>
          </p:cNvSpPr>
          <p:nvPr>
            <p:ph type="ftr" sz="quarter" idx="3"/>
          </p:nvPr>
        </p:nvSpPr>
        <p:spPr>
          <a:xfrm>
            <a:off x="2239062" y="6475941"/>
            <a:ext cx="3611401" cy="239183"/>
          </a:xfrm>
          <a:prstGeom prst="rect">
            <a:avLst/>
          </a:prstGeom>
        </p:spPr>
        <p:txBody>
          <a:bodyPr vert="horz" lIns="0" tIns="0" rIns="0" bIns="0" rtlCol="0" anchor="t" anchorCtr="0"/>
          <a:lstStyle>
            <a:lvl1pPr algn="l">
              <a:defRPr sz="1000">
                <a:solidFill>
                  <a:schemeClr val="accent6"/>
                </a:solidFill>
              </a:defRPr>
            </a:lvl1pPr>
          </a:lstStyle>
          <a:p>
            <a:endParaRPr lang="en-US" noProof="0"/>
          </a:p>
        </p:txBody>
      </p:sp>
      <p:sp>
        <p:nvSpPr>
          <p:cNvPr id="6" name="Tijdelijke aanduiding voor dianummer 5"/>
          <p:cNvSpPr>
            <a:spLocks noGrp="1"/>
          </p:cNvSpPr>
          <p:nvPr>
            <p:ph type="sldNum" sz="quarter" idx="4"/>
          </p:nvPr>
        </p:nvSpPr>
        <p:spPr>
          <a:xfrm>
            <a:off x="8280400" y="576264"/>
            <a:ext cx="406400" cy="228070"/>
          </a:xfrm>
          <a:prstGeom prst="rect">
            <a:avLst/>
          </a:prstGeom>
        </p:spPr>
        <p:txBody>
          <a:bodyPr vert="horz" lIns="0" tIns="0" rIns="0" bIns="0" rtlCol="0" anchor="t" anchorCtr="0"/>
          <a:lstStyle>
            <a:lvl1pPr algn="r">
              <a:defRPr sz="1000">
                <a:solidFill>
                  <a:schemeClr val="accent6"/>
                </a:solidFill>
              </a:defRPr>
            </a:lvl1pPr>
          </a:lstStyle>
          <a:p>
            <a:fld id="{365E7149-2CBC-7E42-B4F4-E2E7C22F4267}" type="slidenum">
              <a:rPr lang="en-US" noProof="0" smtClean="0"/>
              <a:pPr/>
              <a:t>‹#›</a:t>
            </a:fld>
            <a:endParaRPr lang="en-US" noProof="0"/>
          </a:p>
        </p:txBody>
      </p:sp>
    </p:spTree>
  </p:cSld>
  <p:clrMap bg1="lt1" tx1="dk1" bg2="lt2" tx2="dk2" accent1="accent1" accent2="accent2" accent3="accent3" accent4="accent4" accent5="accent5" accent6="accent6" hlink="hlink" folHlink="folHlink"/>
  <p:sldLayoutIdLst>
    <p:sldLayoutId id="214748365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iming>
    <p:tnLst>
      <p:par>
        <p:cTn xmlns:p14="http://schemas.microsoft.com/office/powerpoint/2010/main" id="1" dur="indefinite" restart="never" nodeType="tmRoot"/>
      </p:par>
    </p:tnLst>
  </p:timing>
  <p:txStyles>
    <p:titleStyle>
      <a:lvl1pPr algn="l" defTabSz="457200" rtl="0" eaLnBrk="1" latinLnBrk="0" hangingPunct="1">
        <a:lnSpc>
          <a:spcPct val="90000"/>
        </a:lnSpc>
        <a:spcBef>
          <a:spcPct val="0"/>
        </a:spcBef>
        <a:buNone/>
        <a:defRPr sz="3600" b="1" kern="1200">
          <a:solidFill>
            <a:srgbClr val="1AB7EA"/>
          </a:solidFill>
          <a:latin typeface="Myriad Pro"/>
          <a:ea typeface="+mj-ea"/>
          <a:cs typeface="Myriad Pro"/>
        </a:defRPr>
      </a:lvl1pPr>
    </p:titleStyle>
    <p:bodyStyle>
      <a:lvl1pPr marL="288000" indent="-288000" algn="l" defTabSz="457200" rtl="0" eaLnBrk="1" latinLnBrk="0" hangingPunct="1">
        <a:lnSpc>
          <a:spcPct val="90000"/>
        </a:lnSpc>
        <a:spcBef>
          <a:spcPts val="400"/>
        </a:spcBef>
        <a:buClr>
          <a:schemeClr val="accent1"/>
        </a:buClr>
        <a:buSzPct val="140000"/>
        <a:buFont typeface="Arial"/>
        <a:buChar char="•"/>
        <a:defRPr sz="2000" kern="1200">
          <a:solidFill>
            <a:schemeClr val="tx1"/>
          </a:solidFill>
          <a:latin typeface="Myriad Pro"/>
          <a:ea typeface="+mn-ea"/>
          <a:cs typeface="Myriad Pro"/>
        </a:defRPr>
      </a:lvl1pPr>
      <a:lvl2pPr marL="576000" indent="-288000" algn="l" defTabSz="457200" rtl="0" eaLnBrk="1" latinLnBrk="0" hangingPunct="1">
        <a:lnSpc>
          <a:spcPct val="90000"/>
        </a:lnSpc>
        <a:spcBef>
          <a:spcPts val="400"/>
        </a:spcBef>
        <a:buClr>
          <a:schemeClr val="tx1"/>
        </a:buClr>
        <a:buSzPct val="140000"/>
        <a:buFont typeface="Arial"/>
        <a:buChar char="•"/>
        <a:defRPr sz="2000" kern="1200">
          <a:solidFill>
            <a:schemeClr val="tx1"/>
          </a:solidFill>
          <a:latin typeface="Myriad Pro"/>
          <a:ea typeface="+mn-ea"/>
          <a:cs typeface="Myriad Pro"/>
        </a:defRPr>
      </a:lvl2pPr>
      <a:lvl3pPr marL="864000" indent="-288000" algn="l" defTabSz="457200" rtl="0" eaLnBrk="1" latinLnBrk="0" hangingPunct="1">
        <a:lnSpc>
          <a:spcPct val="90000"/>
        </a:lnSpc>
        <a:spcBef>
          <a:spcPts val="400"/>
        </a:spcBef>
        <a:buClr>
          <a:schemeClr val="accent1"/>
        </a:buClr>
        <a:buSzPct val="140000"/>
        <a:buFont typeface="Arial"/>
        <a:buChar char="•"/>
        <a:defRPr sz="2000" kern="1200">
          <a:solidFill>
            <a:schemeClr val="tx1"/>
          </a:solidFill>
          <a:latin typeface="Myriad Pro"/>
          <a:ea typeface="+mn-ea"/>
          <a:cs typeface="Myriad Pro"/>
        </a:defRPr>
      </a:lvl3pPr>
      <a:lvl4pPr marL="1152000" indent="-288000" algn="l" defTabSz="457200" rtl="0" eaLnBrk="1" latinLnBrk="0" hangingPunct="1">
        <a:lnSpc>
          <a:spcPct val="90000"/>
        </a:lnSpc>
        <a:spcBef>
          <a:spcPts val="400"/>
        </a:spcBef>
        <a:buFont typeface="Lucida Grande"/>
        <a:buChar char="–"/>
        <a:defRPr sz="2000" kern="1200">
          <a:solidFill>
            <a:schemeClr val="tx1"/>
          </a:solidFill>
          <a:latin typeface="Myriad Pro"/>
          <a:ea typeface="+mn-ea"/>
          <a:cs typeface="Myriad Pro"/>
        </a:defRPr>
      </a:lvl4pPr>
      <a:lvl5pPr marL="1440000" indent="-288000" algn="l" defTabSz="457200" rtl="0" eaLnBrk="1" latinLnBrk="0" hangingPunct="1">
        <a:lnSpc>
          <a:spcPct val="90000"/>
        </a:lnSpc>
        <a:spcBef>
          <a:spcPts val="400"/>
        </a:spcBef>
        <a:buFont typeface="Lucida Grande"/>
        <a:buChar char="–"/>
        <a:defRPr sz="2000" kern="1200">
          <a:solidFill>
            <a:schemeClr val="tx1"/>
          </a:solidFill>
          <a:latin typeface="Myriad Pro"/>
          <a:ea typeface="+mn-ea"/>
          <a:cs typeface="Myriad Pro"/>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hyperlink" Target="http://www.online-stopwatch.com" TargetMode="External"/><Relationship Id="rId4" Type="http://schemas.openxmlformats.org/officeDocument/2006/relationships/hyperlink" Target="https://www.polleverywhere.com/free_text_polls/Pg8qfMPIOqqw5pn" TargetMode="External"/><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www.online-stopwatch.co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hyperlink" Target="https://ibpublishing.ibo.org/server2/rest/app/tsm.xql?doc=m_2_langb_guu_1409_1_e&amp;part=4&amp;chapter=4" TargetMode="External"/><Relationship Id="rId4" Type="http://schemas.openxmlformats.org/officeDocument/2006/relationships/hyperlink" Target="https://ibpublishing.ibo.org/live-exist/rest/app/gui.xql?doc=d_2_ablan_gui_1102_3_e&amp;part=3&amp;chapter=5" TargetMode="External"/><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image" Target="../media/image6.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hyperlink" Target="http://www.curriculum.org/storage/241/1408622981/TAGGED_DOCUMENT_(CSC605_Research_Guide_English)_01.pdf" TargetMode="External"/><Relationship Id="rId4" Type="http://schemas.openxmlformats.org/officeDocument/2006/relationships/hyperlink" Target="http://www.edugains.ca/resourcesFSL/PDF/AGuideToReflectivePractice/Module3_ActionOrientedApproach_English.pdf" TargetMode="External"/><Relationship Id="rId5" Type="http://schemas.openxmlformats.org/officeDocument/2006/relationships/hyperlink" Target="http://www.pz.harvard.edu" TargetMode="External"/><Relationship Id="rId6" Type="http://schemas.openxmlformats.org/officeDocument/2006/relationships/hyperlink" Target="http://www.coe.int/t/dg4/linguistic/Source/DNR_Guide_EN.pdf" TargetMode="External"/><Relationship Id="rId7" Type="http://schemas.openxmlformats.org/officeDocument/2006/relationships/hyperlink" Target="http://www.economist.com/news/briefing/21700385-great-teaching-has-long-been-seen-innate-skill-reformers-are-showing-best" TargetMode="External"/><Relationship Id="rId1" Type="http://schemas.openxmlformats.org/officeDocument/2006/relationships/slideLayout" Target="../slideLayouts/slideLayout3.xml"/><Relationship Id="rId2" Type="http://schemas.openxmlformats.org/officeDocument/2006/relationships/hyperlink" Target="http://www.edugains.ca/newsite/aer/aervideo/descriptivefeedback.html"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ctrTitle"/>
          </p:nvPr>
        </p:nvSpPr>
        <p:spPr>
          <a:xfrm>
            <a:off x="540327" y="2986324"/>
            <a:ext cx="8211787" cy="1158140"/>
          </a:xfrm>
        </p:spPr>
        <p:txBody>
          <a:bodyPr/>
          <a:lstStyle/>
          <a:p>
            <a:r>
              <a:rPr lang="en-US" noProof="0" dirty="0" smtClean="0"/>
              <a:t>Let’s talk – getting students to speak spontaneously in language B classes</a:t>
            </a:r>
            <a:endParaRPr lang="en-US" noProof="0" dirty="0"/>
          </a:p>
        </p:txBody>
      </p:sp>
      <p:sp>
        <p:nvSpPr>
          <p:cNvPr id="5" name="Subtitel 4"/>
          <p:cNvSpPr>
            <a:spLocks noGrp="1"/>
          </p:cNvSpPr>
          <p:nvPr>
            <p:ph type="subTitle" idx="1"/>
          </p:nvPr>
        </p:nvSpPr>
        <p:spPr>
          <a:xfrm>
            <a:off x="540327" y="4010772"/>
            <a:ext cx="8211787" cy="651750"/>
          </a:xfrm>
        </p:spPr>
        <p:txBody>
          <a:bodyPr/>
          <a:lstStyle/>
          <a:p>
            <a:r>
              <a:rPr lang="nl-NL" dirty="0" smtClean="0"/>
              <a:t>The story of Modern languages teachers  at Upper Canada College trying to get their students to speak a new language</a:t>
            </a:r>
            <a:endParaRPr lang="nl-NL" dirty="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962" y="1238391"/>
            <a:ext cx="7461838" cy="666610"/>
          </a:xfrm>
        </p:spPr>
        <p:txBody>
          <a:bodyPr/>
          <a:lstStyle/>
          <a:p>
            <a:r>
              <a:rPr lang="en-US" dirty="0" smtClean="0"/>
              <a:t> </a:t>
            </a:r>
            <a:r>
              <a:rPr lang="en-US" dirty="0"/>
              <a:t>C</a:t>
            </a:r>
            <a:r>
              <a:rPr lang="en-US" dirty="0" smtClean="0"/>
              <a:t>hallenge #1</a:t>
            </a:r>
            <a:endParaRPr lang="en-US" dirty="0"/>
          </a:p>
        </p:txBody>
      </p:sp>
      <p:sp>
        <p:nvSpPr>
          <p:cNvPr id="3" name="Content Placeholder 2"/>
          <p:cNvSpPr>
            <a:spLocks noGrp="1"/>
          </p:cNvSpPr>
          <p:nvPr>
            <p:ph idx="1"/>
          </p:nvPr>
        </p:nvSpPr>
        <p:spPr>
          <a:xfrm>
            <a:off x="1224962" y="2133600"/>
            <a:ext cx="7461838" cy="4057726"/>
          </a:xfrm>
        </p:spPr>
        <p:txBody>
          <a:bodyPr>
            <a:normAutofit/>
          </a:bodyPr>
          <a:lstStyle/>
          <a:p>
            <a:r>
              <a:rPr lang="en-US" sz="2400" dirty="0" smtClean="0"/>
              <a:t>You have </a:t>
            </a:r>
            <a:r>
              <a:rPr lang="en-US" sz="2400" dirty="0"/>
              <a:t>3</a:t>
            </a:r>
            <a:r>
              <a:rPr lang="en-US" sz="2400" dirty="0" smtClean="0"/>
              <a:t> minutes to get to know three other languages teachers.  </a:t>
            </a:r>
          </a:p>
          <a:p>
            <a:r>
              <a:rPr lang="en-US" sz="2400" dirty="0" smtClean="0"/>
              <a:t> Make a group of 4.  Introduce yourself to your group members and share the language B that you are an expert in. </a:t>
            </a:r>
          </a:p>
          <a:p>
            <a:r>
              <a:rPr lang="en-US" sz="2400" dirty="0" smtClean="0"/>
              <a:t>Share the language B with the larger group by going to the website : </a:t>
            </a:r>
            <a:r>
              <a:rPr lang="en-US" sz="2400" dirty="0" err="1" smtClean="0"/>
              <a:t>PollEv.com</a:t>
            </a:r>
            <a:r>
              <a:rPr lang="en-US" sz="2400" dirty="0" smtClean="0"/>
              <a:t>/</a:t>
            </a:r>
            <a:r>
              <a:rPr lang="en-US" sz="2400" dirty="0" err="1" smtClean="0"/>
              <a:t>iblanguageB</a:t>
            </a:r>
            <a:r>
              <a:rPr lang="en-US" sz="2400" dirty="0" smtClean="0"/>
              <a:t>. And and inputting an answer to the question :  Which language do you teach?</a:t>
            </a:r>
          </a:p>
          <a:p>
            <a:endParaRPr lang="en-US" dirty="0"/>
          </a:p>
          <a:p>
            <a:r>
              <a:rPr lang="en-US" dirty="0" smtClean="0">
                <a:hlinkClick r:id="rId3"/>
              </a:rPr>
              <a:t>Stopwatch</a:t>
            </a:r>
            <a:endParaRPr lang="en-US" dirty="0" smtClean="0"/>
          </a:p>
          <a:p>
            <a:r>
              <a:rPr lang="en-US" dirty="0" smtClean="0">
                <a:hlinkClick r:id="rId4"/>
              </a:rPr>
              <a:t>Start poll</a:t>
            </a:r>
            <a:endParaRPr lang="en-US" dirty="0"/>
          </a:p>
        </p:txBody>
      </p:sp>
    </p:spTree>
    <p:extLst>
      <p:ext uri="{BB962C8B-B14F-4D97-AF65-F5344CB8AC3E}">
        <p14:creationId xmlns:p14="http://schemas.microsoft.com/office/powerpoint/2010/main" val="348582947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 #2</a:t>
            </a:r>
            <a:endParaRPr lang="en-US" dirty="0"/>
          </a:p>
        </p:txBody>
      </p:sp>
      <p:sp>
        <p:nvSpPr>
          <p:cNvPr id="3" name="Content Placeholder 2"/>
          <p:cNvSpPr>
            <a:spLocks noGrp="1"/>
          </p:cNvSpPr>
          <p:nvPr>
            <p:ph idx="1"/>
          </p:nvPr>
        </p:nvSpPr>
        <p:spPr/>
        <p:txBody>
          <a:bodyPr/>
          <a:lstStyle/>
          <a:p>
            <a:r>
              <a:rPr lang="en-US" dirty="0" smtClean="0"/>
              <a:t>You have 5 minutes. </a:t>
            </a:r>
          </a:p>
          <a:p>
            <a:r>
              <a:rPr lang="en-US" dirty="0" smtClean="0"/>
              <a:t>In the same group, choose a secretary. </a:t>
            </a:r>
            <a:endParaRPr lang="en-US" dirty="0"/>
          </a:p>
          <a:p>
            <a:r>
              <a:rPr lang="en-US" dirty="0" smtClean="0"/>
              <a:t>Discuss the </a:t>
            </a:r>
            <a:r>
              <a:rPr lang="en-US" dirty="0"/>
              <a:t>different challenges you see in your </a:t>
            </a:r>
            <a:r>
              <a:rPr lang="en-US" dirty="0" smtClean="0"/>
              <a:t>classrooms related to teaching students to speak a new language.</a:t>
            </a:r>
            <a:endParaRPr lang="en-US" dirty="0"/>
          </a:p>
          <a:p>
            <a:r>
              <a:rPr lang="en-US" dirty="0" smtClean="0"/>
              <a:t>As </a:t>
            </a:r>
            <a:r>
              <a:rPr lang="en-US" dirty="0"/>
              <a:t>a </a:t>
            </a:r>
            <a:r>
              <a:rPr lang="en-US" dirty="0" smtClean="0"/>
              <a:t>bonus, </a:t>
            </a:r>
            <a:r>
              <a:rPr lang="en-US" dirty="0"/>
              <a:t>you may want to indicate what students like about speaking a new language.   </a:t>
            </a:r>
            <a:endParaRPr lang="en-US" dirty="0" smtClean="0"/>
          </a:p>
          <a:p>
            <a:r>
              <a:rPr lang="en-US" dirty="0" smtClean="0"/>
              <a:t>I will randomly choose two secretaries to present their challenges.  You will have 30 seconds each to present.  </a:t>
            </a:r>
            <a:endParaRPr lang="en-US" dirty="0"/>
          </a:p>
          <a:p>
            <a:r>
              <a:rPr lang="en-US" dirty="0" smtClean="0">
                <a:hlinkClick r:id="rId3"/>
              </a:rPr>
              <a:t>Stopwatch</a:t>
            </a:r>
            <a:endParaRPr lang="en-US" dirty="0"/>
          </a:p>
        </p:txBody>
      </p:sp>
    </p:spTree>
    <p:extLst>
      <p:ext uri="{BB962C8B-B14F-4D97-AF65-F5344CB8AC3E}">
        <p14:creationId xmlns:p14="http://schemas.microsoft.com/office/powerpoint/2010/main" val="8879205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normAutofit fontScale="90000"/>
          </a:bodyPr>
          <a:lstStyle/>
          <a:p>
            <a:r>
              <a:rPr lang="en-US" noProof="0" dirty="0" smtClean="0"/>
              <a:t>Chapter one : </a:t>
            </a:r>
            <a:r>
              <a:rPr lang="en-US" noProof="0" smtClean="0"/>
              <a:t>The birth </a:t>
            </a:r>
            <a:r>
              <a:rPr lang="en-US" noProof="0" dirty="0" smtClean="0"/>
              <a:t>of a simple technique - Carl</a:t>
            </a:r>
            <a:endParaRPr lang="en-US" noProof="0" dirty="0"/>
          </a:p>
        </p:txBody>
      </p:sp>
      <p:sp>
        <p:nvSpPr>
          <p:cNvPr id="5" name="Tijdelijke aanduiding voor inhoud 4"/>
          <p:cNvSpPr>
            <a:spLocks noGrp="1"/>
          </p:cNvSpPr>
          <p:nvPr>
            <p:ph idx="1"/>
          </p:nvPr>
        </p:nvSpPr>
        <p:spPr/>
        <p:txBody>
          <a:bodyPr>
            <a:normAutofit/>
          </a:bodyPr>
          <a:lstStyle/>
          <a:p>
            <a:r>
              <a:rPr lang="nl-NL" sz="2400" dirty="0" smtClean="0"/>
              <a:t>La mise en train</a:t>
            </a:r>
          </a:p>
          <a:p>
            <a:endParaRPr lang="nl-NL" sz="2400" dirty="0" smtClean="0"/>
          </a:p>
          <a:p>
            <a:r>
              <a:rPr lang="nl-NL" sz="2400" dirty="0"/>
              <a:t>5</a:t>
            </a:r>
            <a:r>
              <a:rPr lang="nl-NL" sz="2400" dirty="0" smtClean="0"/>
              <a:t> minutes to prepare</a:t>
            </a:r>
          </a:p>
          <a:p>
            <a:endParaRPr lang="nl-NL" sz="2400" dirty="0" smtClean="0"/>
          </a:p>
          <a:p>
            <a:r>
              <a:rPr lang="nl-NL" sz="2400" dirty="0" smtClean="0"/>
              <a:t>Short but concrete task related to the lesson</a:t>
            </a:r>
          </a:p>
          <a:p>
            <a:endParaRPr lang="nl-NL" sz="2400" dirty="0" smtClean="0"/>
          </a:p>
          <a:p>
            <a:r>
              <a:rPr lang="nl-NL" sz="2400" dirty="0" smtClean="0"/>
              <a:t>Two students are chosen to present for 45 seconds (Or for however long Carl feels like having them talk in front of the class)</a:t>
            </a:r>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normAutofit fontScale="90000"/>
          </a:bodyPr>
          <a:lstStyle/>
          <a:p>
            <a:r>
              <a:rPr lang="en-US" noProof="0" dirty="0" smtClean="0"/>
              <a:t>Chapter 2 : How to quickly assess - </a:t>
            </a:r>
            <a:r>
              <a:rPr lang="en-US" noProof="0" dirty="0" err="1" smtClean="0"/>
              <a:t>Zulay</a:t>
            </a:r>
            <a:endParaRPr lang="en-US" noProof="0" dirty="0"/>
          </a:p>
        </p:txBody>
      </p:sp>
      <p:sp>
        <p:nvSpPr>
          <p:cNvPr id="5" name="Tijdelijke aanduiding voor inhoud 4"/>
          <p:cNvSpPr>
            <a:spLocks noGrp="1"/>
          </p:cNvSpPr>
          <p:nvPr>
            <p:ph idx="1"/>
          </p:nvPr>
        </p:nvSpPr>
        <p:spPr/>
        <p:txBody>
          <a:bodyPr>
            <a:normAutofit/>
          </a:bodyPr>
          <a:lstStyle/>
          <a:p>
            <a:r>
              <a:rPr lang="nl-NL" sz="2400" dirty="0" smtClean="0"/>
              <a:t>Good feedback gives information to students that allows them improve.  </a:t>
            </a:r>
          </a:p>
          <a:p>
            <a:endParaRPr lang="nl-NL" sz="2400" dirty="0" smtClean="0"/>
          </a:p>
          <a:p>
            <a:r>
              <a:rPr lang="nl-NL" sz="2400" dirty="0" smtClean="0"/>
              <a:t>4 </a:t>
            </a:r>
            <a:r>
              <a:rPr lang="nl-NL" sz="2400" dirty="0"/>
              <a:t>criteria -each worth 5 points for a total of 20 points</a:t>
            </a:r>
            <a:endParaRPr lang="nl-NL" sz="2400" dirty="0" smtClean="0"/>
          </a:p>
          <a:p>
            <a:endParaRPr lang="nl-NL" sz="2400" dirty="0" smtClean="0"/>
          </a:p>
          <a:p>
            <a:r>
              <a:rPr lang="nl-NL" sz="2400" dirty="0" smtClean="0"/>
              <a:t>Carefully chosen descriptors based on the IB rubrics</a:t>
            </a:r>
          </a:p>
          <a:p>
            <a:endParaRPr lang="nl-NL" sz="2400" dirty="0" smtClean="0"/>
          </a:p>
          <a:p>
            <a:r>
              <a:rPr lang="nl-NL" sz="2400" dirty="0" smtClean="0"/>
              <a:t>4 levels of acheivement</a:t>
            </a:r>
          </a:p>
        </p:txBody>
      </p:sp>
    </p:spTree>
    <p:extLst>
      <p:ext uri="{BB962C8B-B14F-4D97-AF65-F5344CB8AC3E}">
        <p14:creationId xmlns:p14="http://schemas.microsoft.com/office/powerpoint/2010/main" val="286319626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IB rubrics – the hunt for descriptors</a:t>
            </a:r>
            <a:endParaRPr lang="en-US" dirty="0"/>
          </a:p>
        </p:txBody>
      </p:sp>
      <p:sp>
        <p:nvSpPr>
          <p:cNvPr id="3" name="Content Placeholder 2"/>
          <p:cNvSpPr>
            <a:spLocks noGrp="1"/>
          </p:cNvSpPr>
          <p:nvPr>
            <p:ph idx="1"/>
          </p:nvPr>
        </p:nvSpPr>
        <p:spPr/>
        <p:txBody>
          <a:bodyPr/>
          <a:lstStyle/>
          <a:p>
            <a:r>
              <a:rPr lang="nl-NL" sz="2800" dirty="0">
                <a:hlinkClick r:id="rId3"/>
              </a:rPr>
              <a:t>Phase 2 rubric - criteria D MYP</a:t>
            </a:r>
            <a:endParaRPr lang="nl-NL" sz="2800" dirty="0"/>
          </a:p>
          <a:p>
            <a:r>
              <a:rPr lang="nl-NL" sz="2800" dirty="0">
                <a:hlinkClick r:id="rId4"/>
              </a:rPr>
              <a:t>DP rubric for oral presentation</a:t>
            </a:r>
            <a:endParaRPr lang="nl-NL" sz="2800" dirty="0"/>
          </a:p>
          <a:p>
            <a:endParaRPr lang="en-US" dirty="0"/>
          </a:p>
        </p:txBody>
      </p:sp>
    </p:spTree>
    <p:extLst>
      <p:ext uri="{BB962C8B-B14F-4D97-AF65-F5344CB8AC3E}">
        <p14:creationId xmlns:p14="http://schemas.microsoft.com/office/powerpoint/2010/main" val="54042747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noProof="0" dirty="0" smtClean="0"/>
              <a:t>Sample formative rubric </a:t>
            </a:r>
            <a:endParaRPr lang="en-US" noProof="0" dirty="0"/>
          </a:p>
        </p:txBody>
      </p:sp>
      <p:pic>
        <p:nvPicPr>
          <p:cNvPr id="3" name="Content Placeholder 2" descr="Screen Shot 2016-07-13 at 16.11.18.png"/>
          <p:cNvPicPr>
            <a:picLocks noGrp="1" noChangeAspect="1"/>
          </p:cNvPicPr>
          <p:nvPr>
            <p:ph idx="1"/>
          </p:nvPr>
        </p:nvPicPr>
        <p:blipFill>
          <a:blip r:embed="rId3">
            <a:extLst>
              <a:ext uri="{28A0092B-C50C-407E-A947-70E740481C1C}">
                <a14:useLocalDpi xmlns:a14="http://schemas.microsoft.com/office/drawing/2010/main" val="0"/>
              </a:ext>
            </a:extLst>
          </a:blip>
          <a:srcRect l="-72636" r="-72636"/>
          <a:stretch>
            <a:fillRect/>
          </a:stretch>
        </p:blipFill>
        <p:spPr>
          <a:xfrm>
            <a:off x="-1303302" y="1654443"/>
            <a:ext cx="13233528" cy="5013463"/>
          </a:xfrm>
        </p:spPr>
      </p:pic>
    </p:spTree>
    <p:extLst>
      <p:ext uri="{BB962C8B-B14F-4D97-AF65-F5344CB8AC3E}">
        <p14:creationId xmlns:p14="http://schemas.microsoft.com/office/powerpoint/2010/main" val="357941724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Language accuracy </a:t>
            </a:r>
            <a:endParaRPr lang="en-US" dirty="0"/>
          </a:p>
        </p:txBody>
      </p:sp>
      <p:sp>
        <p:nvSpPr>
          <p:cNvPr id="3" name="Content Placeholder 2"/>
          <p:cNvSpPr>
            <a:spLocks noGrp="1"/>
          </p:cNvSpPr>
          <p:nvPr>
            <p:ph idx="1"/>
          </p:nvPr>
        </p:nvSpPr>
        <p:spPr>
          <a:xfrm>
            <a:off x="1224962" y="2289481"/>
            <a:ext cx="7461838" cy="1437193"/>
          </a:xfrm>
        </p:spPr>
        <p:txBody>
          <a:bodyPr>
            <a:normAutofit/>
          </a:bodyPr>
          <a:lstStyle/>
          <a:p>
            <a:r>
              <a:rPr lang="en-US" dirty="0"/>
              <a:t>The verbs are conjugated </a:t>
            </a:r>
            <a:r>
              <a:rPr lang="en-US" dirty="0">
                <a:solidFill>
                  <a:schemeClr val="accent3"/>
                </a:solidFill>
              </a:rPr>
              <a:t>with </a:t>
            </a:r>
            <a:r>
              <a:rPr lang="en-US" dirty="0" smtClean="0">
                <a:solidFill>
                  <a:schemeClr val="accent3"/>
                </a:solidFill>
              </a:rPr>
              <a:t>accuracy</a:t>
            </a:r>
          </a:p>
          <a:p>
            <a:r>
              <a:rPr lang="en-US" dirty="0" smtClean="0"/>
              <a:t>With </a:t>
            </a:r>
            <a:r>
              <a:rPr lang="en-US" dirty="0" smtClean="0">
                <a:solidFill>
                  <a:schemeClr val="accent3"/>
                </a:solidFill>
              </a:rPr>
              <a:t>general accuracy</a:t>
            </a:r>
          </a:p>
          <a:p>
            <a:r>
              <a:rPr lang="en-US" dirty="0" smtClean="0"/>
              <a:t>Verb conjugation </a:t>
            </a:r>
            <a:r>
              <a:rPr lang="en-US" dirty="0" smtClean="0">
                <a:solidFill>
                  <a:srgbClr val="E02B1E"/>
                </a:solidFill>
              </a:rPr>
              <a:t>is often incorrect</a:t>
            </a:r>
          </a:p>
          <a:p>
            <a:r>
              <a:rPr lang="en-US" dirty="0" smtClean="0"/>
              <a:t>Verb conjugation </a:t>
            </a:r>
            <a:r>
              <a:rPr lang="en-US" dirty="0" smtClean="0">
                <a:solidFill>
                  <a:srgbClr val="E02B1E"/>
                </a:solidFill>
              </a:rPr>
              <a:t>is never correct</a:t>
            </a:r>
            <a:r>
              <a:rPr lang="en-US" dirty="0" smtClean="0"/>
              <a:t>, making understanding difficult. </a:t>
            </a:r>
          </a:p>
          <a:p>
            <a:endParaRPr lang="en-US" dirty="0" smtClean="0"/>
          </a:p>
          <a:p>
            <a:pPr marL="0" indent="0">
              <a:buNone/>
            </a:pPr>
            <a:endParaRPr lang="en-US" dirty="0" smtClean="0"/>
          </a:p>
        </p:txBody>
      </p:sp>
      <p:sp>
        <p:nvSpPr>
          <p:cNvPr id="4" name="TextBox 3"/>
          <p:cNvSpPr txBox="1"/>
          <p:nvPr/>
        </p:nvSpPr>
        <p:spPr>
          <a:xfrm>
            <a:off x="1224962" y="3726674"/>
            <a:ext cx="7079411" cy="584776"/>
          </a:xfrm>
          <a:prstGeom prst="rect">
            <a:avLst/>
          </a:prstGeom>
          <a:noFill/>
        </p:spPr>
        <p:txBody>
          <a:bodyPr wrap="square" rtlCol="0">
            <a:spAutoFit/>
          </a:bodyPr>
          <a:lstStyle/>
          <a:p>
            <a:r>
              <a:rPr lang="en-US" sz="3200" b="1" dirty="0" smtClean="0">
                <a:solidFill>
                  <a:schemeClr val="accent4"/>
                </a:solidFill>
                <a:latin typeface="Myriad Pro"/>
              </a:rPr>
              <a:t> DP rubric </a:t>
            </a:r>
            <a:endParaRPr lang="en-US" sz="3200" b="1" dirty="0">
              <a:solidFill>
                <a:schemeClr val="accent4"/>
              </a:solidFill>
              <a:latin typeface="Myriad Pro"/>
            </a:endParaRPr>
          </a:p>
        </p:txBody>
      </p:sp>
      <p:sp>
        <p:nvSpPr>
          <p:cNvPr id="5" name="TextBox 4"/>
          <p:cNvSpPr txBox="1"/>
          <p:nvPr/>
        </p:nvSpPr>
        <p:spPr>
          <a:xfrm>
            <a:off x="1224961" y="4311450"/>
            <a:ext cx="7764481" cy="2215991"/>
          </a:xfrm>
          <a:prstGeom prst="rect">
            <a:avLst/>
          </a:prstGeom>
          <a:noFill/>
        </p:spPr>
        <p:txBody>
          <a:bodyPr wrap="square" rtlCol="0">
            <a:spAutoFit/>
          </a:bodyPr>
          <a:lstStyle/>
          <a:p>
            <a:pPr marL="285750" indent="-285750">
              <a:buFont typeface="Arial"/>
              <a:buChar char="•"/>
            </a:pPr>
            <a:r>
              <a:rPr lang="en-US" sz="2000" dirty="0" smtClean="0">
                <a:latin typeface="Myriad Pro"/>
                <a:cs typeface="Myriad Pro"/>
              </a:rPr>
              <a:t>Language </a:t>
            </a:r>
            <a:r>
              <a:rPr lang="en-US" sz="2000" dirty="0">
                <a:solidFill>
                  <a:schemeClr val="accent3"/>
                </a:solidFill>
                <a:latin typeface="Myriad Pro"/>
                <a:cs typeface="Myriad Pro"/>
              </a:rPr>
              <a:t>is correct</a:t>
            </a:r>
            <a:r>
              <a:rPr lang="en-US" sz="2000" dirty="0">
                <a:latin typeface="Myriad Pro"/>
                <a:cs typeface="Myriad Pro"/>
              </a:rPr>
              <a:t>, varied and articulate; errors do not interfere with message.</a:t>
            </a:r>
          </a:p>
          <a:p>
            <a:pPr marL="285750" indent="-285750">
              <a:buFont typeface="Arial"/>
              <a:buChar char="•"/>
            </a:pPr>
            <a:r>
              <a:rPr lang="en-US" sz="2000" dirty="0">
                <a:latin typeface="Myriad Pro"/>
                <a:cs typeface="Myriad Pro"/>
              </a:rPr>
              <a:t>Language </a:t>
            </a:r>
            <a:r>
              <a:rPr lang="en-US" sz="2000" dirty="0">
                <a:solidFill>
                  <a:schemeClr val="accent3"/>
                </a:solidFill>
                <a:latin typeface="Myriad Pro"/>
                <a:cs typeface="Myriad Pro"/>
              </a:rPr>
              <a:t>is generally correct</a:t>
            </a:r>
            <a:r>
              <a:rPr lang="en-US" sz="2000" dirty="0">
                <a:latin typeface="Myriad Pro"/>
                <a:cs typeface="Myriad Pro"/>
              </a:rPr>
              <a:t>, varied and articulate</a:t>
            </a:r>
          </a:p>
          <a:p>
            <a:pPr marL="285750" indent="-285750">
              <a:buFont typeface="Arial"/>
              <a:buChar char="•"/>
            </a:pPr>
            <a:r>
              <a:rPr lang="en-US" sz="2000" dirty="0">
                <a:latin typeface="Myriad Pro"/>
                <a:cs typeface="Myriad Pro"/>
              </a:rPr>
              <a:t>Language </a:t>
            </a:r>
            <a:r>
              <a:rPr lang="en-US" sz="2000" dirty="0">
                <a:solidFill>
                  <a:schemeClr val="accent3"/>
                </a:solidFill>
                <a:latin typeface="Myriad Pro"/>
                <a:cs typeface="Myriad Pro"/>
              </a:rPr>
              <a:t>is sometimes correct</a:t>
            </a:r>
            <a:r>
              <a:rPr lang="en-US" sz="2000" dirty="0">
                <a:latin typeface="Myriad Pro"/>
                <a:cs typeface="Myriad Pro"/>
              </a:rPr>
              <a:t>, with some idiomatic expressions</a:t>
            </a:r>
          </a:p>
          <a:p>
            <a:pPr marL="285750" indent="-285750">
              <a:buFont typeface="Arial"/>
              <a:buChar char="•"/>
            </a:pPr>
            <a:r>
              <a:rPr lang="en-US" sz="2000" dirty="0">
                <a:latin typeface="Myriad Pro"/>
                <a:cs typeface="Myriad Pro"/>
              </a:rPr>
              <a:t>Language </a:t>
            </a:r>
            <a:r>
              <a:rPr lang="en-US" sz="2000" dirty="0">
                <a:solidFill>
                  <a:schemeClr val="accent3"/>
                </a:solidFill>
                <a:latin typeface="Myriad Pro"/>
                <a:cs typeface="Myriad Pro"/>
              </a:rPr>
              <a:t>is often incorrect </a:t>
            </a:r>
            <a:r>
              <a:rPr lang="en-US" sz="2000" dirty="0">
                <a:latin typeface="Myriad Pro"/>
                <a:cs typeface="Myriad Pro"/>
              </a:rPr>
              <a:t>and/or limited</a:t>
            </a:r>
          </a:p>
          <a:p>
            <a:pPr marL="285750" indent="-285750">
              <a:buFont typeface="Arial"/>
              <a:buChar char="•"/>
            </a:pPr>
            <a:r>
              <a:rPr lang="en-US" sz="2000" dirty="0">
                <a:latin typeface="Myriad Pro"/>
                <a:cs typeface="Myriad Pro"/>
              </a:rPr>
              <a:t>Language is often incorrect and/</a:t>
            </a:r>
            <a:r>
              <a:rPr lang="en-US" sz="2000" dirty="0">
                <a:solidFill>
                  <a:schemeClr val="accent3"/>
                </a:solidFill>
                <a:latin typeface="Myriad Pro"/>
                <a:cs typeface="Myriad Pro"/>
              </a:rPr>
              <a:t>or very limited</a:t>
            </a:r>
          </a:p>
          <a:p>
            <a:endParaRPr lang="en-US" dirty="0"/>
          </a:p>
        </p:txBody>
      </p:sp>
    </p:spTree>
    <p:extLst>
      <p:ext uri="{BB962C8B-B14F-4D97-AF65-F5344CB8AC3E}">
        <p14:creationId xmlns:p14="http://schemas.microsoft.com/office/powerpoint/2010/main" val="2507601503"/>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Vocabulary</a:t>
            </a:r>
            <a:endParaRPr lang="en-US" dirty="0"/>
          </a:p>
        </p:txBody>
      </p:sp>
      <p:sp>
        <p:nvSpPr>
          <p:cNvPr id="3" name="Content Placeholder 2"/>
          <p:cNvSpPr>
            <a:spLocks noGrp="1"/>
          </p:cNvSpPr>
          <p:nvPr>
            <p:ph idx="1"/>
          </p:nvPr>
        </p:nvSpPr>
        <p:spPr/>
        <p:txBody>
          <a:bodyPr/>
          <a:lstStyle/>
          <a:p>
            <a:r>
              <a:rPr lang="en-US" dirty="0"/>
              <a:t>Vocabulary </a:t>
            </a:r>
            <a:r>
              <a:rPr lang="en-US" dirty="0">
                <a:solidFill>
                  <a:schemeClr val="accent3"/>
                </a:solidFill>
              </a:rPr>
              <a:t>is varied </a:t>
            </a:r>
            <a:r>
              <a:rPr lang="en-US" dirty="0"/>
              <a:t>and reflects an excellent knowledge of the unit vocabulary.  The student uses idiomatic expressions creatively. </a:t>
            </a:r>
            <a:endParaRPr lang="en-US" dirty="0" smtClean="0"/>
          </a:p>
          <a:p>
            <a:endParaRPr lang="en-US" dirty="0" smtClean="0"/>
          </a:p>
          <a:p>
            <a:r>
              <a:rPr lang="en-US" dirty="0"/>
              <a:t>Vocabulary </a:t>
            </a:r>
            <a:r>
              <a:rPr lang="en-US" dirty="0">
                <a:solidFill>
                  <a:schemeClr val="accent3"/>
                </a:solidFill>
              </a:rPr>
              <a:t>is </a:t>
            </a:r>
            <a:r>
              <a:rPr lang="en-US" dirty="0" smtClean="0">
                <a:solidFill>
                  <a:schemeClr val="accent3"/>
                </a:solidFill>
              </a:rPr>
              <a:t>generally </a:t>
            </a:r>
            <a:r>
              <a:rPr lang="en-US" dirty="0">
                <a:solidFill>
                  <a:schemeClr val="accent3"/>
                </a:solidFill>
              </a:rPr>
              <a:t>varied </a:t>
            </a:r>
            <a:r>
              <a:rPr lang="en-US" dirty="0"/>
              <a:t>and reflects a good knowledge of the unit vocabulary.  The student uses idiomatic expressions. </a:t>
            </a:r>
            <a:endParaRPr lang="en-US" dirty="0" smtClean="0"/>
          </a:p>
          <a:p>
            <a:endParaRPr lang="en-US" dirty="0" smtClean="0"/>
          </a:p>
          <a:p>
            <a:r>
              <a:rPr lang="en-US" dirty="0"/>
              <a:t>Vocabulary </a:t>
            </a:r>
            <a:r>
              <a:rPr lang="en-US" dirty="0">
                <a:solidFill>
                  <a:schemeClr val="accent3"/>
                </a:solidFill>
              </a:rPr>
              <a:t>is repetitive </a:t>
            </a:r>
            <a:r>
              <a:rPr lang="en-US" dirty="0"/>
              <a:t>and reflects some  knowledge of the unit vocabulary and/or some </a:t>
            </a:r>
            <a:r>
              <a:rPr lang="en-US" dirty="0">
                <a:solidFill>
                  <a:schemeClr val="accent5"/>
                </a:solidFill>
              </a:rPr>
              <a:t>English words </a:t>
            </a:r>
            <a:r>
              <a:rPr lang="en-US" dirty="0"/>
              <a:t>are used </a:t>
            </a:r>
            <a:endParaRPr lang="en-US" dirty="0" smtClean="0"/>
          </a:p>
          <a:p>
            <a:endParaRPr lang="en-US" dirty="0" smtClean="0"/>
          </a:p>
          <a:p>
            <a:r>
              <a:rPr lang="en-US" dirty="0"/>
              <a:t>Vocabulary </a:t>
            </a:r>
            <a:r>
              <a:rPr lang="en-US" dirty="0">
                <a:solidFill>
                  <a:schemeClr val="accent3"/>
                </a:solidFill>
              </a:rPr>
              <a:t>is very repetitive </a:t>
            </a:r>
            <a:r>
              <a:rPr lang="en-US" dirty="0"/>
              <a:t>and reflects a </a:t>
            </a:r>
            <a:r>
              <a:rPr lang="en-US" dirty="0" smtClean="0"/>
              <a:t>limited </a:t>
            </a:r>
            <a:r>
              <a:rPr lang="en-US" dirty="0"/>
              <a:t>knowledge of the unit vocabulary and/or many </a:t>
            </a:r>
            <a:r>
              <a:rPr lang="en-US" dirty="0">
                <a:solidFill>
                  <a:schemeClr val="accent5"/>
                </a:solidFill>
              </a:rPr>
              <a:t>English words </a:t>
            </a:r>
            <a:r>
              <a:rPr lang="en-US" dirty="0"/>
              <a:t>are used. </a:t>
            </a:r>
          </a:p>
        </p:txBody>
      </p:sp>
    </p:spTree>
    <p:extLst>
      <p:ext uri="{BB962C8B-B14F-4D97-AF65-F5344CB8AC3E}">
        <p14:creationId xmlns:p14="http://schemas.microsoft.com/office/powerpoint/2010/main" val="115116285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Pronunciation and Fluency</a:t>
            </a:r>
            <a:endParaRPr lang="en-US" dirty="0"/>
          </a:p>
        </p:txBody>
      </p:sp>
      <p:sp>
        <p:nvSpPr>
          <p:cNvPr id="3" name="Content Placeholder 2"/>
          <p:cNvSpPr>
            <a:spLocks noGrp="1"/>
          </p:cNvSpPr>
          <p:nvPr>
            <p:ph idx="1"/>
          </p:nvPr>
        </p:nvSpPr>
        <p:spPr/>
        <p:txBody>
          <a:bodyPr>
            <a:normAutofit/>
          </a:bodyPr>
          <a:lstStyle/>
          <a:p>
            <a:r>
              <a:rPr lang="en-US" sz="2800" dirty="0"/>
              <a:t>The student speaks </a:t>
            </a:r>
            <a:r>
              <a:rPr lang="en-US" sz="2800" dirty="0">
                <a:solidFill>
                  <a:schemeClr val="accent3"/>
                </a:solidFill>
              </a:rPr>
              <a:t>fluently</a:t>
            </a:r>
            <a:r>
              <a:rPr lang="en-US" sz="2800" dirty="0"/>
              <a:t> and/or makes natural hesitations. </a:t>
            </a:r>
            <a:endParaRPr lang="en-US" sz="2800" dirty="0" smtClean="0"/>
          </a:p>
          <a:p>
            <a:endParaRPr lang="en-US" sz="2800" dirty="0" smtClean="0"/>
          </a:p>
          <a:p>
            <a:r>
              <a:rPr lang="en-US" sz="2800" dirty="0"/>
              <a:t>The student has excellent </a:t>
            </a:r>
            <a:r>
              <a:rPr lang="en-US" sz="2800" dirty="0">
                <a:solidFill>
                  <a:schemeClr val="accent3"/>
                </a:solidFill>
              </a:rPr>
              <a:t>pronunciation</a:t>
            </a:r>
            <a:r>
              <a:rPr lang="en-US" sz="2800" dirty="0"/>
              <a:t> and makes hardly any mistakes or no mistakes. </a:t>
            </a:r>
          </a:p>
        </p:txBody>
      </p:sp>
    </p:spTree>
    <p:extLst>
      <p:ext uri="{BB962C8B-B14F-4D97-AF65-F5344CB8AC3E}">
        <p14:creationId xmlns:p14="http://schemas.microsoft.com/office/powerpoint/2010/main" val="392709851"/>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normAutofit fontScale="90000"/>
          </a:bodyPr>
          <a:lstStyle/>
          <a:p>
            <a:r>
              <a:rPr lang="en-US" noProof="0" dirty="0" smtClean="0"/>
              <a:t>Chapter 3 :  How to create simple communication tasks</a:t>
            </a:r>
            <a:endParaRPr lang="en-US" noProof="0" dirty="0"/>
          </a:p>
        </p:txBody>
      </p:sp>
      <p:sp>
        <p:nvSpPr>
          <p:cNvPr id="5" name="Tijdelijke aanduiding voor inhoud 4"/>
          <p:cNvSpPr>
            <a:spLocks noGrp="1"/>
          </p:cNvSpPr>
          <p:nvPr>
            <p:ph idx="1"/>
          </p:nvPr>
        </p:nvSpPr>
        <p:spPr/>
        <p:txBody>
          <a:bodyPr/>
          <a:lstStyle/>
          <a:p>
            <a:r>
              <a:rPr lang="en-US" sz="2800" dirty="0"/>
              <a:t>Quick </a:t>
            </a:r>
            <a:r>
              <a:rPr lang="en-US" sz="2800" dirty="0" smtClean="0"/>
              <a:t>(never takes longer than 15 minutes)</a:t>
            </a:r>
            <a:endParaRPr lang="en-US" sz="2800" dirty="0"/>
          </a:p>
          <a:p>
            <a:r>
              <a:rPr lang="en-US" sz="2800" dirty="0" smtClean="0"/>
              <a:t>Students </a:t>
            </a:r>
            <a:r>
              <a:rPr lang="en-US" sz="2800" dirty="0"/>
              <a:t>are forced to speak spontaneously</a:t>
            </a:r>
          </a:p>
          <a:p>
            <a:r>
              <a:rPr lang="en-US" sz="2800" dirty="0">
                <a:solidFill>
                  <a:schemeClr val="accent5">
                    <a:lumMod val="75000"/>
                  </a:schemeClr>
                </a:solidFill>
              </a:rPr>
              <a:t>Simple rubric that leads to specific feedback</a:t>
            </a:r>
          </a:p>
          <a:p>
            <a:r>
              <a:rPr lang="nl-NL" sz="2800" dirty="0" smtClean="0">
                <a:solidFill>
                  <a:schemeClr val="accent3"/>
                </a:solidFill>
              </a:rPr>
              <a:t>Students have to write out their answers on the board</a:t>
            </a:r>
          </a:p>
          <a:p>
            <a:r>
              <a:rPr lang="nl-NL" sz="2800" dirty="0" smtClean="0">
                <a:solidFill>
                  <a:schemeClr val="accent3"/>
                </a:solidFill>
              </a:rPr>
              <a:t>Students have to prepare with a partner</a:t>
            </a:r>
          </a:p>
          <a:p>
            <a:r>
              <a:rPr lang="nl-NL" sz="2800" dirty="0" smtClean="0">
                <a:solidFill>
                  <a:schemeClr val="accent3"/>
                </a:solidFill>
              </a:rPr>
              <a:t>Students are given two minutes to practice</a:t>
            </a:r>
          </a:p>
          <a:p>
            <a:r>
              <a:rPr lang="nl-NL" sz="2800" dirty="0" smtClean="0">
                <a:solidFill>
                  <a:schemeClr val="accent3"/>
                </a:solidFill>
              </a:rPr>
              <a:t>Tasks are linked </a:t>
            </a:r>
            <a:r>
              <a:rPr lang="nl-NL" sz="2800" dirty="0">
                <a:solidFill>
                  <a:schemeClr val="accent3"/>
                </a:solidFill>
              </a:rPr>
              <a:t>to learning goals</a:t>
            </a:r>
          </a:p>
          <a:p>
            <a:endParaRPr lang="nl-NL" dirty="0">
              <a:solidFill>
                <a:schemeClr val="accent3"/>
              </a:solidFill>
            </a:endParaRPr>
          </a:p>
        </p:txBody>
      </p:sp>
    </p:spTree>
    <p:extLst>
      <p:ext uri="{BB962C8B-B14F-4D97-AF65-F5344CB8AC3E}">
        <p14:creationId xmlns:p14="http://schemas.microsoft.com/office/powerpoint/2010/main" val="27699202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Action-orientated language learning and  </a:t>
            </a:r>
            <a:r>
              <a:rPr lang="en-US" dirty="0"/>
              <a:t>t</a:t>
            </a:r>
            <a:r>
              <a:rPr lang="en-US" dirty="0" smtClean="0"/>
              <a:t>he CEFR</a:t>
            </a:r>
            <a:endParaRPr lang="en-US" dirty="0"/>
          </a:p>
        </p:txBody>
      </p:sp>
      <p:sp>
        <p:nvSpPr>
          <p:cNvPr id="3" name="Content Placeholder 2"/>
          <p:cNvSpPr>
            <a:spLocks noGrp="1"/>
          </p:cNvSpPr>
          <p:nvPr>
            <p:ph idx="1"/>
          </p:nvPr>
        </p:nvSpPr>
        <p:spPr/>
        <p:txBody>
          <a:bodyPr/>
          <a:lstStyle/>
          <a:p>
            <a:r>
              <a:rPr lang="en-US" sz="2800" dirty="0" smtClean="0"/>
              <a:t>The Common European Framework of Reference for languages</a:t>
            </a:r>
          </a:p>
          <a:p>
            <a:pPr marL="0" indent="0">
              <a:buNone/>
            </a:pPr>
            <a:endParaRPr lang="en-US" sz="2800" dirty="0" smtClean="0"/>
          </a:p>
          <a:p>
            <a:r>
              <a:rPr lang="en-US" sz="2800" dirty="0" smtClean="0"/>
              <a:t>The 6 phases of language acquisition are similar to the CEFR</a:t>
            </a:r>
          </a:p>
          <a:p>
            <a:endParaRPr lang="en-US" sz="2800" dirty="0" smtClean="0"/>
          </a:p>
          <a:p>
            <a:r>
              <a:rPr lang="en-US" sz="2800" dirty="0"/>
              <a:t>The </a:t>
            </a:r>
            <a:r>
              <a:rPr lang="en-US" sz="2800" dirty="0" err="1"/>
              <a:t>mise</a:t>
            </a:r>
            <a:r>
              <a:rPr lang="en-US" sz="2800" dirty="0"/>
              <a:t> en train </a:t>
            </a:r>
            <a:r>
              <a:rPr lang="en-US" sz="2800" dirty="0">
                <a:solidFill>
                  <a:schemeClr val="accent3"/>
                </a:solidFill>
              </a:rPr>
              <a:t>simulate</a:t>
            </a:r>
            <a:r>
              <a:rPr lang="en-US" sz="2800" dirty="0"/>
              <a:t> different types of communication tasks.</a:t>
            </a:r>
          </a:p>
          <a:p>
            <a:endParaRPr lang="en-US" sz="2800" dirty="0" smtClean="0"/>
          </a:p>
          <a:p>
            <a:endParaRPr lang="en-US" sz="2800" dirty="0" smtClean="0"/>
          </a:p>
          <a:p>
            <a:endParaRPr lang="en-US" dirty="0"/>
          </a:p>
        </p:txBody>
      </p:sp>
    </p:spTree>
    <p:extLst>
      <p:ext uri="{BB962C8B-B14F-4D97-AF65-F5344CB8AC3E}">
        <p14:creationId xmlns:p14="http://schemas.microsoft.com/office/powerpoint/2010/main" val="135541184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a:t>
            </a:r>
            <a:r>
              <a:rPr lang="en-US" dirty="0" err="1" smtClean="0"/>
              <a:t>Mise</a:t>
            </a:r>
            <a:r>
              <a:rPr lang="en-US" dirty="0" smtClean="0"/>
              <a:t> en train #1</a:t>
            </a:r>
            <a:endParaRPr lang="en-US" dirty="0"/>
          </a:p>
        </p:txBody>
      </p:sp>
      <p:sp>
        <p:nvSpPr>
          <p:cNvPr id="3" name="Content Placeholder 2"/>
          <p:cNvSpPr>
            <a:spLocks noGrp="1"/>
          </p:cNvSpPr>
          <p:nvPr>
            <p:ph idx="1"/>
          </p:nvPr>
        </p:nvSpPr>
        <p:spPr/>
        <p:txBody>
          <a:bodyPr>
            <a:normAutofit/>
          </a:bodyPr>
          <a:lstStyle/>
          <a:p>
            <a:r>
              <a:rPr lang="en-US" sz="2800" dirty="0" smtClean="0"/>
              <a:t>For students who are at a phase 1 level.  Partners present. </a:t>
            </a:r>
          </a:p>
          <a:p>
            <a:r>
              <a:rPr lang="en-US" sz="2800" dirty="0" smtClean="0"/>
              <a:t>Language task:  Student talks with a friend and will describe people.  Student will talk about different professions. </a:t>
            </a:r>
          </a:p>
          <a:p>
            <a:r>
              <a:rPr lang="en-US" sz="2800" dirty="0" smtClean="0"/>
              <a:t>Context : a party </a:t>
            </a:r>
          </a:p>
          <a:p>
            <a:r>
              <a:rPr lang="en-US" sz="2800" dirty="0" smtClean="0"/>
              <a:t>Reinforce the use of adjectives, the verb “</a:t>
            </a:r>
            <a:r>
              <a:rPr lang="en-US" sz="2800" dirty="0" err="1" smtClean="0"/>
              <a:t>etre</a:t>
            </a:r>
            <a:r>
              <a:rPr lang="en-US" sz="2800" dirty="0" smtClean="0"/>
              <a:t>” and “</a:t>
            </a:r>
            <a:r>
              <a:rPr lang="en-US" sz="2800" dirty="0" err="1" smtClean="0"/>
              <a:t>avoir</a:t>
            </a:r>
            <a:r>
              <a:rPr lang="en-US" sz="2800" dirty="0" smtClean="0"/>
              <a:t>” and vocabulary from unit.  </a:t>
            </a:r>
          </a:p>
          <a:p>
            <a:endParaRPr lang="en-US" dirty="0"/>
          </a:p>
          <a:p>
            <a:endParaRPr lang="en-US" dirty="0"/>
          </a:p>
        </p:txBody>
      </p:sp>
    </p:spTree>
    <p:extLst>
      <p:ext uri="{BB962C8B-B14F-4D97-AF65-F5344CB8AC3E}">
        <p14:creationId xmlns:p14="http://schemas.microsoft.com/office/powerpoint/2010/main" val="58638310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a:t>
            </a:r>
            <a:r>
              <a:rPr lang="en-US" dirty="0" err="1" smtClean="0"/>
              <a:t>mise</a:t>
            </a:r>
            <a:r>
              <a:rPr lang="en-US" dirty="0" smtClean="0"/>
              <a:t> en train #1</a:t>
            </a:r>
            <a:endParaRPr lang="en-US" dirty="0"/>
          </a:p>
        </p:txBody>
      </p:sp>
      <p:sp>
        <p:nvSpPr>
          <p:cNvPr id="3" name="Content Placeholder 2"/>
          <p:cNvSpPr>
            <a:spLocks noGrp="1"/>
          </p:cNvSpPr>
          <p:nvPr>
            <p:ph idx="1"/>
          </p:nvPr>
        </p:nvSpPr>
        <p:spPr/>
        <p:txBody>
          <a:bodyPr>
            <a:normAutofit/>
          </a:bodyPr>
          <a:lstStyle/>
          <a:p>
            <a:r>
              <a:rPr lang="en-US" dirty="0" smtClean="0"/>
              <a:t>You are at a student conference at our school and you meet a student from Quebec.  Ask questions to get to know this student.  Make sure that both students ask at least 3 questions each.  Use vocabulary on page 108.</a:t>
            </a:r>
            <a:endParaRPr lang="en-US" dirty="0"/>
          </a:p>
          <a:p>
            <a:pPr lvl="1"/>
            <a:r>
              <a:rPr lang="en-US" dirty="0"/>
              <a:t>Greet each other</a:t>
            </a:r>
          </a:p>
          <a:p>
            <a:pPr lvl="1"/>
            <a:r>
              <a:rPr lang="en-US" dirty="0"/>
              <a:t>Ask each others </a:t>
            </a:r>
            <a:r>
              <a:rPr lang="en-US" dirty="0" smtClean="0"/>
              <a:t>ages</a:t>
            </a:r>
          </a:p>
          <a:p>
            <a:pPr lvl="1"/>
            <a:r>
              <a:rPr lang="en-US" dirty="0" smtClean="0"/>
              <a:t>Ask what he likes to do in his spare time.  </a:t>
            </a:r>
          </a:p>
          <a:p>
            <a:pPr lvl="1"/>
            <a:r>
              <a:rPr lang="en-US" dirty="0" smtClean="0"/>
              <a:t>Ask if Is he married</a:t>
            </a:r>
          </a:p>
          <a:p>
            <a:pPr lvl="1"/>
            <a:r>
              <a:rPr lang="en-US" dirty="0"/>
              <a:t>Ask what many people are in his family</a:t>
            </a:r>
            <a:r>
              <a:rPr lang="en-US" dirty="0" smtClean="0"/>
              <a:t>.</a:t>
            </a:r>
            <a:endParaRPr lang="en-US" dirty="0"/>
          </a:p>
          <a:p>
            <a:pPr lvl="1"/>
            <a:r>
              <a:rPr lang="en-US" dirty="0"/>
              <a:t>Ask what </a:t>
            </a:r>
            <a:r>
              <a:rPr lang="en-US" dirty="0" smtClean="0"/>
              <a:t>profession he is in. </a:t>
            </a:r>
          </a:p>
          <a:p>
            <a:pPr lvl="1"/>
            <a:r>
              <a:rPr lang="en-US" dirty="0" smtClean="0"/>
              <a:t>Does he like his job.  </a:t>
            </a:r>
            <a:endParaRPr lang="en-US" dirty="0"/>
          </a:p>
          <a:p>
            <a:pPr lvl="1"/>
            <a:r>
              <a:rPr lang="en-US" dirty="0" smtClean="0"/>
              <a:t>Be creative.  </a:t>
            </a:r>
            <a:endParaRPr lang="en-US" dirty="0"/>
          </a:p>
        </p:txBody>
      </p:sp>
    </p:spTree>
    <p:extLst>
      <p:ext uri="{BB962C8B-B14F-4D97-AF65-F5344CB8AC3E}">
        <p14:creationId xmlns:p14="http://schemas.microsoft.com/office/powerpoint/2010/main" val="4056958805"/>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dirty="0" smtClean="0"/>
              <a:t>Sample </a:t>
            </a:r>
            <a:r>
              <a:rPr lang="en-US" dirty="0" err="1" smtClean="0"/>
              <a:t>Mise</a:t>
            </a:r>
            <a:r>
              <a:rPr lang="en-US" dirty="0" smtClean="0"/>
              <a:t> en train #2</a:t>
            </a:r>
            <a:endParaRPr lang="en-US" noProof="0" dirty="0"/>
          </a:p>
        </p:txBody>
      </p:sp>
      <p:sp>
        <p:nvSpPr>
          <p:cNvPr id="5" name="Tijdelijke aanduiding voor inhoud 4"/>
          <p:cNvSpPr>
            <a:spLocks noGrp="1"/>
          </p:cNvSpPr>
          <p:nvPr>
            <p:ph idx="1"/>
          </p:nvPr>
        </p:nvSpPr>
        <p:spPr/>
        <p:txBody>
          <a:bodyPr/>
          <a:lstStyle/>
          <a:p>
            <a:r>
              <a:rPr lang="nl-NL" dirty="0" smtClean="0"/>
              <a:t>For students who are at the phase 2 level.  Individual students present, but preparation is done with a partner.  All answers are written on the board. </a:t>
            </a:r>
          </a:p>
          <a:p>
            <a:r>
              <a:rPr lang="nl-NL" dirty="0" smtClean="0"/>
              <a:t>Language task : Describe a photo and explain cultural differences regarding meals. </a:t>
            </a:r>
          </a:p>
          <a:p>
            <a:r>
              <a:rPr lang="nl-NL" dirty="0" smtClean="0"/>
              <a:t>Context : None</a:t>
            </a:r>
          </a:p>
          <a:p>
            <a:r>
              <a:rPr lang="nl-NL" dirty="0" smtClean="0"/>
              <a:t>Reinforce knowledge of vocabulary related to food</a:t>
            </a:r>
          </a:p>
          <a:p>
            <a:endParaRPr lang="nl-NL" dirty="0" smtClean="0"/>
          </a:p>
          <a:p>
            <a:endParaRPr lang="nl-NL" dirty="0" smtClean="0"/>
          </a:p>
          <a:p>
            <a:endParaRPr lang="nl-NL" dirty="0"/>
          </a:p>
          <a:p>
            <a:pPr marL="288000" lvl="1" indent="0">
              <a:buNone/>
            </a:pPr>
            <a:endParaRPr lang="nl-NL" dirty="0"/>
          </a:p>
          <a:p>
            <a:pPr lvl="1"/>
            <a:endParaRPr lang="nl-NL" dirty="0" smtClean="0"/>
          </a:p>
          <a:p>
            <a:endParaRPr lang="nl-NL" dirty="0" smtClean="0"/>
          </a:p>
          <a:p>
            <a:endParaRPr lang="nl-NL" dirty="0"/>
          </a:p>
          <a:p>
            <a:endParaRPr lang="nl-NL" dirty="0"/>
          </a:p>
        </p:txBody>
      </p:sp>
    </p:spTree>
    <p:extLst>
      <p:ext uri="{BB962C8B-B14F-4D97-AF65-F5344CB8AC3E}">
        <p14:creationId xmlns:p14="http://schemas.microsoft.com/office/powerpoint/2010/main" val="4240200758"/>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985981"/>
            <a:ext cx="3994008" cy="1346538"/>
          </a:xfrm>
        </p:spPr>
        <p:txBody>
          <a:bodyPr>
            <a:normAutofit fontScale="90000"/>
          </a:bodyPr>
          <a:lstStyle/>
          <a:p>
            <a:r>
              <a:rPr lang="nl-NL" dirty="0"/>
              <a:t>Use the idiomatic expression:   “Dans cette photo il y a…”</a:t>
            </a:r>
            <a:br>
              <a:rPr lang="nl-NL" dirty="0"/>
            </a:br>
            <a:r>
              <a:rPr lang="nl-NL" dirty="0" smtClean="0"/>
              <a:t>Use vocabulary on page 88</a:t>
            </a:r>
            <a:br>
              <a:rPr lang="nl-NL" dirty="0" smtClean="0"/>
            </a:br>
            <a:r>
              <a:rPr lang="nl-NL" dirty="0" smtClean="0"/>
              <a:t>Use passé composé and the future with “aller”</a:t>
            </a:r>
            <a:endParaRPr lang="en-US" noProof="0" dirty="0"/>
          </a:p>
        </p:txBody>
      </p:sp>
      <p:pic>
        <p:nvPicPr>
          <p:cNvPr id="5" name="Content Placeholder 4" descr="Screen Shot 2016-07-06 at 11.14.00.png"/>
          <p:cNvPicPr>
            <a:picLocks noGrp="1" noChangeAspect="1"/>
          </p:cNvPicPr>
          <p:nvPr>
            <p:ph idx="1"/>
          </p:nvPr>
        </p:nvPicPr>
        <p:blipFill>
          <a:blip r:embed="rId3">
            <a:extLst>
              <a:ext uri="{28A0092B-C50C-407E-A947-70E740481C1C}">
                <a14:useLocalDpi xmlns:a14="http://schemas.microsoft.com/office/drawing/2010/main" val="0"/>
              </a:ext>
            </a:extLst>
          </a:blip>
          <a:srcRect l="-20544" r="-20544"/>
          <a:stretch>
            <a:fillRect/>
          </a:stretch>
        </p:blipFill>
        <p:spPr/>
      </p:pic>
      <p:sp>
        <p:nvSpPr>
          <p:cNvPr id="4" name="Tijdelijke aanduiding voor tekst 3"/>
          <p:cNvSpPr>
            <a:spLocks noGrp="1"/>
          </p:cNvSpPr>
          <p:nvPr>
            <p:ph type="body" sz="half" idx="2"/>
          </p:nvPr>
        </p:nvSpPr>
        <p:spPr/>
        <p:txBody>
          <a:bodyPr>
            <a:normAutofit fontScale="92500" lnSpcReduction="20000"/>
          </a:bodyPr>
          <a:lstStyle/>
          <a:p>
            <a:pPr marL="342900" indent="-342900">
              <a:buFont typeface="Arial"/>
              <a:buChar char="•"/>
            </a:pPr>
            <a:r>
              <a:rPr lang="nl-NL" sz="2800" dirty="0" smtClean="0"/>
              <a:t>Who </a:t>
            </a:r>
            <a:r>
              <a:rPr lang="nl-NL" sz="2800" dirty="0"/>
              <a:t>prepared this meal</a:t>
            </a:r>
          </a:p>
          <a:p>
            <a:pPr marL="342900" indent="-342900">
              <a:buFont typeface="Arial"/>
              <a:buChar char="•"/>
            </a:pPr>
            <a:r>
              <a:rPr lang="nl-NL" sz="2800" dirty="0"/>
              <a:t>Is this a typical meal in France, in Quebec, in Toronto – justify.</a:t>
            </a:r>
          </a:p>
          <a:p>
            <a:pPr marL="342900" indent="-342900">
              <a:buFont typeface="Arial"/>
              <a:buChar char="•"/>
            </a:pPr>
            <a:r>
              <a:rPr lang="nl-NL" sz="2800" dirty="0"/>
              <a:t>Which meal is it?  Justify your answer. </a:t>
            </a:r>
          </a:p>
          <a:p>
            <a:pPr marL="342900" indent="-342900">
              <a:buFont typeface="Arial"/>
              <a:buChar char="•"/>
            </a:pPr>
            <a:r>
              <a:rPr lang="nl-NL" sz="2800" dirty="0"/>
              <a:t>How many people are going to eat this meal.</a:t>
            </a:r>
          </a:p>
          <a:p>
            <a:pPr marL="342900" indent="-342900">
              <a:buFont typeface="Arial"/>
              <a:buChar char="•"/>
            </a:pPr>
            <a:r>
              <a:rPr lang="nl-NL" sz="2800" dirty="0"/>
              <a:t>Where was the food bought?</a:t>
            </a:r>
          </a:p>
          <a:p>
            <a:endParaRPr lang="nl-NL" dirty="0"/>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dirty="0" smtClean="0"/>
              <a:t>Sample </a:t>
            </a:r>
            <a:r>
              <a:rPr lang="en-US" dirty="0" err="1" smtClean="0"/>
              <a:t>mise</a:t>
            </a:r>
            <a:r>
              <a:rPr lang="en-US" dirty="0" smtClean="0"/>
              <a:t> en train #3</a:t>
            </a:r>
            <a:endParaRPr lang="en-US" noProof="0" dirty="0"/>
          </a:p>
        </p:txBody>
      </p:sp>
      <p:sp>
        <p:nvSpPr>
          <p:cNvPr id="5" name="Tijdelijke aanduiding voor inhoud 4"/>
          <p:cNvSpPr>
            <a:spLocks noGrp="1"/>
          </p:cNvSpPr>
          <p:nvPr>
            <p:ph idx="1"/>
          </p:nvPr>
        </p:nvSpPr>
        <p:spPr/>
        <p:txBody>
          <a:bodyPr/>
          <a:lstStyle/>
          <a:p>
            <a:r>
              <a:rPr lang="nl-NL" dirty="0"/>
              <a:t>For students who are at the phase </a:t>
            </a:r>
            <a:r>
              <a:rPr lang="nl-NL" dirty="0" smtClean="0"/>
              <a:t>4 </a:t>
            </a:r>
            <a:r>
              <a:rPr lang="nl-NL" dirty="0"/>
              <a:t>level. </a:t>
            </a:r>
            <a:endParaRPr lang="nl-NL" dirty="0" smtClean="0"/>
          </a:p>
          <a:p>
            <a:r>
              <a:rPr lang="nl-NL" dirty="0" smtClean="0"/>
              <a:t>Language task : describe and analyse behaviours</a:t>
            </a:r>
          </a:p>
          <a:p>
            <a:r>
              <a:rPr lang="nl-NL" dirty="0" smtClean="0"/>
              <a:t>Context :  At a school – student is talking to another student about a friend</a:t>
            </a:r>
          </a:p>
          <a:p>
            <a:endParaRPr lang="nl-NL" dirty="0"/>
          </a:p>
          <a:p>
            <a:endParaRPr lang="nl-NL" dirty="0"/>
          </a:p>
        </p:txBody>
      </p:sp>
    </p:spTree>
    <p:extLst>
      <p:ext uri="{BB962C8B-B14F-4D97-AF65-F5344CB8AC3E}">
        <p14:creationId xmlns:p14="http://schemas.microsoft.com/office/powerpoint/2010/main" val="796703389"/>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Mise</a:t>
            </a:r>
            <a:r>
              <a:rPr lang="en-US" dirty="0" smtClean="0"/>
              <a:t> en train #3</a:t>
            </a:r>
            <a:endParaRPr lang="en-US" dirty="0"/>
          </a:p>
        </p:txBody>
      </p:sp>
      <p:sp>
        <p:nvSpPr>
          <p:cNvPr id="3" name="Content Placeholder 2"/>
          <p:cNvSpPr>
            <a:spLocks noGrp="1"/>
          </p:cNvSpPr>
          <p:nvPr>
            <p:ph idx="1"/>
          </p:nvPr>
        </p:nvSpPr>
        <p:spPr/>
        <p:txBody>
          <a:bodyPr/>
          <a:lstStyle/>
          <a:p>
            <a:r>
              <a:rPr lang="nl-NL" dirty="0"/>
              <a:t>Individual students present, but preparation is done with a partner.  All answers are written on the board. Presentations are 2 minutes.  </a:t>
            </a:r>
          </a:p>
          <a:p>
            <a:endParaRPr lang="nl-NL" dirty="0"/>
          </a:p>
          <a:p>
            <a:r>
              <a:rPr lang="nl-NL" dirty="0"/>
              <a:t>Your friend is working too much.  You feel that he is becoming a workaholic and no longer has a balanced life. </a:t>
            </a:r>
            <a:r>
              <a:rPr lang="nl-NL" dirty="0" smtClean="0"/>
              <a:t>During lunch at school, you </a:t>
            </a:r>
            <a:r>
              <a:rPr lang="nl-NL" dirty="0"/>
              <a:t>decide to talk to a </a:t>
            </a:r>
            <a:r>
              <a:rPr lang="nl-NL" dirty="0" smtClean="0"/>
              <a:t>friend </a:t>
            </a:r>
            <a:r>
              <a:rPr lang="nl-NL" dirty="0"/>
              <a:t>about your concerns.   Describe the symptomes of his “ illness” and give reasons for his behaviour.  </a:t>
            </a:r>
          </a:p>
          <a:p>
            <a:r>
              <a:rPr lang="nl-NL" dirty="0"/>
              <a:t>Use the following vocabulary – aveugle, qui manque d’assurance, débordé, anxieux, fragile, esclave, excessif. </a:t>
            </a:r>
          </a:p>
          <a:p>
            <a:endParaRPr lang="en-US" dirty="0"/>
          </a:p>
        </p:txBody>
      </p:sp>
    </p:spTree>
    <p:extLst>
      <p:ext uri="{BB962C8B-B14F-4D97-AF65-F5344CB8AC3E}">
        <p14:creationId xmlns:p14="http://schemas.microsoft.com/office/powerpoint/2010/main" val="1667832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Mise</a:t>
            </a:r>
            <a:r>
              <a:rPr lang="en-US" dirty="0" smtClean="0"/>
              <a:t> en train #4</a:t>
            </a:r>
            <a:endParaRPr lang="en-US" dirty="0"/>
          </a:p>
        </p:txBody>
      </p:sp>
      <p:sp>
        <p:nvSpPr>
          <p:cNvPr id="3" name="Content Placeholder 2"/>
          <p:cNvSpPr>
            <a:spLocks noGrp="1"/>
          </p:cNvSpPr>
          <p:nvPr>
            <p:ph idx="1"/>
          </p:nvPr>
        </p:nvSpPr>
        <p:spPr/>
        <p:txBody>
          <a:bodyPr>
            <a:normAutofit/>
          </a:bodyPr>
          <a:lstStyle/>
          <a:p>
            <a:r>
              <a:rPr lang="en-US" sz="2800" dirty="0" smtClean="0"/>
              <a:t>For students at a phase 2.</a:t>
            </a:r>
          </a:p>
          <a:p>
            <a:endParaRPr lang="en-US" sz="2800" dirty="0" smtClean="0"/>
          </a:p>
          <a:p>
            <a:r>
              <a:rPr lang="en-US" sz="2800" dirty="0" smtClean="0"/>
              <a:t>Language task – describe a photo and identify cultural values.  </a:t>
            </a:r>
          </a:p>
          <a:p>
            <a:endParaRPr lang="en-US" sz="2800" dirty="0" smtClean="0"/>
          </a:p>
          <a:p>
            <a:r>
              <a:rPr lang="en-US" sz="2800" dirty="0" smtClean="0"/>
              <a:t>Context – None , task reinforces visual literacy</a:t>
            </a:r>
            <a:endParaRPr lang="en-US" sz="2800" dirty="0"/>
          </a:p>
        </p:txBody>
      </p:sp>
    </p:spTree>
    <p:extLst>
      <p:ext uri="{BB962C8B-B14F-4D97-AF65-F5344CB8AC3E}">
        <p14:creationId xmlns:p14="http://schemas.microsoft.com/office/powerpoint/2010/main" val="27819524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noProof="0" dirty="0" smtClean="0"/>
              <a:t>Sample </a:t>
            </a:r>
            <a:r>
              <a:rPr lang="en-US" noProof="0" dirty="0" err="1" smtClean="0"/>
              <a:t>Mise</a:t>
            </a:r>
            <a:r>
              <a:rPr lang="en-US" noProof="0" dirty="0" smtClean="0"/>
              <a:t> en train #4 for Phase 2.</a:t>
            </a:r>
            <a:endParaRPr lang="en-US" noProof="0" dirty="0"/>
          </a:p>
        </p:txBody>
      </p:sp>
      <p:pic>
        <p:nvPicPr>
          <p:cNvPr id="2" name="Content Placeholder 1" descr="20160708082554996.pdf"/>
          <p:cNvPicPr>
            <a:picLocks noGrp="1" noChangeAspect="1"/>
          </p:cNvPicPr>
          <p:nvPr>
            <p:ph sz="half" idx="1"/>
          </p:nvPr>
        </p:nvPicPr>
        <p:blipFill>
          <a:blip r:embed="rId3">
            <a:extLst>
              <a:ext uri="{28A0092B-C50C-407E-A947-70E740481C1C}">
                <a14:useLocalDpi xmlns:a14="http://schemas.microsoft.com/office/drawing/2010/main" val="0"/>
              </a:ext>
            </a:extLst>
          </a:blip>
          <a:srcRect t="8845" b="8845"/>
          <a:stretch>
            <a:fillRect/>
          </a:stretch>
        </p:blipFill>
        <p:spPr>
          <a:xfrm rot="5400000">
            <a:off x="1485190" y="1827440"/>
            <a:ext cx="3799369" cy="4558951"/>
          </a:xfrm>
        </p:spPr>
      </p:pic>
      <p:sp>
        <p:nvSpPr>
          <p:cNvPr id="6" name="Tijdelijke aanduiding voor inhoud 5"/>
          <p:cNvSpPr>
            <a:spLocks noGrp="1"/>
          </p:cNvSpPr>
          <p:nvPr>
            <p:ph sz="half" idx="2"/>
          </p:nvPr>
        </p:nvSpPr>
        <p:spPr>
          <a:xfrm>
            <a:off x="5798023" y="2207231"/>
            <a:ext cx="2888777" cy="3918932"/>
          </a:xfrm>
        </p:spPr>
        <p:txBody>
          <a:bodyPr/>
          <a:lstStyle/>
          <a:p>
            <a:r>
              <a:rPr lang="nl-NL" sz="2800" dirty="0" smtClean="0"/>
              <a:t>Describe the photo. Why is the boy shocked by the brand new hockey sweater?  </a:t>
            </a:r>
          </a:p>
          <a:p>
            <a:endParaRPr lang="nl-NL" dirty="0"/>
          </a:p>
          <a:p>
            <a:pPr marL="0" indent="0">
              <a:buNone/>
            </a:pPr>
            <a:r>
              <a:rPr lang="nl-NL" dirty="0" smtClean="0"/>
              <a:t>(</a:t>
            </a:r>
            <a:r>
              <a:rPr lang="nl-NL" sz="1800" dirty="0" smtClean="0"/>
              <a:t>Le Chandail de hockey, by Roch Carrier</a:t>
            </a:r>
            <a:r>
              <a:rPr lang="nl-NL" dirty="0" smtClean="0"/>
              <a:t>) </a:t>
            </a:r>
            <a:endParaRPr lang="nl-NL" dirty="0"/>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Recap…</a:t>
            </a:r>
            <a:endParaRPr lang="en-US" dirty="0"/>
          </a:p>
        </p:txBody>
      </p:sp>
      <p:sp>
        <p:nvSpPr>
          <p:cNvPr id="3" name="Content Placeholder 2"/>
          <p:cNvSpPr>
            <a:spLocks noGrp="1"/>
          </p:cNvSpPr>
          <p:nvPr>
            <p:ph idx="1"/>
          </p:nvPr>
        </p:nvSpPr>
        <p:spPr/>
        <p:txBody>
          <a:bodyPr>
            <a:normAutofit lnSpcReduction="10000"/>
          </a:bodyPr>
          <a:lstStyle/>
          <a:p>
            <a:r>
              <a:rPr lang="en-US" sz="2800" b="1" dirty="0" smtClean="0"/>
              <a:t>Students can play with words</a:t>
            </a:r>
          </a:p>
          <a:p>
            <a:r>
              <a:rPr lang="en-US" sz="2800" b="1" dirty="0" smtClean="0"/>
              <a:t>Students can simulate cultural differences</a:t>
            </a:r>
          </a:p>
          <a:p>
            <a:r>
              <a:rPr lang="en-US" sz="2800" b="1" dirty="0" smtClean="0"/>
              <a:t>Students can work on spontaneity</a:t>
            </a:r>
          </a:p>
          <a:p>
            <a:r>
              <a:rPr lang="en-US" sz="2800" b="1" dirty="0" smtClean="0"/>
              <a:t>Students can perfect using grammar structures</a:t>
            </a:r>
          </a:p>
          <a:p>
            <a:r>
              <a:rPr lang="en-US" sz="2800" b="1" dirty="0" smtClean="0"/>
              <a:t>Students can collaborate and learn from each other</a:t>
            </a:r>
          </a:p>
          <a:p>
            <a:r>
              <a:rPr lang="en-US" sz="2800" b="1" dirty="0" smtClean="0"/>
              <a:t>Students are held accountable for their learning.  </a:t>
            </a:r>
          </a:p>
          <a:p>
            <a:r>
              <a:rPr lang="en-US" sz="2800" b="1" dirty="0" smtClean="0"/>
              <a:t>Students can practice pronunciation</a:t>
            </a:r>
            <a:endParaRPr lang="en-US" sz="2800" b="1" dirty="0"/>
          </a:p>
        </p:txBody>
      </p:sp>
    </p:spTree>
    <p:extLst>
      <p:ext uri="{BB962C8B-B14F-4D97-AF65-F5344CB8AC3E}">
        <p14:creationId xmlns:p14="http://schemas.microsoft.com/office/powerpoint/2010/main" val="325363345"/>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dirty="0" smtClean="0"/>
              <a:t>Resources</a:t>
            </a:r>
            <a:endParaRPr lang="en-US" noProof="0" dirty="0"/>
          </a:p>
        </p:txBody>
      </p:sp>
      <p:sp>
        <p:nvSpPr>
          <p:cNvPr id="5" name="Tijdelijke aanduiding voor inhoud 4"/>
          <p:cNvSpPr>
            <a:spLocks noGrp="1"/>
          </p:cNvSpPr>
          <p:nvPr>
            <p:ph idx="1"/>
          </p:nvPr>
        </p:nvSpPr>
        <p:spPr/>
        <p:txBody>
          <a:bodyPr>
            <a:normAutofit/>
          </a:bodyPr>
          <a:lstStyle/>
          <a:p>
            <a:r>
              <a:rPr lang="nl-NL" dirty="0">
                <a:hlinkClick r:id="rId2"/>
              </a:rPr>
              <a:t>http://www.edugains.ca/newsite/aer/aervideo/</a:t>
            </a:r>
            <a:r>
              <a:rPr lang="nl-NL" dirty="0" smtClean="0">
                <a:hlinkClick r:id="rId2"/>
              </a:rPr>
              <a:t>descriptivefeedback.html</a:t>
            </a:r>
            <a:endParaRPr lang="nl-NL" dirty="0" smtClean="0"/>
          </a:p>
          <a:p>
            <a:r>
              <a:rPr lang="en-US" dirty="0"/>
              <a:t>Council of Europe. 2001. </a:t>
            </a:r>
            <a:r>
              <a:rPr lang="en-US" i="1" dirty="0"/>
              <a:t>Common European Framework of Reference for Languages: Learning, Teaching, Assessment</a:t>
            </a:r>
            <a:r>
              <a:rPr lang="en-US" dirty="0"/>
              <a:t>. Cambridge, UK. Cambridge University Press</a:t>
            </a:r>
            <a:r>
              <a:rPr lang="en-US" dirty="0" smtClean="0"/>
              <a:t>.</a:t>
            </a:r>
          </a:p>
          <a:p>
            <a:r>
              <a:rPr lang="en-US" dirty="0" smtClean="0">
                <a:hlinkClick r:id="rId3"/>
              </a:rPr>
              <a:t>From Communicative to Action-Oriented : A research pathway Dr Enrica Piccardo</a:t>
            </a:r>
            <a:endParaRPr lang="en-US" dirty="0" smtClean="0"/>
          </a:p>
          <a:p>
            <a:r>
              <a:rPr lang="en-US" dirty="0" smtClean="0">
                <a:hlinkClick r:id="rId4"/>
              </a:rPr>
              <a:t>Ontario Ministry of Education - A guide to reflective practice for Core French teachers</a:t>
            </a:r>
            <a:endParaRPr lang="en-US" dirty="0" smtClean="0"/>
          </a:p>
          <a:p>
            <a:r>
              <a:rPr lang="en-US" dirty="0" smtClean="0">
                <a:hlinkClick r:id="rId5"/>
              </a:rPr>
              <a:t>Project zero</a:t>
            </a:r>
            <a:endParaRPr lang="en-US" dirty="0" smtClean="0"/>
          </a:p>
          <a:p>
            <a:r>
              <a:rPr lang="en-US" dirty="0" smtClean="0">
                <a:hlinkClick r:id="rId6"/>
              </a:rPr>
              <a:t>Description of tasks for </a:t>
            </a:r>
            <a:r>
              <a:rPr lang="en-US" smtClean="0">
                <a:hlinkClick r:id="rId6"/>
              </a:rPr>
              <a:t>different levels</a:t>
            </a:r>
            <a:endParaRPr lang="en-US" smtClean="0"/>
          </a:p>
          <a:p>
            <a:r>
              <a:rPr lang="en-US" smtClean="0">
                <a:hlinkClick r:id="rId7"/>
              </a:rPr>
              <a:t>Teaching </a:t>
            </a:r>
            <a:r>
              <a:rPr lang="en-US" dirty="0" smtClean="0">
                <a:hlinkClick r:id="rId7"/>
              </a:rPr>
              <a:t>the teachers - The Economist</a:t>
            </a:r>
            <a:endParaRPr lang="en-US" dirty="0" smtClean="0"/>
          </a:p>
        </p:txBody>
      </p:sp>
    </p:spTree>
    <p:extLst>
      <p:ext uri="{BB962C8B-B14F-4D97-AF65-F5344CB8AC3E}">
        <p14:creationId xmlns:p14="http://schemas.microsoft.com/office/powerpoint/2010/main" val="359734986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Contact : </a:t>
            </a:r>
            <a:r>
              <a:rPr lang="en-US" dirty="0" err="1"/>
              <a:t>Sberezowsky@ucc.on.ca</a:t>
            </a:r>
            <a:r>
              <a:rPr lang="en-US" dirty="0"/>
              <a:t/>
            </a:r>
            <a:br>
              <a:rPr lang="en-US" dirty="0"/>
            </a:b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344520959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endParaRPr lang="en-US" noProof="0" dirty="0"/>
          </a:p>
        </p:txBody>
      </p:sp>
      <p:sp>
        <p:nvSpPr>
          <p:cNvPr id="5" name="Tijdelijke aanduiding voor tekst 4"/>
          <p:cNvSpPr>
            <a:spLocks noGrp="1"/>
          </p:cNvSpPr>
          <p:nvPr>
            <p:ph type="body" idx="1"/>
          </p:nvPr>
        </p:nvSpPr>
        <p:spPr/>
        <p:txBody>
          <a:bodyPr/>
          <a:lstStyle/>
          <a:p>
            <a:endParaRPr lang="nl-NL"/>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endParaRPr lang="en-US" noProof="0" dirty="0"/>
          </a:p>
        </p:txBody>
      </p:sp>
      <p:sp>
        <p:nvSpPr>
          <p:cNvPr id="5" name="Tijdelijke aanduiding voor tekst 4"/>
          <p:cNvSpPr>
            <a:spLocks noGrp="1"/>
          </p:cNvSpPr>
          <p:nvPr>
            <p:ph type="body" idx="1"/>
          </p:nvPr>
        </p:nvSpPr>
        <p:spPr/>
        <p:txBody>
          <a:bodyPr/>
          <a:lstStyle/>
          <a:p>
            <a:endParaRPr lang="nl-NL"/>
          </a:p>
        </p:txBody>
      </p:sp>
      <p:sp>
        <p:nvSpPr>
          <p:cNvPr id="6" name="Tijdelijke aanduiding voor inhoud 5"/>
          <p:cNvSpPr>
            <a:spLocks noGrp="1"/>
          </p:cNvSpPr>
          <p:nvPr>
            <p:ph sz="half" idx="2"/>
          </p:nvPr>
        </p:nvSpPr>
        <p:spPr/>
        <p:txBody>
          <a:bodyPr/>
          <a:lstStyle/>
          <a:p>
            <a:endParaRPr lang="nl-NL"/>
          </a:p>
        </p:txBody>
      </p:sp>
      <p:sp>
        <p:nvSpPr>
          <p:cNvPr id="7" name="Tijdelijke aanduiding voor tekst 6"/>
          <p:cNvSpPr>
            <a:spLocks noGrp="1"/>
          </p:cNvSpPr>
          <p:nvPr>
            <p:ph type="body" sz="quarter" idx="3"/>
          </p:nvPr>
        </p:nvSpPr>
        <p:spPr/>
        <p:txBody>
          <a:bodyPr/>
          <a:lstStyle/>
          <a:p>
            <a:endParaRPr lang="nl-NL"/>
          </a:p>
        </p:txBody>
      </p:sp>
      <p:sp>
        <p:nvSpPr>
          <p:cNvPr id="8" name="Tijdelijke aanduiding voor inhoud 7"/>
          <p:cNvSpPr>
            <a:spLocks noGrp="1"/>
          </p:cNvSpPr>
          <p:nvPr>
            <p:ph sz="quarter" idx="4"/>
          </p:nvPr>
        </p:nvSpPr>
        <p:spPr/>
        <p:txBody>
          <a:bodyPr/>
          <a:lstStyle/>
          <a:p>
            <a:endParaRPr lang="nl-NL"/>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endParaRPr lang="en-US" noProof="0" dirty="0"/>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endParaRPr lang="en-US" noProof="0" dirty="0"/>
          </a:p>
        </p:txBody>
      </p:sp>
      <p:sp>
        <p:nvSpPr>
          <p:cNvPr id="7" name="Tijdelijke aanduiding voor tekst 6"/>
          <p:cNvSpPr>
            <a:spLocks noGrp="1"/>
          </p:cNvSpPr>
          <p:nvPr>
            <p:ph type="body" sz="half" idx="2"/>
          </p:nvPr>
        </p:nvSpPr>
        <p:spPr/>
        <p:txBody>
          <a:bodyPr/>
          <a:lstStyle/>
          <a:p>
            <a:endParaRPr lang="nl-NL"/>
          </a:p>
        </p:txBody>
      </p:sp>
      <p:sp>
        <p:nvSpPr>
          <p:cNvPr id="3" name="Picture Placeholder 2"/>
          <p:cNvSpPr>
            <a:spLocks noGrp="1"/>
          </p:cNvSpPr>
          <p:nvPr>
            <p:ph type="pic" idx="1"/>
          </p:nvPr>
        </p:nvSpPr>
        <p:spPr/>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IBA_2014_EN_Basis">
  <a:themeElements>
    <a:clrScheme name="IBA_Color">
      <a:dk1>
        <a:srgbClr val="004B8D"/>
      </a:dk1>
      <a:lt1>
        <a:sysClr val="window" lastClr="FFFFFF"/>
      </a:lt1>
      <a:dk2>
        <a:srgbClr val="000000"/>
      </a:dk2>
      <a:lt2>
        <a:srgbClr val="FFFFFF"/>
      </a:lt2>
      <a:accent1>
        <a:srgbClr val="4A74BB"/>
      </a:accent1>
      <a:accent2>
        <a:srgbClr val="FFD200"/>
      </a:accent2>
      <a:accent3>
        <a:srgbClr val="E02B1E"/>
      </a:accent3>
      <a:accent4>
        <a:srgbClr val="00B5CC"/>
      </a:accent4>
      <a:accent5>
        <a:srgbClr val="652D89"/>
      </a:accent5>
      <a:accent6>
        <a:srgbClr val="7E7E7E"/>
      </a:accent6>
      <a:hlink>
        <a:srgbClr val="004B8D"/>
      </a:hlink>
      <a:folHlink>
        <a:srgbClr val="004B8D"/>
      </a:folHlink>
    </a:clrScheme>
    <a:fontScheme name="Kantoor - klassiek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IBA-4-3-Fr" id="{B316A000-A080-BD43-BE24-DE8524743EC7}" vid="{2849AF6A-20DE-3F40-8A06-47EC3EC113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15258</TotalTime>
  <Words>2944</Words>
  <Application>Microsoft Macintosh PowerPoint</Application>
  <PresentationFormat>On-screen Show (4:3)</PresentationFormat>
  <Paragraphs>187</Paragraphs>
  <Slides>29</Slides>
  <Notes>22</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IBA_2014_EN_Basis</vt:lpstr>
      <vt:lpstr>PowerPoint Presentation</vt:lpstr>
      <vt:lpstr>Let’s talk – getting students to speak spontaneously in language B classes</vt:lpstr>
      <vt:lpstr> Challenge #1</vt:lpstr>
      <vt:lpstr>Challenge #2</vt:lpstr>
      <vt:lpstr>Chapter one : The birth of a simple technique - Carl</vt:lpstr>
      <vt:lpstr>Chapter 2 : How to quickly assess - Zulay</vt:lpstr>
      <vt:lpstr>IB rubrics – the hunt for descriptors</vt:lpstr>
      <vt:lpstr>Sample formative rubric </vt:lpstr>
      <vt:lpstr>Language accuracy </vt:lpstr>
      <vt:lpstr>Vocabulary</vt:lpstr>
      <vt:lpstr>Pronunciation and Fluency</vt:lpstr>
      <vt:lpstr>Chapter 3 :  How to create simple communication tasks</vt:lpstr>
      <vt:lpstr>Action-orientated language learning and  the CEFR</vt:lpstr>
      <vt:lpstr>Sample Mise en train #1</vt:lpstr>
      <vt:lpstr>Sample mise en train #1</vt:lpstr>
      <vt:lpstr>Sample Mise en train #2</vt:lpstr>
      <vt:lpstr>Use the idiomatic expression:   “Dans cette photo il y a…” Use vocabulary on page 88 Use passé composé and the future with “aller”</vt:lpstr>
      <vt:lpstr>Sample mise en train #3</vt:lpstr>
      <vt:lpstr>Mise en train #3</vt:lpstr>
      <vt:lpstr>Mise en train #4</vt:lpstr>
      <vt:lpstr>Sample Mise en train #4 for Phase 2.</vt:lpstr>
      <vt:lpstr>Recap…</vt:lpstr>
      <vt:lpstr>Resources</vt:lpstr>
      <vt:lpstr>Contact : Sberezowsky@ucc.on.ca </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Darko Krstevski</dc:creator>
  <cp:keywords/>
  <dc:description>Template version 1 - February 2014_x000d_Design: D...studio_x000d_Template: Ton Persoon</dc:description>
  <cp:lastModifiedBy>apple appl</cp:lastModifiedBy>
  <cp:revision>150</cp:revision>
  <dcterms:created xsi:type="dcterms:W3CDTF">2016-03-22T10:18:58Z</dcterms:created>
  <dcterms:modified xsi:type="dcterms:W3CDTF">2016-07-16T21:32:12Z</dcterms:modified>
  <cp:category/>
</cp:coreProperties>
</file>