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png" ContentType="image/png"/>
  <Default Extension="jpg" ContentType="image/jpe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notesSlides/notesSlide2.xml" ContentType="application/vnd.openxmlformats-officedocument.presentationml.notesSlide+xml"/>
  <Override PartName="/ppt/tags/tag2.xml" ContentType="application/vnd.openxmlformats-officedocument.presentationml.tags+xml"/>
  <Override PartName="/ppt/notesSlides/notesSlide3.xml" ContentType="application/vnd.openxmlformats-officedocument.presentationml.notesSlide+xml"/>
  <Override PartName="/ppt/tags/tag3.xml" ContentType="application/vnd.openxmlformats-officedocument.presentationml.tags+xml"/>
  <Override PartName="/ppt/notesSlides/notesSlide4.xml" ContentType="application/vnd.openxmlformats-officedocument.presentationml.notesSlide+xml"/>
  <Override PartName="/ppt/tags/tag4.xml" ContentType="application/vnd.openxmlformats-officedocument.presentationml.tags+xml"/>
  <Override PartName="/ppt/notesSlides/notesSlide5.xml" ContentType="application/vnd.openxmlformats-officedocument.presentationml.notesSlide+xml"/>
  <Override PartName="/ppt/tags/tag5.xml" ContentType="application/vnd.openxmlformats-officedocument.presentationml.tags+xml"/>
  <Override PartName="/ppt/notesSlides/notesSlide6.xml" ContentType="application/vnd.openxmlformats-officedocument.presentationml.notesSlide+xml"/>
  <Override PartName="/ppt/tags/tag6.xml" ContentType="application/vnd.openxmlformats-officedocument.presentationml.tags+xml"/>
  <Override PartName="/ppt/notesSlides/notesSlide7.xml" ContentType="application/vnd.openxmlformats-officedocument.presentationml.notesSlide+xml"/>
  <Override PartName="/ppt/tags/tag7.xml" ContentType="application/vnd.openxmlformats-officedocument.presentationml.tags+xml"/>
  <Override PartName="/ppt/notesSlides/notesSlide8.xml" ContentType="application/vnd.openxmlformats-officedocument.presentationml.notesSlide+xml"/>
  <Override PartName="/ppt/tags/tag8.xml" ContentType="application/vnd.openxmlformats-officedocument.presentationml.tags+xml"/>
  <Override PartName="/ppt/notesSlides/notesSlide9.xml" ContentType="application/vnd.openxmlformats-officedocument.presentationml.notesSlide+xml"/>
  <Override PartName="/ppt/tags/tag9.xml" ContentType="application/vnd.openxmlformats-officedocument.presentationml.tags+xml"/>
  <Override PartName="/ppt/notesSlides/notesSlide10.xml" ContentType="application/vnd.openxmlformats-officedocument.presentationml.notesSlide+xml"/>
  <Override PartName="/ppt/tags/tag10.xml" ContentType="application/vnd.openxmlformats-officedocument.presentationml.tags+xml"/>
  <Override PartName="/ppt/notesSlides/notesSlide11.xml" ContentType="application/vnd.openxmlformats-officedocument.presentationml.notesSlide+xml"/>
  <Override PartName="/ppt/tags/tag11.xml" ContentType="application/vnd.openxmlformats-officedocument.presentationml.tags+xml"/>
  <Override PartName="/ppt/notesSlides/notesSlide12.xml" ContentType="application/vnd.openxmlformats-officedocument.presentationml.notesSlide+xml"/>
  <Override PartName="/ppt/tags/tag12.xml" ContentType="application/vnd.openxmlformats-officedocument.presentationml.tags+xml"/>
  <Override PartName="/ppt/notesSlides/notesSlide13.xml" ContentType="application/vnd.openxmlformats-officedocument.presentationml.notesSlide+xml"/>
  <Override PartName="/ppt/tags/tag13.xml" ContentType="application/vnd.openxmlformats-officedocument.presentationml.tags+xml"/>
  <Override PartName="/ppt/notesSlides/notesSlide14.xml" ContentType="application/vnd.openxmlformats-officedocument.presentationml.notesSlide+xml"/>
  <Override PartName="/ppt/tags/tag14.xml" ContentType="application/vnd.openxmlformats-officedocument.presentationml.tags+xml"/>
  <Override PartName="/ppt/notesSlides/notesSlide15.xml" ContentType="application/vnd.openxmlformats-officedocument.presentationml.notesSlide+xml"/>
  <Override PartName="/ppt/tags/tag15.xml" ContentType="application/vnd.openxmlformats-officedocument.presentationml.tags+xml"/>
  <Override PartName="/ppt/notesSlides/notesSlide16.xml" ContentType="application/vnd.openxmlformats-officedocument.presentationml.notesSlide+xml"/>
  <Override PartName="/ppt/tags/tag16.xml" ContentType="application/vnd.openxmlformats-officedocument.presentationml.tags+xml"/>
  <Override PartName="/ppt/notesSlides/notesSlide17.xml" ContentType="application/vnd.openxmlformats-officedocument.presentationml.notesSlide+xml"/>
  <Override PartName="/ppt/tags/tag17.xml" ContentType="application/vnd.openxmlformats-officedocument.presentationml.tags+xml"/>
  <Override PartName="/ppt/notesSlides/notesSlide18.xml" ContentType="application/vnd.openxmlformats-officedocument.presentationml.notesSlide+xml"/>
  <Override PartName="/ppt/tags/tag18.xml" ContentType="application/vnd.openxmlformats-officedocument.presentationml.tags+xml"/>
  <Override PartName="/ppt/notesSlides/notesSlide19.xml" ContentType="application/vnd.openxmlformats-officedocument.presentationml.notesSlide+xml"/>
  <Override PartName="/ppt/tags/tag19.xml" ContentType="application/vnd.openxmlformats-officedocument.presentationml.tags+xml"/>
  <Override PartName="/ppt/notesSlides/notesSlide20.xml" ContentType="application/vnd.openxmlformats-officedocument.presentationml.notesSlide+xml"/>
  <Override PartName="/ppt/tags/tag20.xml" ContentType="application/vnd.openxmlformats-officedocument.presentationml.tags+xml"/>
  <Override PartName="/ppt/notesSlides/notesSlide21.xml" ContentType="application/vnd.openxmlformats-officedocument.presentationml.notesSlide+xml"/>
  <Override PartName="/ppt/tags/tag21.xml" ContentType="application/vnd.openxmlformats-officedocument.presentationml.tags+xml"/>
  <Override PartName="/ppt/notesSlides/notesSlide22.xml" ContentType="application/vnd.openxmlformats-officedocument.presentationml.notesSlide+xml"/>
  <Override PartName="/ppt/tags/tag22.xml" ContentType="application/vnd.openxmlformats-officedocument.presentationml.tags+xml"/>
  <Override PartName="/ppt/notesSlides/notesSlide23.xml" ContentType="application/vnd.openxmlformats-officedocument.presentationml.notesSlide+xml"/>
  <Override PartName="/ppt/tags/tag23.xml" ContentType="application/vnd.openxmlformats-officedocument.presentationml.tags+xml"/>
  <Override PartName="/ppt/notesSlides/notesSlide24.xml" ContentType="application/vnd.openxmlformats-officedocument.presentationml.notesSlide+xml"/>
  <Override PartName="/ppt/tags/tag24.xml" ContentType="application/vnd.openxmlformats-officedocument.presentationml.tags+xml"/>
  <Override PartName="/ppt/notesSlides/notesSlide25.xml" ContentType="application/vnd.openxmlformats-officedocument.presentationml.notesSlide+xml"/>
  <Override PartName="/ppt/tags/tag25.xml" ContentType="application/vnd.openxmlformats-officedocument.presentationml.tags+xml"/>
  <Override PartName="/ppt/notesSlides/notesSlide26.xml" ContentType="application/vnd.openxmlformats-officedocument.presentationml.notesSlide+xml"/>
  <Override PartName="/ppt/tags/tag26.xml" ContentType="application/vnd.openxmlformats-officedocument.presentationml.tags+xml"/>
  <Override PartName="/ppt/notesSlides/notesSlide27.xml" ContentType="application/vnd.openxmlformats-officedocument.presentationml.notesSlide+xml"/>
  <Override PartName="/ppt/tags/tag27.xml" ContentType="application/vnd.openxmlformats-officedocument.presentationml.tags+xml"/>
  <Override PartName="/ppt/notesSlides/notesSlide28.xml" ContentType="application/vnd.openxmlformats-officedocument.presentationml.notesSlide+xml"/>
  <Override PartName="/ppt/tags/tag28.xml" ContentType="application/vnd.openxmlformats-officedocument.presentationml.tags+xml"/>
  <Override PartName="/ppt/notesSlides/notesSlide29.xml" ContentType="application/vnd.openxmlformats-officedocument.presentationml.notesSlide+xml"/>
  <Override PartName="/ppt/tags/tag29.xml" ContentType="application/vnd.openxmlformats-officedocument.presentationml.tags+xml"/>
  <Override PartName="/ppt/notesSlides/notesSlide30.xml" ContentType="application/vnd.openxmlformats-officedocument.presentationml.notesSlide+xml"/>
  <Override PartName="/ppt/tags/tag30.xml" ContentType="application/vnd.openxmlformats-officedocument.presentationml.tags+xml"/>
  <Override PartName="/ppt/notesSlides/notesSlide31.xml" ContentType="application/vnd.openxmlformats-officedocument.presentationml.notesSlide+xml"/>
  <Override PartName="/ppt/tags/tag31.xml" ContentType="application/vnd.openxmlformats-officedocument.presentationml.tags+xml"/>
  <Override PartName="/ppt/notesSlides/notesSlide32.xml" ContentType="application/vnd.openxmlformats-officedocument.presentationml.notesSlide+xml"/>
  <Override PartName="/ppt/tags/tag32.xml" ContentType="application/vnd.openxmlformats-officedocument.presentationml.tags+xml"/>
  <Override PartName="/ppt/notesSlides/notesSlide33.xml" ContentType="application/vnd.openxmlformats-officedocument.presentationml.notesSlide+xml"/>
  <Override PartName="/ppt/tags/tag33.xml" ContentType="application/vnd.openxmlformats-officedocument.presentationml.tags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tags/tag34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7"/>
  </p:notesMasterIdLst>
  <p:sldIdLst>
    <p:sldId id="279" r:id="rId2"/>
    <p:sldId id="342" r:id="rId3"/>
    <p:sldId id="341" r:id="rId4"/>
    <p:sldId id="308" r:id="rId5"/>
    <p:sldId id="309" r:id="rId6"/>
    <p:sldId id="310" r:id="rId7"/>
    <p:sldId id="312" r:id="rId8"/>
    <p:sldId id="311" r:id="rId9"/>
    <p:sldId id="292" r:id="rId10"/>
    <p:sldId id="281" r:id="rId11"/>
    <p:sldId id="335" r:id="rId12"/>
    <p:sldId id="344" r:id="rId13"/>
    <p:sldId id="343" r:id="rId14"/>
    <p:sldId id="336" r:id="rId15"/>
    <p:sldId id="286" r:id="rId16"/>
    <p:sldId id="337" r:id="rId17"/>
    <p:sldId id="282" r:id="rId18"/>
    <p:sldId id="340" r:id="rId19"/>
    <p:sldId id="339" r:id="rId20"/>
    <p:sldId id="345" r:id="rId21"/>
    <p:sldId id="346" r:id="rId22"/>
    <p:sldId id="284" r:id="rId23"/>
    <p:sldId id="351" r:id="rId24"/>
    <p:sldId id="352" r:id="rId25"/>
    <p:sldId id="353" r:id="rId26"/>
    <p:sldId id="355" r:id="rId27"/>
    <p:sldId id="354" r:id="rId28"/>
    <p:sldId id="358" r:id="rId29"/>
    <p:sldId id="293" r:id="rId30"/>
    <p:sldId id="280" r:id="rId31"/>
    <p:sldId id="347" r:id="rId32"/>
    <p:sldId id="348" r:id="rId33"/>
    <p:sldId id="349" r:id="rId34"/>
    <p:sldId id="359" r:id="rId35"/>
    <p:sldId id="320" r:id="rId3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00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470" autoAdjust="0"/>
    <p:restoredTop sz="94674"/>
  </p:normalViewPr>
  <p:slideViewPr>
    <p:cSldViewPr snapToGrid="0" snapToObjects="1">
      <p:cViewPr varScale="1">
        <p:scale>
          <a:sx n="112" d="100"/>
          <a:sy n="112" d="100"/>
        </p:scale>
        <p:origin x="584" y="19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18138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9" Type="http://schemas.openxmlformats.org/officeDocument/2006/relationships/slide" Target="slides/slide8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37" Type="http://schemas.openxmlformats.org/officeDocument/2006/relationships/notesMaster" Target="notesMasters/notesMaster1.xml"/><Relationship Id="rId38" Type="http://schemas.openxmlformats.org/officeDocument/2006/relationships/presProps" Target="presProps.xml"/><Relationship Id="rId39" Type="http://schemas.openxmlformats.org/officeDocument/2006/relationships/viewProps" Target="viewProps.xml"/><Relationship Id="rId40" Type="http://schemas.openxmlformats.org/officeDocument/2006/relationships/theme" Target="theme/theme1.xml"/><Relationship Id="rId4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953E9A3-B604-1C4B-BA29-B79D911FACEE}" type="datetimeFigureOut">
              <a:rPr lang="en-US" smtClean="0"/>
              <a:t>7/17/16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75BED4F-8386-894E-9C2A-45FD697FDF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38321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tags" Target="../tags/tag1.xml"/><Relationship Id="rId2" Type="http://schemas.openxmlformats.org/officeDocument/2006/relationships/notesMaster" Target="../notesMasters/notesMaster1.xml"/><Relationship Id="rId3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1" Type="http://schemas.openxmlformats.org/officeDocument/2006/relationships/tags" Target="../tags/tag10.xml"/><Relationship Id="rId2" Type="http://schemas.openxmlformats.org/officeDocument/2006/relationships/notesMaster" Target="../notesMasters/notesMaster1.xml"/><Relationship Id="rId3" Type="http://schemas.openxmlformats.org/officeDocument/2006/relationships/slide" Target="../slides/slide10.xml"/></Relationships>
</file>

<file path=ppt/notesSlides/_rels/notesSlide11.xml.rels><?xml version="1.0" encoding="UTF-8" standalone="yes"?>
<Relationships xmlns="http://schemas.openxmlformats.org/package/2006/relationships"><Relationship Id="rId1" Type="http://schemas.openxmlformats.org/officeDocument/2006/relationships/tags" Target="../tags/tag11.xml"/><Relationship Id="rId2" Type="http://schemas.openxmlformats.org/officeDocument/2006/relationships/notesMaster" Target="../notesMasters/notesMaster1.xml"/><Relationship Id="rId3" Type="http://schemas.openxmlformats.org/officeDocument/2006/relationships/slide" Target="../slides/slide11.xml"/></Relationships>
</file>

<file path=ppt/notesSlides/_rels/notesSlide12.xml.rels><?xml version="1.0" encoding="UTF-8" standalone="yes"?>
<Relationships xmlns="http://schemas.openxmlformats.org/package/2006/relationships"><Relationship Id="rId1" Type="http://schemas.openxmlformats.org/officeDocument/2006/relationships/tags" Target="../tags/tag12.xml"/><Relationship Id="rId2" Type="http://schemas.openxmlformats.org/officeDocument/2006/relationships/notesMaster" Target="../notesMasters/notesMaster1.xml"/><Relationship Id="rId3" Type="http://schemas.openxmlformats.org/officeDocument/2006/relationships/slide" Target="../slides/slide12.xml"/></Relationships>
</file>

<file path=ppt/notesSlides/_rels/notesSlide13.xml.rels><?xml version="1.0" encoding="UTF-8" standalone="yes"?>
<Relationships xmlns="http://schemas.openxmlformats.org/package/2006/relationships"><Relationship Id="rId1" Type="http://schemas.openxmlformats.org/officeDocument/2006/relationships/tags" Target="../tags/tag13.xml"/><Relationship Id="rId2" Type="http://schemas.openxmlformats.org/officeDocument/2006/relationships/notesMaster" Target="../notesMasters/notesMaster1.xml"/><Relationship Id="rId3" Type="http://schemas.openxmlformats.org/officeDocument/2006/relationships/slide" Target="../slides/slide13.xml"/></Relationships>
</file>

<file path=ppt/notesSlides/_rels/notesSlide14.xml.rels><?xml version="1.0" encoding="UTF-8" standalone="yes"?>
<Relationships xmlns="http://schemas.openxmlformats.org/package/2006/relationships"><Relationship Id="rId1" Type="http://schemas.openxmlformats.org/officeDocument/2006/relationships/tags" Target="../tags/tag14.xml"/><Relationship Id="rId2" Type="http://schemas.openxmlformats.org/officeDocument/2006/relationships/notesMaster" Target="../notesMasters/notesMaster1.xml"/><Relationship Id="rId3" Type="http://schemas.openxmlformats.org/officeDocument/2006/relationships/slide" Target="../slides/slide14.xml"/></Relationships>
</file>

<file path=ppt/notesSlides/_rels/notesSlide15.xml.rels><?xml version="1.0" encoding="UTF-8" standalone="yes"?>
<Relationships xmlns="http://schemas.openxmlformats.org/package/2006/relationships"><Relationship Id="rId1" Type="http://schemas.openxmlformats.org/officeDocument/2006/relationships/tags" Target="../tags/tag15.xml"/><Relationship Id="rId2" Type="http://schemas.openxmlformats.org/officeDocument/2006/relationships/notesMaster" Target="../notesMasters/notesMaster1.xml"/><Relationship Id="rId3" Type="http://schemas.openxmlformats.org/officeDocument/2006/relationships/slide" Target="../slides/slide15.xml"/></Relationships>
</file>

<file path=ppt/notesSlides/_rels/notesSlide16.xml.rels><?xml version="1.0" encoding="UTF-8" standalone="yes"?>
<Relationships xmlns="http://schemas.openxmlformats.org/package/2006/relationships"><Relationship Id="rId1" Type="http://schemas.openxmlformats.org/officeDocument/2006/relationships/tags" Target="../tags/tag16.xml"/><Relationship Id="rId2" Type="http://schemas.openxmlformats.org/officeDocument/2006/relationships/notesMaster" Target="../notesMasters/notesMaster1.xml"/><Relationship Id="rId3" Type="http://schemas.openxmlformats.org/officeDocument/2006/relationships/slide" Target="../slides/slide16.xml"/></Relationships>
</file>

<file path=ppt/notesSlides/_rels/notesSlide17.xml.rels><?xml version="1.0" encoding="UTF-8" standalone="yes"?>
<Relationships xmlns="http://schemas.openxmlformats.org/package/2006/relationships"><Relationship Id="rId1" Type="http://schemas.openxmlformats.org/officeDocument/2006/relationships/tags" Target="../tags/tag17.xml"/><Relationship Id="rId2" Type="http://schemas.openxmlformats.org/officeDocument/2006/relationships/notesMaster" Target="../notesMasters/notesMaster1.xml"/><Relationship Id="rId3" Type="http://schemas.openxmlformats.org/officeDocument/2006/relationships/slide" Target="../slides/slide17.xml"/></Relationships>
</file>

<file path=ppt/notesSlides/_rels/notesSlide18.xml.rels><?xml version="1.0" encoding="UTF-8" standalone="yes"?>
<Relationships xmlns="http://schemas.openxmlformats.org/package/2006/relationships"><Relationship Id="rId1" Type="http://schemas.openxmlformats.org/officeDocument/2006/relationships/tags" Target="../tags/tag18.xml"/><Relationship Id="rId2" Type="http://schemas.openxmlformats.org/officeDocument/2006/relationships/notesMaster" Target="../notesMasters/notesMaster1.xml"/><Relationship Id="rId3" Type="http://schemas.openxmlformats.org/officeDocument/2006/relationships/slide" Target="../slides/slide18.xml"/></Relationships>
</file>

<file path=ppt/notesSlides/_rels/notesSlide19.xml.rels><?xml version="1.0" encoding="UTF-8" standalone="yes"?>
<Relationships xmlns="http://schemas.openxmlformats.org/package/2006/relationships"><Relationship Id="rId1" Type="http://schemas.openxmlformats.org/officeDocument/2006/relationships/tags" Target="../tags/tag19.xml"/><Relationship Id="rId2" Type="http://schemas.openxmlformats.org/officeDocument/2006/relationships/notesMaster" Target="../notesMasters/notesMaster1.xml"/><Relationship Id="rId3" Type="http://schemas.openxmlformats.org/officeDocument/2006/relationships/slide" Target="../slides/slide19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tags" Target="../tags/tag2.xml"/><Relationship Id="rId2" Type="http://schemas.openxmlformats.org/officeDocument/2006/relationships/notesMaster" Target="../notesMasters/notesMaster1.xml"/><Relationship Id="rId3" Type="http://schemas.openxmlformats.org/officeDocument/2006/relationships/slide" Target="../slides/slide2.xml"/></Relationships>
</file>

<file path=ppt/notesSlides/_rels/notesSlide20.xml.rels><?xml version="1.0" encoding="UTF-8" standalone="yes"?>
<Relationships xmlns="http://schemas.openxmlformats.org/package/2006/relationships"><Relationship Id="rId1" Type="http://schemas.openxmlformats.org/officeDocument/2006/relationships/tags" Target="../tags/tag20.xml"/><Relationship Id="rId2" Type="http://schemas.openxmlformats.org/officeDocument/2006/relationships/notesMaster" Target="../notesMasters/notesMaster1.xml"/><Relationship Id="rId3" Type="http://schemas.openxmlformats.org/officeDocument/2006/relationships/slide" Target="../slides/slide20.xml"/></Relationships>
</file>

<file path=ppt/notesSlides/_rels/notesSlide21.xml.rels><?xml version="1.0" encoding="UTF-8" standalone="yes"?>
<Relationships xmlns="http://schemas.openxmlformats.org/package/2006/relationships"><Relationship Id="rId1" Type="http://schemas.openxmlformats.org/officeDocument/2006/relationships/tags" Target="../tags/tag21.xml"/><Relationship Id="rId2" Type="http://schemas.openxmlformats.org/officeDocument/2006/relationships/notesMaster" Target="../notesMasters/notesMaster1.xml"/><Relationship Id="rId3" Type="http://schemas.openxmlformats.org/officeDocument/2006/relationships/slide" Target="../slides/slide21.xml"/></Relationships>
</file>

<file path=ppt/notesSlides/_rels/notesSlide22.xml.rels><?xml version="1.0" encoding="UTF-8" standalone="yes"?>
<Relationships xmlns="http://schemas.openxmlformats.org/package/2006/relationships"><Relationship Id="rId1" Type="http://schemas.openxmlformats.org/officeDocument/2006/relationships/tags" Target="../tags/tag22.xml"/><Relationship Id="rId2" Type="http://schemas.openxmlformats.org/officeDocument/2006/relationships/notesMaster" Target="../notesMasters/notesMaster1.xml"/><Relationship Id="rId3" Type="http://schemas.openxmlformats.org/officeDocument/2006/relationships/slide" Target="../slides/slide22.xml"/></Relationships>
</file>

<file path=ppt/notesSlides/_rels/notesSlide23.xml.rels><?xml version="1.0" encoding="UTF-8" standalone="yes"?>
<Relationships xmlns="http://schemas.openxmlformats.org/package/2006/relationships"><Relationship Id="rId1" Type="http://schemas.openxmlformats.org/officeDocument/2006/relationships/tags" Target="../tags/tag23.xml"/><Relationship Id="rId2" Type="http://schemas.openxmlformats.org/officeDocument/2006/relationships/notesMaster" Target="../notesMasters/notesMaster1.xml"/><Relationship Id="rId3" Type="http://schemas.openxmlformats.org/officeDocument/2006/relationships/slide" Target="../slides/slide23.xml"/></Relationships>
</file>

<file path=ppt/notesSlides/_rels/notesSlide24.xml.rels><?xml version="1.0" encoding="UTF-8" standalone="yes"?>
<Relationships xmlns="http://schemas.openxmlformats.org/package/2006/relationships"><Relationship Id="rId1" Type="http://schemas.openxmlformats.org/officeDocument/2006/relationships/tags" Target="../tags/tag24.xml"/><Relationship Id="rId2" Type="http://schemas.openxmlformats.org/officeDocument/2006/relationships/notesMaster" Target="../notesMasters/notesMaster1.xml"/><Relationship Id="rId3" Type="http://schemas.openxmlformats.org/officeDocument/2006/relationships/slide" Target="../slides/slide24.xml"/></Relationships>
</file>

<file path=ppt/notesSlides/_rels/notesSlide25.xml.rels><?xml version="1.0" encoding="UTF-8" standalone="yes"?>
<Relationships xmlns="http://schemas.openxmlformats.org/package/2006/relationships"><Relationship Id="rId1" Type="http://schemas.openxmlformats.org/officeDocument/2006/relationships/tags" Target="../tags/tag25.xml"/><Relationship Id="rId2" Type="http://schemas.openxmlformats.org/officeDocument/2006/relationships/notesMaster" Target="../notesMasters/notesMaster1.xml"/><Relationship Id="rId3" Type="http://schemas.openxmlformats.org/officeDocument/2006/relationships/slide" Target="../slides/slide25.xml"/></Relationships>
</file>

<file path=ppt/notesSlides/_rels/notesSlide26.xml.rels><?xml version="1.0" encoding="UTF-8" standalone="yes"?>
<Relationships xmlns="http://schemas.openxmlformats.org/package/2006/relationships"><Relationship Id="rId1" Type="http://schemas.openxmlformats.org/officeDocument/2006/relationships/tags" Target="../tags/tag26.xml"/><Relationship Id="rId2" Type="http://schemas.openxmlformats.org/officeDocument/2006/relationships/notesMaster" Target="../notesMasters/notesMaster1.xml"/><Relationship Id="rId3" Type="http://schemas.openxmlformats.org/officeDocument/2006/relationships/slide" Target="../slides/slide26.xml"/></Relationships>
</file>

<file path=ppt/notesSlides/_rels/notesSlide27.xml.rels><?xml version="1.0" encoding="UTF-8" standalone="yes"?>
<Relationships xmlns="http://schemas.openxmlformats.org/package/2006/relationships"><Relationship Id="rId1" Type="http://schemas.openxmlformats.org/officeDocument/2006/relationships/tags" Target="../tags/tag27.xml"/><Relationship Id="rId2" Type="http://schemas.openxmlformats.org/officeDocument/2006/relationships/notesMaster" Target="../notesMasters/notesMaster1.xml"/><Relationship Id="rId3" Type="http://schemas.openxmlformats.org/officeDocument/2006/relationships/slide" Target="../slides/slide27.xml"/></Relationships>
</file>

<file path=ppt/notesSlides/_rels/notesSlide28.xml.rels><?xml version="1.0" encoding="UTF-8" standalone="yes"?>
<Relationships xmlns="http://schemas.openxmlformats.org/package/2006/relationships"><Relationship Id="rId1" Type="http://schemas.openxmlformats.org/officeDocument/2006/relationships/tags" Target="../tags/tag28.xml"/><Relationship Id="rId2" Type="http://schemas.openxmlformats.org/officeDocument/2006/relationships/notesMaster" Target="../notesMasters/notesMaster1.xml"/><Relationship Id="rId3" Type="http://schemas.openxmlformats.org/officeDocument/2006/relationships/slide" Target="../slides/slide28.xml"/></Relationships>
</file>

<file path=ppt/notesSlides/_rels/notesSlide29.xml.rels><?xml version="1.0" encoding="UTF-8" standalone="yes"?>
<Relationships xmlns="http://schemas.openxmlformats.org/package/2006/relationships"><Relationship Id="rId1" Type="http://schemas.openxmlformats.org/officeDocument/2006/relationships/tags" Target="../tags/tag29.xml"/><Relationship Id="rId2" Type="http://schemas.openxmlformats.org/officeDocument/2006/relationships/notesMaster" Target="../notesMasters/notesMaster1.xml"/><Relationship Id="rId3" Type="http://schemas.openxmlformats.org/officeDocument/2006/relationships/slide" Target="../slides/slide29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tags" Target="../tags/tag3.xml"/><Relationship Id="rId2" Type="http://schemas.openxmlformats.org/officeDocument/2006/relationships/notesMaster" Target="../notesMasters/notesMaster1.xml"/><Relationship Id="rId3" Type="http://schemas.openxmlformats.org/officeDocument/2006/relationships/slide" Target="../slides/slide3.xml"/></Relationships>
</file>

<file path=ppt/notesSlides/_rels/notesSlide30.xml.rels><?xml version="1.0" encoding="UTF-8" standalone="yes"?>
<Relationships xmlns="http://schemas.openxmlformats.org/package/2006/relationships"><Relationship Id="rId1" Type="http://schemas.openxmlformats.org/officeDocument/2006/relationships/tags" Target="../tags/tag30.xml"/><Relationship Id="rId2" Type="http://schemas.openxmlformats.org/officeDocument/2006/relationships/notesMaster" Target="../notesMasters/notesMaster1.xml"/><Relationship Id="rId3" Type="http://schemas.openxmlformats.org/officeDocument/2006/relationships/slide" Target="../slides/slide30.xml"/></Relationships>
</file>

<file path=ppt/notesSlides/_rels/notesSlide31.xml.rels><?xml version="1.0" encoding="UTF-8" standalone="yes"?>
<Relationships xmlns="http://schemas.openxmlformats.org/package/2006/relationships"><Relationship Id="rId1" Type="http://schemas.openxmlformats.org/officeDocument/2006/relationships/tags" Target="../tags/tag31.xml"/><Relationship Id="rId2" Type="http://schemas.openxmlformats.org/officeDocument/2006/relationships/notesMaster" Target="../notesMasters/notesMaster1.xml"/><Relationship Id="rId3" Type="http://schemas.openxmlformats.org/officeDocument/2006/relationships/slide" Target="../slides/slide31.xml"/></Relationships>
</file>

<file path=ppt/notesSlides/_rels/notesSlide32.xml.rels><?xml version="1.0" encoding="UTF-8" standalone="yes"?>
<Relationships xmlns="http://schemas.openxmlformats.org/package/2006/relationships"><Relationship Id="rId1" Type="http://schemas.openxmlformats.org/officeDocument/2006/relationships/tags" Target="../tags/tag32.xml"/><Relationship Id="rId2" Type="http://schemas.openxmlformats.org/officeDocument/2006/relationships/notesMaster" Target="../notesMasters/notesMaster1.xml"/><Relationship Id="rId3" Type="http://schemas.openxmlformats.org/officeDocument/2006/relationships/slide" Target="../slides/slide32.xml"/></Relationships>
</file>

<file path=ppt/notesSlides/_rels/notesSlide33.xml.rels><?xml version="1.0" encoding="UTF-8" standalone="yes"?>
<Relationships xmlns="http://schemas.openxmlformats.org/package/2006/relationships"><Relationship Id="rId1" Type="http://schemas.openxmlformats.org/officeDocument/2006/relationships/tags" Target="../tags/tag33.xml"/><Relationship Id="rId2" Type="http://schemas.openxmlformats.org/officeDocument/2006/relationships/notesMaster" Target="../notesMasters/notesMaster1.xml"/><Relationship Id="rId3" Type="http://schemas.openxmlformats.org/officeDocument/2006/relationships/slide" Target="../slides/slide33.xml"/></Relationships>
</file>

<file path=ppt/notesSlides/_rels/notesSlide3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4.xml"/></Relationships>
</file>

<file path=ppt/notesSlides/_rels/notesSlide35.xml.rels><?xml version="1.0" encoding="UTF-8" standalone="yes"?>
<Relationships xmlns="http://schemas.openxmlformats.org/package/2006/relationships"><Relationship Id="rId1" Type="http://schemas.openxmlformats.org/officeDocument/2006/relationships/tags" Target="../tags/tag34.xml"/><Relationship Id="rId2" Type="http://schemas.openxmlformats.org/officeDocument/2006/relationships/notesMaster" Target="../notesMasters/notesMaster1.xml"/><Relationship Id="rId3" Type="http://schemas.openxmlformats.org/officeDocument/2006/relationships/slide" Target="../slides/slide35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tags" Target="../tags/tag4.xml"/><Relationship Id="rId2" Type="http://schemas.openxmlformats.org/officeDocument/2006/relationships/notesMaster" Target="../notesMasters/notesMaster1.xml"/><Relationship Id="rId3" Type="http://schemas.openxmlformats.org/officeDocument/2006/relationships/slide" Target="../slides/slide4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tags" Target="../tags/tag5.xml"/><Relationship Id="rId2" Type="http://schemas.openxmlformats.org/officeDocument/2006/relationships/notesMaster" Target="../notesMasters/notesMaster1.xml"/><Relationship Id="rId3" Type="http://schemas.openxmlformats.org/officeDocument/2006/relationships/slide" Target="../slides/slide5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tags" Target="../tags/tag6.xml"/><Relationship Id="rId2" Type="http://schemas.openxmlformats.org/officeDocument/2006/relationships/notesMaster" Target="../notesMasters/notesMaster1.xml"/><Relationship Id="rId3" Type="http://schemas.openxmlformats.org/officeDocument/2006/relationships/slide" Target="../slides/slide6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tags" Target="../tags/tag7.xml"/><Relationship Id="rId2" Type="http://schemas.openxmlformats.org/officeDocument/2006/relationships/notesMaster" Target="../notesMasters/notesMaster1.xml"/><Relationship Id="rId3" Type="http://schemas.openxmlformats.org/officeDocument/2006/relationships/slide" Target="../slides/slide7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tags" Target="../tags/tag8.xml"/><Relationship Id="rId2" Type="http://schemas.openxmlformats.org/officeDocument/2006/relationships/notesMaster" Target="../notesMasters/notesMaster1.xml"/><Relationship Id="rId3" Type="http://schemas.openxmlformats.org/officeDocument/2006/relationships/slide" Target="../slides/slide8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tags" Target="../tags/tag9.xml"/><Relationship Id="rId2" Type="http://schemas.openxmlformats.org/officeDocument/2006/relationships/notesMaster" Target="../notesMasters/notesMaster1.xml"/><Relationship Id="rId3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  <p:custDataLst>
              <p:tags r:id="rId1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75BED4F-8386-894E-9C2A-45FD697FDFD3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362330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  <p:custDataLst>
              <p:tags r:id="rId1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75BED4F-8386-894E-9C2A-45FD697FDFD3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073083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  <p:custDataLst>
              <p:tags r:id="rId1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75BED4F-8386-894E-9C2A-45FD697FDFD3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481390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  <p:custDataLst>
              <p:tags r:id="rId1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75BED4F-8386-894E-9C2A-45FD697FDFD3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820109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  <p:custDataLst>
              <p:tags r:id="rId1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75BED4F-8386-894E-9C2A-45FD697FDFD3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556393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  <p:custDataLst>
              <p:tags r:id="rId1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75BED4F-8386-894E-9C2A-45FD697FDFD3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906082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  <p:custDataLst>
              <p:tags r:id="rId1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75BED4F-8386-894E-9C2A-45FD697FDFD3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078966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  <p:custDataLst>
              <p:tags r:id="rId1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75BED4F-8386-894E-9C2A-45FD697FDFD3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62089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  <p:custDataLst>
              <p:tags r:id="rId1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75BED4F-8386-894E-9C2A-45FD697FDFD3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82327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  <p:custDataLst>
              <p:tags r:id="rId1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75BED4F-8386-894E-9C2A-45FD697FDFD3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2982529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  <p:custDataLst>
              <p:tags r:id="rId1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75BED4F-8386-894E-9C2A-45FD697FDFD3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019827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  <p:custDataLst>
              <p:tags r:id="rId1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75BED4F-8386-894E-9C2A-45FD697FDFD3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682139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  <p:custDataLst>
              <p:tags r:id="rId1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75BED4F-8386-894E-9C2A-45FD697FDFD3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986073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  <p:custDataLst>
              <p:tags r:id="rId1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75BED4F-8386-894E-9C2A-45FD697FDFD3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9668317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  <p:custDataLst>
              <p:tags r:id="rId1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75BED4F-8386-894E-9C2A-45FD697FDFD3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239516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  <p:custDataLst>
              <p:tags r:id="rId1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75BED4F-8386-894E-9C2A-45FD697FDFD3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434759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  <p:custDataLst>
              <p:tags r:id="rId1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75BED4F-8386-894E-9C2A-45FD697FDFD3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4341776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  <p:custDataLst>
              <p:tags r:id="rId1"/>
            </p:custDataLst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2D6574-F977-F745-84B6-EDA9E4D23F65}" type="slidenum">
              <a:rPr lang="en-US" smtClean="0"/>
              <a:t>25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51991559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  <p:custDataLst>
              <p:tags r:id="rId1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75BED4F-8386-894E-9C2A-45FD697FDFD3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6149578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  <p:custDataLst>
              <p:tags r:id="rId1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75BED4F-8386-894E-9C2A-45FD697FDFD3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0897736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  <p:custDataLst>
              <p:tags r:id="rId1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75BED4F-8386-894E-9C2A-45FD697FDFD3}" type="slidenum">
              <a:rPr lang="en-US" smtClean="0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9914851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  <p:custDataLst>
              <p:tags r:id="rId1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75BED4F-8386-894E-9C2A-45FD697FDFD3}" type="slidenum">
              <a:rPr lang="en-US" smtClean="0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733101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  <p:custDataLst>
              <p:tags r:id="rId1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75BED4F-8386-894E-9C2A-45FD697FDFD3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6515048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  <p:custDataLst>
              <p:tags r:id="rId1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75BED4F-8386-894E-9C2A-45FD697FDFD3}" type="slidenum">
              <a:rPr lang="en-US" smtClean="0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1957956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  <p:custDataLst>
              <p:tags r:id="rId1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75BED4F-8386-894E-9C2A-45FD697FDFD3}" type="slidenum">
              <a:rPr lang="en-US" smtClean="0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0740195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  <p:custDataLst>
              <p:tags r:id="rId1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75BED4F-8386-894E-9C2A-45FD697FDFD3}" type="slidenum">
              <a:rPr lang="en-US" smtClean="0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651419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  <p:custDataLst>
              <p:tags r:id="rId1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75BED4F-8386-894E-9C2A-45FD697FDFD3}" type="slidenum">
              <a:rPr lang="en-US" smtClean="0"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4478490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mtClean="0"/>
              <a:t>What challenges have you faced in creating partnerships?</a:t>
            </a:r>
          </a:p>
          <a:p>
            <a:r>
              <a:rPr lang="en-US" smtClean="0"/>
              <a:t>https://www.polleverywhere.com/free_text_polls/VQQTbsblsaaMt1B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75BED4F-8386-894E-9C2A-45FD697FDFD3}" type="slidenum">
              <a:rPr lang="en-US" smtClean="0"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3698740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  <p:custDataLst>
              <p:tags r:id="rId1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75BED4F-8386-894E-9C2A-45FD697FDFD3}" type="slidenum">
              <a:rPr lang="en-US" smtClean="0"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057447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  <p:custDataLst>
              <p:tags r:id="rId1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75BED4F-8386-894E-9C2A-45FD697FDFD3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046982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  <p:custDataLst>
              <p:tags r:id="rId1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75BED4F-8386-894E-9C2A-45FD697FDFD3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443049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  <p:custDataLst>
              <p:tags r:id="rId1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75BED4F-8386-894E-9C2A-45FD697FDFD3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468160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  <p:custDataLst>
              <p:tags r:id="rId1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75BED4F-8386-894E-9C2A-45FD697FDFD3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322023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  <p:custDataLst>
              <p:tags r:id="rId1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75BED4F-8386-894E-9C2A-45FD697FDFD3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034769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  <p:custDataLst>
              <p:tags r:id="rId1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75BED4F-8386-894E-9C2A-45FD697FDFD3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991076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B59EB2-6425-974C-8D6B-249BFA6A1191}" type="datetimeFigureOut">
              <a:rPr lang="en-US" smtClean="0"/>
              <a:t>7/17/16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6C9B17-7CC7-004E-AD5D-F76C68BC87F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790051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B59EB2-6425-974C-8D6B-249BFA6A1191}" type="datetimeFigureOut">
              <a:rPr lang="en-US" smtClean="0"/>
              <a:t>7/17/16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6C9B17-7CC7-004E-AD5D-F76C68BC87F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135572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B59EB2-6425-974C-8D6B-249BFA6A1191}" type="datetimeFigureOut">
              <a:rPr lang="en-US" smtClean="0"/>
              <a:t>7/17/16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6C9B17-7CC7-004E-AD5D-F76C68BC87F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57049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B59EB2-6425-974C-8D6B-249BFA6A1191}" type="datetimeFigureOut">
              <a:rPr lang="en-US" smtClean="0"/>
              <a:t>7/17/16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6C9B17-7CC7-004E-AD5D-F76C68BC87F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859212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B59EB2-6425-974C-8D6B-249BFA6A1191}" type="datetimeFigureOut">
              <a:rPr lang="en-US" smtClean="0"/>
              <a:t>7/17/16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6C9B17-7CC7-004E-AD5D-F76C68BC87F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677732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B59EB2-6425-974C-8D6B-249BFA6A1191}" type="datetimeFigureOut">
              <a:rPr lang="en-US" smtClean="0"/>
              <a:t>7/17/16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6C9B17-7CC7-004E-AD5D-F76C68BC87F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172355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B59EB2-6425-974C-8D6B-249BFA6A1191}" type="datetimeFigureOut">
              <a:rPr lang="en-US" smtClean="0"/>
              <a:t>7/17/16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6C9B17-7CC7-004E-AD5D-F76C68BC87F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277076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B59EB2-6425-974C-8D6B-249BFA6A1191}" type="datetimeFigureOut">
              <a:rPr lang="en-US" smtClean="0"/>
              <a:t>7/17/16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6C9B17-7CC7-004E-AD5D-F76C68BC87F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42757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B59EB2-6425-974C-8D6B-249BFA6A1191}" type="datetimeFigureOut">
              <a:rPr lang="en-US" smtClean="0"/>
              <a:t>7/17/16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6C9B17-7CC7-004E-AD5D-F76C68BC87F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516618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B59EB2-6425-974C-8D6B-249BFA6A1191}" type="datetimeFigureOut">
              <a:rPr lang="en-US" smtClean="0"/>
              <a:t>7/17/16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6C9B17-7CC7-004E-AD5D-F76C68BC87F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945987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B59EB2-6425-974C-8D6B-249BFA6A1191}" type="datetimeFigureOut">
              <a:rPr lang="en-US" smtClean="0"/>
              <a:t>7/17/16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6C9B17-7CC7-004E-AD5D-F76C68BC87F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767752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6B59EB2-6425-974C-8D6B-249BFA6A1191}" type="datetimeFigureOut">
              <a:rPr lang="en-US" smtClean="0"/>
              <a:t>7/17/16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36C9B17-7CC7-004E-AD5D-F76C68BC87F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91641072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10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11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4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4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14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4" Type="http://schemas.openxmlformats.org/officeDocument/2006/relationships/image" Target="../media/image16.png"/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17.jpe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18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19.JP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4" Type="http://schemas.openxmlformats.org/officeDocument/2006/relationships/image" Target="../media/image21.jpeg"/><Relationship Id="rId5" Type="http://schemas.openxmlformats.org/officeDocument/2006/relationships/image" Target="../media/image22.jpeg"/><Relationship Id="rId6" Type="http://schemas.openxmlformats.org/officeDocument/2006/relationships/image" Target="../media/image23.jpeg"/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0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3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g"/><Relationship Id="rId4" Type="http://schemas.openxmlformats.org/officeDocument/2006/relationships/image" Target="../media/image25.JPG"/><Relationship Id="rId5" Type="http://schemas.openxmlformats.org/officeDocument/2006/relationships/image" Target="../media/image26.JP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4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5.xml"/><Relationship Id="rId3" Type="http://schemas.openxmlformats.org/officeDocument/2006/relationships/image" Target="../media/image27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G"/><Relationship Id="rId4" Type="http://schemas.openxmlformats.org/officeDocument/2006/relationships/image" Target="../media/image29.jpg"/><Relationship Id="rId5" Type="http://schemas.openxmlformats.org/officeDocument/2006/relationships/image" Target="../media/image30.jpeg"/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26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7.xml"/><Relationship Id="rId3" Type="http://schemas.openxmlformats.org/officeDocument/2006/relationships/image" Target="../media/image31.png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8.xml"/><Relationship Id="rId3" Type="http://schemas.openxmlformats.org/officeDocument/2006/relationships/image" Target="../media/image32.png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9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0.xml"/><Relationship Id="rId3" Type="http://schemas.openxmlformats.org/officeDocument/2006/relationships/image" Target="../media/image33.jpg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31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3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3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4.xml"/><Relationship Id="rId3" Type="http://schemas.openxmlformats.org/officeDocument/2006/relationships/image" Target="../media/image34.png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4" Type="http://schemas.openxmlformats.org/officeDocument/2006/relationships/image" Target="../media/image2.png"/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3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4" Type="http://schemas.openxmlformats.org/officeDocument/2006/relationships/image" Target="../media/image5.jpg"/><Relationship Id="rId5" Type="http://schemas.openxmlformats.org/officeDocument/2006/relationships/image" Target="../media/image6.jpg"/><Relationship Id="rId6" Type="http://schemas.openxmlformats.org/officeDocument/2006/relationships/image" Target="../media/image7.jpg"/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8.jp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9.jp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>
          <a:xfrm>
            <a:off x="1524000" y="840364"/>
            <a:ext cx="9144000" cy="3509963"/>
          </a:xfrm>
        </p:spPr>
        <p:txBody>
          <a:bodyPr>
            <a:normAutofit fontScale="90000"/>
          </a:bodyPr>
          <a:lstStyle/>
          <a:p>
            <a:r>
              <a:rPr lang="en-US" b="1" dirty="0"/>
              <a:t>Case Study of School/University Initiatives </a:t>
            </a:r>
            <a:r>
              <a:rPr lang="en-US" b="1" dirty="0" smtClean="0"/>
              <a:t/>
            </a:r>
            <a:br>
              <a:rPr lang="en-US" b="1" dirty="0" smtClean="0"/>
            </a:br>
            <a:r>
              <a:rPr lang="en-US" b="1" dirty="0" smtClean="0"/>
              <a:t>Creating </a:t>
            </a:r>
            <a:r>
              <a:rPr lang="en-US" b="1" dirty="0"/>
              <a:t>Collaborative </a:t>
            </a:r>
            <a:r>
              <a:rPr lang="en-US" b="1" dirty="0" smtClean="0"/>
              <a:t>Partnerships</a:t>
            </a:r>
            <a:br>
              <a:rPr lang="en-US" b="1" dirty="0" smtClean="0"/>
            </a:br>
            <a:endParaRPr lang="en-US" dirty="0">
              <a:solidFill>
                <a:schemeClr val="accent4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1524000" y="4322618"/>
            <a:ext cx="9144000" cy="1662546"/>
          </a:xfrm>
        </p:spPr>
        <p:txBody>
          <a:bodyPr>
            <a:normAutofit/>
          </a:bodyPr>
          <a:lstStyle/>
          <a:p>
            <a:r>
              <a:rPr lang="en-US" b="1" dirty="0"/>
              <a:t>2016 IB Conference of the </a:t>
            </a:r>
            <a:r>
              <a:rPr lang="en-US" b="1" dirty="0" smtClean="0"/>
              <a:t>Americas,</a:t>
            </a:r>
          </a:p>
          <a:p>
            <a:r>
              <a:rPr lang="en-US" b="1" dirty="0" smtClean="0"/>
              <a:t> </a:t>
            </a:r>
            <a:r>
              <a:rPr lang="en-US" b="1" dirty="0"/>
              <a:t>Toronto, Canada</a:t>
            </a:r>
            <a:r>
              <a:rPr lang="en-US" dirty="0"/>
              <a:t/>
            </a:r>
            <a:br>
              <a:rPr lang="en-US" dirty="0"/>
            </a:br>
            <a:r>
              <a:rPr lang="en-US" b="1" dirty="0"/>
              <a:t>July 14-17, 2016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609570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675861"/>
            <a:ext cx="9144000" cy="1164328"/>
          </a:xfrm>
        </p:spPr>
        <p:txBody>
          <a:bodyPr/>
          <a:lstStyle/>
          <a:p>
            <a:r>
              <a:rPr lang="en-US" dirty="0" smtClean="0"/>
              <a:t>KSU Early Childhood Program 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637981" y="1983877"/>
            <a:ext cx="9144000" cy="2932043"/>
          </a:xfrm>
        </p:spPr>
        <p:txBody>
          <a:bodyPr>
            <a:normAutofit fontScale="92500" lnSpcReduction="20000"/>
          </a:bodyPr>
          <a:lstStyle/>
          <a:p>
            <a:r>
              <a:rPr lang="en-US" sz="8000" dirty="0" smtClean="0">
                <a:solidFill>
                  <a:schemeClr val="accent4">
                    <a:lumMod val="60000"/>
                    <a:lumOff val="40000"/>
                  </a:schemeClr>
                </a:solidFill>
              </a:rPr>
              <a:t>First in the Americas</a:t>
            </a:r>
          </a:p>
          <a:p>
            <a:r>
              <a:rPr lang="en-US" sz="8000" dirty="0" smtClean="0"/>
              <a:t> </a:t>
            </a:r>
          </a:p>
          <a:p>
            <a:r>
              <a:rPr lang="en-US" sz="3600" dirty="0" smtClean="0"/>
              <a:t>To embed the IB PYP program into undergraduate education for all students in the program </a:t>
            </a:r>
            <a:endParaRPr lang="en-US" sz="36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7236" y="2044975"/>
            <a:ext cx="1579494" cy="16923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09645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7960" y="365125"/>
            <a:ext cx="11844040" cy="1325563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 KSU </a:t>
            </a:r>
            <a:r>
              <a:rPr lang="en-US" dirty="0"/>
              <a:t>ECED Graduates of 12/14 (and forward) earn </a:t>
            </a:r>
            <a:r>
              <a:rPr lang="en-US" dirty="0" smtClean="0"/>
              <a:t>IBPYP Certificate </a:t>
            </a:r>
            <a:r>
              <a:rPr lang="en-US" dirty="0"/>
              <a:t>T&amp; </a:t>
            </a:r>
            <a:r>
              <a:rPr lang="en-US" dirty="0" smtClean="0"/>
              <a:t>L --Awarded </a:t>
            </a:r>
            <a:r>
              <a:rPr lang="en-US" dirty="0"/>
              <a:t>KSU/IB Graduation Cords.</a:t>
            </a:r>
          </a:p>
        </p:txBody>
      </p:sp>
      <p:pic>
        <p:nvPicPr>
          <p:cNvPr id="3" name="Content Placeholder 3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7960" y="1801090"/>
            <a:ext cx="11844040" cy="4114801"/>
          </a:xfrm>
        </p:spPr>
      </p:pic>
      <p:pic>
        <p:nvPicPr>
          <p:cNvPr id="5" name="Content Placeholder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360" y="1953490"/>
            <a:ext cx="11844040" cy="41148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01550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5400" dirty="0">
                <a:solidFill>
                  <a:srgbClr val="FFFF00"/>
                </a:solidFill>
              </a:rPr>
              <a:t>Kent State IB-PYP Program</a:t>
            </a:r>
            <a:endParaRPr lang="en-US" sz="5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en-US" sz="3600" dirty="0">
                <a:ea typeface="ＭＳ Ｐゴシック" panose="020B0600070205080204" pitchFamily="34" charset="-128"/>
              </a:rPr>
              <a:t>Selective admissions of 50 students/semester for 250-300 active students at any time; (plus two regional campuses in Appalachia counties of Salem and </a:t>
            </a:r>
            <a:r>
              <a:rPr lang="en-US" altLang="en-US" sz="3600" dirty="0" smtClean="0">
                <a:ea typeface="ＭＳ Ｐゴシック" panose="020B0600070205080204" pitchFamily="34" charset="-128"/>
              </a:rPr>
              <a:t>Tuscarawas)</a:t>
            </a:r>
            <a:endParaRPr lang="en-US" altLang="en-US" sz="3600" dirty="0">
              <a:ea typeface="ＭＳ Ｐゴシック" panose="020B0600070205080204" pitchFamily="34" charset="-128"/>
            </a:endParaRPr>
          </a:p>
          <a:p>
            <a:r>
              <a:rPr lang="en-US" altLang="en-US" sz="3600" dirty="0">
                <a:ea typeface="ＭＳ Ｐゴシック" panose="020B0600070205080204" pitchFamily="34" charset="-128"/>
              </a:rPr>
              <a:t>Approximately 50% of all KSU students are first generation college students; mostly </a:t>
            </a:r>
            <a:r>
              <a:rPr lang="en-US" altLang="en-US" sz="3600" dirty="0" smtClean="0">
                <a:ea typeface="ＭＳ Ｐゴシック" panose="020B0600070205080204" pitchFamily="34" charset="-128"/>
              </a:rPr>
              <a:t>European-American</a:t>
            </a:r>
            <a:r>
              <a:rPr lang="en-US" altLang="en-US" sz="3600" dirty="0">
                <a:ea typeface="ＭＳ Ｐゴシック" panose="020B0600070205080204" pitchFamily="34" charset="-128"/>
              </a:rPr>
              <a:t>.</a:t>
            </a:r>
          </a:p>
          <a:p>
            <a:endParaRPr lang="en-US" dirty="0"/>
          </a:p>
        </p:txBody>
      </p:sp>
      <p:pic>
        <p:nvPicPr>
          <p:cNvPr id="4" name="Picture 7" descr="C:\Documents and Settings\User\Desktop\index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76327" y="472281"/>
            <a:ext cx="1524000" cy="487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9" descr="C:\Documents and Settings\User\Desktop\index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50927" y="994569"/>
            <a:ext cx="1549400" cy="465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304467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5400" dirty="0">
                <a:solidFill>
                  <a:srgbClr val="FFFF00"/>
                </a:solidFill>
              </a:rPr>
              <a:t>Kent State IB-PYP Program</a:t>
            </a:r>
            <a:endParaRPr lang="en-US" sz="5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4586605"/>
          </a:xfrm>
        </p:spPr>
        <p:txBody>
          <a:bodyPr>
            <a:normAutofit fontScale="92500"/>
          </a:bodyPr>
          <a:lstStyle/>
          <a:p>
            <a:r>
              <a:rPr lang="en-US" altLang="en-US" sz="3600" dirty="0">
                <a:ea typeface="ＭＳ Ｐゴシック" panose="020B0600070205080204" pitchFamily="34" charset="-128"/>
              </a:rPr>
              <a:t>ECE is a five block (semester) program after students have finished Kent Core (basic university course requirements)</a:t>
            </a:r>
          </a:p>
          <a:p>
            <a:r>
              <a:rPr lang="en-US" altLang="en-US" sz="3600" dirty="0">
                <a:ea typeface="ＭＳ Ｐゴシック" panose="020B0600070205080204" pitchFamily="34" charset="-128"/>
              </a:rPr>
              <a:t>Blocks I and II are foundational and early years oriented; and Blocks III-V build on and expand this foundation in primary years focus</a:t>
            </a:r>
          </a:p>
          <a:p>
            <a:r>
              <a:rPr lang="en-US" altLang="en-US" sz="3600" dirty="0">
                <a:ea typeface="ＭＳ Ｐゴシック" panose="020B0600070205080204" pitchFamily="34" charset="-128"/>
              </a:rPr>
              <a:t>All blocks include intensive reading, writing, and field experience/student teaching to solidify the theory and practice.  </a:t>
            </a:r>
          </a:p>
          <a:p>
            <a:r>
              <a:rPr lang="en-US" altLang="en-US" sz="3600" dirty="0" smtClean="0">
                <a:ea typeface="ＭＳ Ｐゴシック" panose="020B0600070205080204" pitchFamily="34" charset="-128"/>
              </a:rPr>
              <a:t> ~1400 field/student teaching hours in schools</a:t>
            </a:r>
          </a:p>
          <a:p>
            <a:endParaRPr lang="en-US" altLang="en-US" sz="3600" dirty="0">
              <a:ea typeface="ＭＳ Ｐゴシック" panose="020B0600070205080204" pitchFamily="34" charset="-128"/>
            </a:endParaRPr>
          </a:p>
          <a:p>
            <a:endParaRPr lang="en-US" dirty="0"/>
          </a:p>
        </p:txBody>
      </p:sp>
      <p:pic>
        <p:nvPicPr>
          <p:cNvPr id="4" name="Picture 9" descr="C:\Documents and Settings\User\Desktop\index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50927" y="994569"/>
            <a:ext cx="1549400" cy="465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7" descr="C:\Documents and Settings\User\Desktop\index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76327" y="472281"/>
            <a:ext cx="1524000" cy="487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501361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104931" y="365125"/>
            <a:ext cx="11707318" cy="1325563"/>
          </a:xfrm>
        </p:spPr>
        <p:txBody>
          <a:bodyPr/>
          <a:lstStyle/>
          <a:p>
            <a:pPr algn="ctr"/>
            <a:r>
              <a:rPr lang="en-US" dirty="0"/>
              <a:t>Partner and Collaborate for Field-based Learning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half" idx="2"/>
          </p:nvPr>
        </p:nvSpPr>
        <p:spPr>
          <a:xfrm>
            <a:off x="5171607" y="1825624"/>
            <a:ext cx="6182193" cy="4770047"/>
          </a:xfrm>
        </p:spPr>
        <p:txBody>
          <a:bodyPr>
            <a:normAutofit fontScale="85000" lnSpcReduction="20000"/>
          </a:bodyPr>
          <a:lstStyle/>
          <a:p>
            <a:r>
              <a:rPr lang="en-US" dirty="0"/>
              <a:t>Collaborate with NE Ohio World Schools</a:t>
            </a:r>
          </a:p>
          <a:p>
            <a:r>
              <a:rPr lang="en-US" dirty="0"/>
              <a:t>Shaker Heights Schools</a:t>
            </a:r>
          </a:p>
          <a:p>
            <a:r>
              <a:rPr lang="en-US" dirty="0"/>
              <a:t>Akron Public Schools</a:t>
            </a:r>
          </a:p>
          <a:p>
            <a:r>
              <a:rPr lang="en-US" dirty="0"/>
              <a:t>Oberlin Public </a:t>
            </a:r>
            <a:r>
              <a:rPr lang="en-US" dirty="0" smtClean="0"/>
              <a:t>Schools*</a:t>
            </a:r>
            <a:endParaRPr lang="en-US" dirty="0"/>
          </a:p>
          <a:p>
            <a:r>
              <a:rPr lang="en-US" dirty="0"/>
              <a:t>Stow Monroe Falls-Indian Trail</a:t>
            </a:r>
          </a:p>
          <a:p>
            <a:r>
              <a:rPr lang="en-US" b="1" i="1" dirty="0"/>
              <a:t>KSU Child Development Center </a:t>
            </a:r>
          </a:p>
          <a:p>
            <a:r>
              <a:rPr lang="en-US" dirty="0"/>
              <a:t>And in Toronto, Canada</a:t>
            </a:r>
          </a:p>
          <a:p>
            <a:pPr lvl="1"/>
            <a:r>
              <a:rPr lang="en-US" sz="2800" dirty="0"/>
              <a:t>Sunnybrook School</a:t>
            </a:r>
          </a:p>
          <a:p>
            <a:pPr lvl="1"/>
            <a:r>
              <a:rPr lang="en-US" sz="2800" dirty="0"/>
              <a:t>The York School</a:t>
            </a:r>
          </a:p>
          <a:p>
            <a:pPr lvl="1"/>
            <a:r>
              <a:rPr lang="en-US" sz="2800" dirty="0" err="1"/>
              <a:t>Branksome</a:t>
            </a:r>
            <a:r>
              <a:rPr lang="en-US" sz="2800" dirty="0"/>
              <a:t> Hall</a:t>
            </a:r>
          </a:p>
          <a:p>
            <a:pPr lvl="1"/>
            <a:r>
              <a:rPr lang="en-US" sz="2800" dirty="0"/>
              <a:t>Upper Canada College</a:t>
            </a:r>
          </a:p>
          <a:p>
            <a:pPr lvl="1"/>
            <a:r>
              <a:rPr lang="en-US" sz="2800" dirty="0"/>
              <a:t>Harrison Public Elementary</a:t>
            </a:r>
          </a:p>
          <a:p>
            <a:pPr lvl="1"/>
            <a:r>
              <a:rPr lang="en-US" sz="2800" dirty="0" err="1"/>
              <a:t>Cedarvale</a:t>
            </a:r>
            <a:r>
              <a:rPr lang="en-US" sz="2800" dirty="0"/>
              <a:t> Public Elementary</a:t>
            </a:r>
          </a:p>
          <a:p>
            <a:endParaRPr lang="en-US" dirty="0"/>
          </a:p>
        </p:txBody>
      </p:sp>
      <p:pic>
        <p:nvPicPr>
          <p:cNvPr id="6" name="Picture Placeholder 5" descr="BRITTANY AND JIHO WITH LEAVES.jpg"/>
          <p:cNvPicPr>
            <a:picLocks noGrp="1" noChangeAspect="1"/>
          </p:cNvPicPr>
          <p:nvPr>
            <p:ph sz="half" idx="1"/>
          </p:nvPr>
        </p:nvPicPr>
        <p:blipFill>
          <a:blip r:embed="rId3" cstate="print"/>
          <a:stretch>
            <a:fillRect/>
          </a:stretch>
        </p:blipFill>
        <p:spPr>
          <a:xfrm>
            <a:off x="487723" y="1990516"/>
            <a:ext cx="4203656" cy="4351338"/>
          </a:xfrm>
          <a:prstGeom prst="ellipse">
            <a:avLst/>
          </a:prstGeom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7783571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Thank  You  Ohio Network Schools </a:t>
            </a:r>
            <a:endParaRPr lang="en-US" dirty="0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sz="half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1964773"/>
            <a:ext cx="5919370" cy="3939072"/>
          </a:xfrm>
        </p:spPr>
      </p:pic>
      <p:pic>
        <p:nvPicPr>
          <p:cNvPr id="9" name="Content Placeholder 8"/>
          <p:cNvPicPr>
            <a:picLocks noGrp="1" noChangeAspect="1"/>
          </p:cNvPicPr>
          <p:nvPr>
            <p:ph sz="half" idx="2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305" b="12292"/>
          <a:stretch/>
        </p:blipFill>
        <p:spPr>
          <a:xfrm>
            <a:off x="6757570" y="1964773"/>
            <a:ext cx="4666987" cy="3939072"/>
          </a:xfrm>
        </p:spPr>
      </p:pic>
    </p:spTree>
    <p:extLst>
      <p:ext uri="{BB962C8B-B14F-4D97-AF65-F5344CB8AC3E}">
        <p14:creationId xmlns:p14="http://schemas.microsoft.com/office/powerpoint/2010/main" val="40315604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en-US" b="1" dirty="0"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Early Childhood Education Short-term Study Abroad in </a:t>
            </a:r>
            <a:r>
              <a:rPr lang="en-US" altLang="en-US" b="1" dirty="0" smtClean="0"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Toronto</a:t>
            </a:r>
            <a:r>
              <a:rPr lang="en-US" altLang="en-US" b="1" dirty="0"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, Canada</a:t>
            </a:r>
            <a:r>
              <a:rPr lang="en-US" altLang="en-US" sz="3600" b="1" dirty="0"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, </a:t>
            </a:r>
            <a:r>
              <a:rPr lang="en-US" altLang="en-US" sz="3600" b="1" i="1" dirty="0"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one of the most culturally diverse cities in the world!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756223" y="1825624"/>
            <a:ext cx="5597577" cy="5032375"/>
          </a:xfrm>
        </p:spPr>
        <p:txBody>
          <a:bodyPr>
            <a:normAutofit fontScale="92500" lnSpcReduction="10000"/>
          </a:bodyPr>
          <a:lstStyle/>
          <a:p>
            <a:pPr lvl="0"/>
            <a:r>
              <a:rPr lang="en-US" dirty="0"/>
              <a:t>Earn 3 credit hours:  ECED 40123 Critical Inquiry into Integrated Curriculum in the Primary Years </a:t>
            </a:r>
          </a:p>
          <a:p>
            <a:pPr lvl="0"/>
            <a:r>
              <a:rPr lang="en-US" dirty="0"/>
              <a:t>Learn about the Canadian Education System as well as social, political, cultural and economic policies</a:t>
            </a:r>
          </a:p>
          <a:p>
            <a:pPr lvl="0"/>
            <a:r>
              <a:rPr lang="en-US" dirty="0"/>
              <a:t>Visit International Baccalaureate (IBPYP) World Schools </a:t>
            </a:r>
          </a:p>
          <a:p>
            <a:pPr lvl="0"/>
            <a:r>
              <a:rPr lang="en-US" dirty="0"/>
              <a:t>Tour cultural and ethnically diverse sites of the city </a:t>
            </a:r>
          </a:p>
          <a:p>
            <a:pPr lvl="0"/>
            <a:r>
              <a:rPr lang="en-US" dirty="0"/>
              <a:t>Visit Niagara Falls </a:t>
            </a:r>
          </a:p>
          <a:p>
            <a:pPr lvl="0"/>
            <a:r>
              <a:rPr lang="en-US" dirty="0"/>
              <a:t>Learn about our shared border and our shared resource: Water</a:t>
            </a:r>
          </a:p>
          <a:p>
            <a:endParaRPr lang="en-US" dirty="0"/>
          </a:p>
        </p:txBody>
      </p:sp>
      <p:pic>
        <p:nvPicPr>
          <p:cNvPr id="5" name="Picture Placeholder 6" descr="_SMPIMG_large_World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04" r="5704"/>
          <a:stretch>
            <a:fillRect/>
          </a:stretch>
        </p:blipFill>
        <p:spPr bwMode="auto">
          <a:xfrm>
            <a:off x="507739" y="2102644"/>
            <a:ext cx="5063033" cy="3797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098877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556591"/>
            <a:ext cx="10515600" cy="954157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 International Field Trips to Canadian IB Schools  </a:t>
            </a:r>
            <a:br>
              <a:rPr lang="en-US" dirty="0" smtClean="0"/>
            </a:b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half" idx="2"/>
          </p:nvPr>
        </p:nvSpPr>
        <p:spPr>
          <a:xfrm>
            <a:off x="838200" y="5009321"/>
            <a:ext cx="10515600" cy="1167641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4400" dirty="0" smtClean="0"/>
              <a:t>Harrison World School </a:t>
            </a:r>
            <a:endParaRPr lang="en-US" sz="4400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6666" y="1677798"/>
            <a:ext cx="10551068" cy="31526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835730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739775" y="224126"/>
            <a:ext cx="10515600" cy="1244456"/>
          </a:xfrm>
        </p:spPr>
        <p:txBody>
          <a:bodyPr>
            <a:noAutofit/>
          </a:bodyPr>
          <a:lstStyle/>
          <a:p>
            <a:r>
              <a:rPr lang="en-US" sz="3200" b="1" dirty="0" smtClean="0"/>
              <a:t/>
            </a:r>
            <a:br>
              <a:rPr lang="en-US" sz="3200" b="1" dirty="0" smtClean="0"/>
            </a:br>
            <a:r>
              <a:rPr lang="en-US" sz="3200" b="1" dirty="0" smtClean="0"/>
              <a:t>Learning </a:t>
            </a:r>
            <a:r>
              <a:rPr lang="en-US" sz="3200" b="1" dirty="0"/>
              <a:t>from Experienced IBPYP </a:t>
            </a:r>
            <a:r>
              <a:rPr lang="en-US" sz="3200" b="1" dirty="0" smtClean="0"/>
              <a:t>Schools…..</a:t>
            </a:r>
            <a:br>
              <a:rPr lang="en-US" sz="3200" b="1" dirty="0" smtClean="0"/>
            </a:br>
            <a:r>
              <a:rPr lang="en-US" sz="3200" b="1" dirty="0"/>
              <a:t>	</a:t>
            </a:r>
            <a:r>
              <a:rPr lang="en-US" sz="3200" b="1" dirty="0" smtClean="0"/>
              <a:t>	</a:t>
            </a:r>
            <a:r>
              <a:rPr lang="en-US" sz="3200" b="1" dirty="0"/>
              <a:t>	</a:t>
            </a:r>
            <a:r>
              <a:rPr lang="en-US" sz="3200" b="1" dirty="0" smtClean="0"/>
              <a:t>		…..and enjoying </a:t>
            </a:r>
            <a:r>
              <a:rPr lang="en-US" sz="3200" b="1" dirty="0"/>
              <a:t>new experiences</a:t>
            </a:r>
            <a:r>
              <a:rPr lang="en-US" sz="2800" b="1" dirty="0"/>
              <a:t/>
            </a:r>
            <a:br>
              <a:rPr lang="en-US" sz="2800" b="1" dirty="0"/>
            </a:br>
            <a:r>
              <a:rPr lang="en-US" sz="2800" b="1" dirty="0"/>
              <a:t/>
            </a:r>
            <a:br>
              <a:rPr lang="en-US" sz="2800" b="1" dirty="0"/>
            </a:br>
            <a:endParaRPr lang="en-US" sz="2800" b="1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idx="1"/>
          </p:nvPr>
        </p:nvSpPr>
        <p:spPr>
          <a:xfrm>
            <a:off x="839789" y="1801091"/>
            <a:ext cx="4688176" cy="110836"/>
          </a:xfrm>
        </p:spPr>
        <p:txBody>
          <a:bodyPr>
            <a:normAutofit fontScale="25000" lnSpcReduction="20000"/>
          </a:bodyPr>
          <a:lstStyle/>
          <a:p>
            <a:endParaRPr lang="en-US" dirty="0"/>
          </a:p>
        </p:txBody>
      </p:sp>
      <p:pic>
        <p:nvPicPr>
          <p:cNvPr id="2" name="Picture Placeholder 1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33877" y="1210499"/>
            <a:ext cx="7285431" cy="5464073"/>
          </a:xfrm>
        </p:spPr>
      </p:pic>
      <p:sp>
        <p:nvSpPr>
          <p:cNvPr id="8" name="Text Placeholder 7"/>
          <p:cNvSpPr>
            <a:spLocks noGrp="1"/>
          </p:cNvSpPr>
          <p:nvPr>
            <p:ph type="body" sz="quarter" idx="3"/>
          </p:nvPr>
        </p:nvSpPr>
        <p:spPr>
          <a:xfrm>
            <a:off x="6172200" y="1755372"/>
            <a:ext cx="4772891" cy="45719"/>
          </a:xfrm>
        </p:spPr>
        <p:txBody>
          <a:bodyPr>
            <a:normAutofit fontScale="25000" lnSpcReduction="20000"/>
          </a:bodyPr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642432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91225" y="928261"/>
            <a:ext cx="11480454" cy="1083129"/>
          </a:xfrm>
        </p:spPr>
        <p:txBody>
          <a:bodyPr>
            <a:normAutofit/>
          </a:bodyPr>
          <a:lstStyle/>
          <a:p>
            <a:r>
              <a:rPr lang="en-US" sz="3600" b="1" dirty="0" smtClean="0"/>
              <a:t>Student Teaching: PAC IB </a:t>
            </a:r>
            <a:r>
              <a:rPr lang="en-US" sz="3600" b="1" dirty="0"/>
              <a:t>World School, Adelaide, </a:t>
            </a:r>
            <a:r>
              <a:rPr lang="en-US" sz="3600" b="1" dirty="0" smtClean="0"/>
              <a:t>Australia</a:t>
            </a:r>
            <a:endParaRPr lang="en-US" sz="3600" b="1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982" y="1364053"/>
            <a:ext cx="5852031" cy="1209678"/>
          </a:xfrm>
        </p:spPr>
        <p:txBody>
          <a:bodyPr/>
          <a:lstStyle/>
          <a:p>
            <a:r>
              <a:rPr lang="en-US" b="0" dirty="0" smtClean="0"/>
              <a:t>Jenny, earning IBEC Certificate</a:t>
            </a:r>
            <a:endParaRPr lang="en-US" b="0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720143" y="2011390"/>
            <a:ext cx="5471857" cy="562341"/>
          </a:xfrm>
        </p:spPr>
        <p:txBody>
          <a:bodyPr>
            <a:normAutofit fontScale="92500"/>
          </a:bodyPr>
          <a:lstStyle/>
          <a:p>
            <a:r>
              <a:rPr lang="en-US" b="0" dirty="0" smtClean="0"/>
              <a:t>        Homestay Family Provides a Welcome!</a:t>
            </a:r>
            <a:endParaRPr lang="en-US" b="0" dirty="0"/>
          </a:p>
        </p:txBody>
      </p:sp>
      <p:pic>
        <p:nvPicPr>
          <p:cNvPr id="1030" name="Picture 6" descr="Prince Alfred Colleg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90315" y="365919"/>
            <a:ext cx="3000375" cy="76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28787" y="2832350"/>
            <a:ext cx="5305955" cy="3979466"/>
          </a:xfrm>
          <a:prstGeom prst="rect">
            <a:avLst/>
          </a:prstGeom>
        </p:spPr>
      </p:pic>
      <p:pic>
        <p:nvPicPr>
          <p:cNvPr id="17" name="Content Placeholder 11"/>
          <p:cNvPicPr>
            <a:picLocks noGrp="1" noChangeAspect="1"/>
          </p:cNvPicPr>
          <p:nvPr>
            <p:ph sz="half" idx="2"/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96982" y="2623757"/>
            <a:ext cx="2763441" cy="36845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12" descr="https://scontent-ord1-1.xx.fbcdn.net/v/t1.0-9/13177137_10153506303376466_2042931603494820124_n.jpg?oh=2294d0ad1f03f10e0ffb280fd643907f&amp;oe=57A06DBE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20143" y="2832350"/>
            <a:ext cx="5565943" cy="36845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472135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117311"/>
          </a:xfrm>
        </p:spPr>
        <p:txBody>
          <a:bodyPr/>
          <a:lstStyle/>
          <a:p>
            <a:r>
              <a:rPr lang="en-US" dirty="0" smtClean="0"/>
              <a:t>Presenters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274618"/>
            <a:ext cx="10515600" cy="4902345"/>
          </a:xfrm>
        </p:spPr>
        <p:txBody>
          <a:bodyPr>
            <a:normAutofit fontScale="92500"/>
          </a:bodyPr>
          <a:lstStyle/>
          <a:p>
            <a:r>
              <a:rPr lang="en-US" dirty="0"/>
              <a:t>Martha Lash, Ph.D., Associate Professor, early childhood education and IBPYP coordinator; coordinates partnerships with IB public schools, KSU Child Development, and Canadian PYP World </a:t>
            </a:r>
            <a:r>
              <a:rPr lang="en-US" dirty="0" smtClean="0"/>
              <a:t>School, KSU Director, Consortium for Overseas Student Teaching: mlash@kent.edu</a:t>
            </a:r>
          </a:p>
          <a:p>
            <a:pPr lvl="0"/>
            <a:r>
              <a:rPr lang="en-US" dirty="0" smtClean="0"/>
              <a:t>Monica </a:t>
            </a:r>
            <a:r>
              <a:rPr lang="en-US" dirty="0"/>
              <a:t>Miller Marsh, Ph.D., Associate Professor, KSU, and Director/Head, KSU CDC; teaches early childhood education program; co-editor of the </a:t>
            </a:r>
            <a:r>
              <a:rPr lang="en-US" i="1" dirty="0"/>
              <a:t>Journal of Family Diversity in Education</a:t>
            </a:r>
            <a:endParaRPr lang="en-US" dirty="0"/>
          </a:p>
          <a:p>
            <a:pPr lvl="0"/>
            <a:r>
              <a:rPr lang="en-US" dirty="0"/>
              <a:t>Rochelle Hostler, M.A., L</a:t>
            </a:r>
            <a:r>
              <a:rPr lang="en-US" dirty="0" smtClean="0"/>
              <a:t>ecturer and PYP Coordinator, KSU </a:t>
            </a:r>
            <a:r>
              <a:rPr lang="en-US" dirty="0"/>
              <a:t>Child Development Center (IB Candidate School</a:t>
            </a:r>
            <a:r>
              <a:rPr lang="en-US" dirty="0" smtClean="0"/>
              <a:t>): </a:t>
            </a:r>
            <a:r>
              <a:rPr lang="en-US" dirty="0" err="1" smtClean="0"/>
              <a:t>rhostler@kent.edu</a:t>
            </a:r>
            <a:endParaRPr lang="en-US" dirty="0"/>
          </a:p>
          <a:p>
            <a:pPr lvl="0"/>
            <a:r>
              <a:rPr lang="en-US" dirty="0" smtClean="0"/>
              <a:t>Robin </a:t>
            </a:r>
            <a:r>
              <a:rPr lang="en-US" dirty="0"/>
              <a:t>Dever, Ph.D., Assistant Professor, </a:t>
            </a:r>
            <a:r>
              <a:rPr lang="en-US" dirty="0" smtClean="0"/>
              <a:t>middle </a:t>
            </a:r>
            <a:r>
              <a:rPr lang="en-US" dirty="0"/>
              <a:t>childhood </a:t>
            </a:r>
            <a:r>
              <a:rPr lang="en-US" dirty="0" smtClean="0"/>
              <a:t>education/MYP </a:t>
            </a:r>
            <a:r>
              <a:rPr lang="en-US" dirty="0"/>
              <a:t>Coordinator; program coordinator of middle childhood education KSU-Geauga. President Ohio Middle Level Professors: rdever2@kent.edu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550755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Advantages to partnerships</a:t>
            </a:r>
            <a:endParaRPr lang="en-US" dirty="0"/>
          </a:p>
        </p:txBody>
      </p:sp>
      <p:sp>
        <p:nvSpPr>
          <p:cNvPr id="8" name="Content Placeholder 7"/>
          <p:cNvSpPr>
            <a:spLocks noGrp="1"/>
          </p:cNvSpPr>
          <p:nvPr>
            <p:ph idx="1"/>
          </p:nvPr>
        </p:nvSpPr>
        <p:spPr>
          <a:xfrm>
            <a:off x="838200" y="1463040"/>
            <a:ext cx="10515600" cy="5246369"/>
          </a:xfrm>
        </p:spPr>
        <p:txBody>
          <a:bodyPr>
            <a:normAutofit fontScale="85000" lnSpcReduction="20000"/>
          </a:bodyPr>
          <a:lstStyle/>
          <a:p>
            <a:r>
              <a:rPr lang="en-US" sz="3200" dirty="0" smtClean="0"/>
              <a:t>Significant gains to understanding IBPYP from touring and having a field or student teaching experience in an IBPYP World School</a:t>
            </a:r>
          </a:p>
          <a:p>
            <a:r>
              <a:rPr lang="en-US" sz="3200" dirty="0" smtClean="0"/>
              <a:t>Students connect to seeing the IBPYP curriculum framework in the written, taught, and assessed way that the schools enact.</a:t>
            </a:r>
          </a:p>
          <a:p>
            <a:r>
              <a:rPr lang="en-US" sz="3200" dirty="0" smtClean="0"/>
              <a:t>Students appreciate talking to teachers, observing/participating in collaborative planning meetings, seeing inquiry in action</a:t>
            </a:r>
          </a:p>
          <a:p>
            <a:r>
              <a:rPr lang="en-US" sz="3200" dirty="0" smtClean="0"/>
              <a:t>Talking to the mentor teachers about day to day, weekly, monthly, and school year principles and practices</a:t>
            </a:r>
          </a:p>
          <a:p>
            <a:r>
              <a:rPr lang="en-US" sz="3200" dirty="0" smtClean="0"/>
              <a:t>Mentor teachers gain through articulation of the philosophy to the preservice teachers, sharing work, having a “knowledgeable” IBPYP student in their classrooms. </a:t>
            </a:r>
          </a:p>
          <a:p>
            <a:r>
              <a:rPr lang="en-US" sz="3200" dirty="0" smtClean="0"/>
              <a:t>Get to experience a constructivist, inquiry-based school which matches the theory they are receiving in their early childhood </a:t>
            </a:r>
            <a:r>
              <a:rPr lang="en-US" sz="3200" dirty="0" err="1" smtClean="0"/>
              <a:t>educataion</a:t>
            </a:r>
            <a:r>
              <a:rPr lang="en-US" sz="3200" dirty="0" smtClean="0"/>
              <a:t> coursework.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728971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Challenges Posed, Addressed, </a:t>
            </a:r>
            <a:r>
              <a:rPr lang="en-US" smtClean="0"/>
              <a:t>and Continuing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3200" dirty="0" smtClean="0"/>
              <a:t>Location of PYP schools (distance/size)</a:t>
            </a:r>
          </a:p>
          <a:p>
            <a:r>
              <a:rPr lang="en-US" sz="3200" dirty="0"/>
              <a:t>A</a:t>
            </a:r>
            <a:r>
              <a:rPr lang="en-US" sz="3200" dirty="0" smtClean="0"/>
              <a:t>vailability of PYP schools (# students in classroom/school)</a:t>
            </a:r>
          </a:p>
          <a:p>
            <a:r>
              <a:rPr lang="en-US" sz="3200" dirty="0" smtClean="0"/>
              <a:t>Coordinating MANY placements for many students in a variety of schools</a:t>
            </a:r>
          </a:p>
          <a:p>
            <a:r>
              <a:rPr lang="en-US" sz="3200" dirty="0" smtClean="0"/>
              <a:t>Getting the regional campuses to have the IB experiences</a:t>
            </a:r>
          </a:p>
          <a:p>
            <a:r>
              <a:rPr lang="en-US" sz="3200" dirty="0" smtClean="0"/>
              <a:t>Getting the amount of hours/days in the schools as desired/required</a:t>
            </a:r>
          </a:p>
          <a:p>
            <a:r>
              <a:rPr lang="en-US" sz="3200" dirty="0"/>
              <a:t>Having appropriate assignments</a:t>
            </a:r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89080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252329" y="2087218"/>
            <a:ext cx="9939131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dirty="0"/>
              <a:t>T</a:t>
            </a:r>
            <a:r>
              <a:rPr lang="en-US" sz="4800" dirty="0" smtClean="0"/>
              <a:t>hanks our partner IB World Schools </a:t>
            </a:r>
          </a:p>
          <a:p>
            <a:pPr algn="ctr"/>
            <a:r>
              <a:rPr lang="en-US" sz="4800" dirty="0" smtClean="0"/>
              <a:t>who accept our students for </a:t>
            </a:r>
          </a:p>
          <a:p>
            <a:pPr algn="ctr"/>
            <a:r>
              <a:rPr lang="en-US" sz="4800" i="1" dirty="0" smtClean="0"/>
              <a:t>field experiences </a:t>
            </a:r>
            <a:r>
              <a:rPr lang="en-US" sz="4800" dirty="0" smtClean="0"/>
              <a:t>and </a:t>
            </a:r>
            <a:r>
              <a:rPr lang="en-US" sz="4800" i="1" dirty="0" smtClean="0"/>
              <a:t>student teaching.</a:t>
            </a:r>
          </a:p>
          <a:p>
            <a:pPr algn="ctr"/>
            <a:endParaRPr lang="en-US" sz="4800" i="1" dirty="0"/>
          </a:p>
          <a:p>
            <a:pPr algn="ctr"/>
            <a:r>
              <a:rPr lang="en-US" sz="4800" i="1" dirty="0" smtClean="0">
                <a:solidFill>
                  <a:schemeClr val="accent4">
                    <a:lumMod val="60000"/>
                    <a:lumOff val="40000"/>
                  </a:schemeClr>
                </a:solidFill>
              </a:rPr>
              <a:t>Internationally and in the State of Ohio </a:t>
            </a:r>
            <a:endParaRPr lang="en-US" sz="4800" i="1" dirty="0">
              <a:solidFill>
                <a:schemeClr val="accent4">
                  <a:lumMod val="60000"/>
                  <a:lumOff val="4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551627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716337"/>
            <a:ext cx="9144000" cy="1067945"/>
          </a:xfrm>
        </p:spPr>
        <p:txBody>
          <a:bodyPr/>
          <a:lstStyle/>
          <a:p>
            <a:r>
              <a:rPr lang="en-US" dirty="0" smtClean="0"/>
              <a:t>Dr. Monica Miller Marsh 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1784282"/>
            <a:ext cx="9144000" cy="1655762"/>
          </a:xfrm>
        </p:spPr>
        <p:txBody>
          <a:bodyPr>
            <a:normAutofit/>
          </a:bodyPr>
          <a:lstStyle/>
          <a:p>
            <a:r>
              <a:rPr lang="en-US" sz="3600" dirty="0" smtClean="0"/>
              <a:t>Associate Professor &amp; Director</a:t>
            </a:r>
          </a:p>
          <a:p>
            <a:r>
              <a:rPr lang="en-US" sz="3600" dirty="0" smtClean="0"/>
              <a:t>Kent State University Child Development Center</a:t>
            </a:r>
            <a:endParaRPr lang="en-US" sz="3600" dirty="0"/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1524000" y="3652633"/>
            <a:ext cx="9144000" cy="1067945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 smtClean="0"/>
              <a:t>Rochelle Hostler, M.A.</a:t>
            </a:r>
            <a:endParaRPr lang="en-US" dirty="0"/>
          </a:p>
        </p:txBody>
      </p:sp>
      <p:sp>
        <p:nvSpPr>
          <p:cNvPr id="5" name="Subtitle 2"/>
          <p:cNvSpPr txBox="1">
            <a:spLocks/>
          </p:cNvSpPr>
          <p:nvPr/>
        </p:nvSpPr>
        <p:spPr>
          <a:xfrm>
            <a:off x="1676400" y="4736202"/>
            <a:ext cx="9144000" cy="16557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3600" dirty="0" smtClean="0"/>
              <a:t>Lecturer &amp; IBPYP Coordinator</a:t>
            </a:r>
          </a:p>
          <a:p>
            <a:r>
              <a:rPr lang="en-US" sz="3600" dirty="0" smtClean="0"/>
              <a:t>Kent State University Child Development Center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2662000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38108" y="3106466"/>
            <a:ext cx="2277206" cy="2233413"/>
          </a:xfrm>
          <a:prstGeom prst="rect">
            <a:avLst/>
          </a:prstGeom>
        </p:spPr>
      </p:pic>
      <p:pic>
        <p:nvPicPr>
          <p:cNvPr id="6" name="Content Placeholder 5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962"/>
          <a:stretch/>
        </p:blipFill>
        <p:spPr>
          <a:xfrm>
            <a:off x="129213" y="2341300"/>
            <a:ext cx="4353006" cy="3698624"/>
          </a:xfrm>
          <a:prstGeom prst="rect">
            <a:avLst/>
          </a:prstGeom>
        </p:spPr>
      </p:pic>
      <p:sp>
        <p:nvSpPr>
          <p:cNvPr id="3" name="Title 2"/>
          <p:cNvSpPr>
            <a:spLocks noGrp="1"/>
          </p:cNvSpPr>
          <p:nvPr>
            <p:ph type="ctrTitle"/>
          </p:nvPr>
        </p:nvSpPr>
        <p:spPr>
          <a:xfrm>
            <a:off x="1524000" y="211640"/>
            <a:ext cx="9144000" cy="1722655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KSU Child Development Center</a:t>
            </a:r>
            <a:br>
              <a:rPr lang="en-US" dirty="0" smtClean="0"/>
            </a:br>
            <a:r>
              <a:rPr lang="en-US" dirty="0" smtClean="0"/>
              <a:t>Early Years Program</a:t>
            </a:r>
            <a:endParaRPr lang="en-US" dirty="0"/>
          </a:p>
        </p:txBody>
      </p:sp>
      <p:pic>
        <p:nvPicPr>
          <p:cNvPr id="8" name="Content Placeholder 4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246"/>
          <a:stretch/>
        </p:blipFill>
        <p:spPr>
          <a:xfrm>
            <a:off x="7294845" y="2341300"/>
            <a:ext cx="4722110" cy="36986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57412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6326" y="130240"/>
            <a:ext cx="11831413" cy="1073834"/>
          </a:xfrm>
        </p:spPr>
        <p:txBody>
          <a:bodyPr>
            <a:noAutofit/>
          </a:bodyPr>
          <a:lstStyle/>
          <a:p>
            <a:r>
              <a:rPr lang="en-US" sz="2800" dirty="0" smtClean="0">
                <a:latin typeface="Helvetica"/>
                <a:cs typeface="Helvetica"/>
              </a:rPr>
              <a:t>Implementation of the International Baccalaureate</a:t>
            </a:r>
            <a:r>
              <a:rPr lang="en-US" sz="2800" dirty="0">
                <a:latin typeface="Helvetica"/>
                <a:cs typeface="Helvetica"/>
              </a:rPr>
              <a:t/>
            </a:r>
            <a:br>
              <a:rPr lang="en-US" sz="2800" dirty="0">
                <a:latin typeface="Helvetica"/>
                <a:cs typeface="Helvetica"/>
              </a:rPr>
            </a:br>
            <a:r>
              <a:rPr lang="en-US" sz="2800" dirty="0" smtClean="0">
                <a:latin typeface="Helvetica"/>
                <a:cs typeface="Helvetica"/>
              </a:rPr>
              <a:t>Primary </a:t>
            </a:r>
            <a:r>
              <a:rPr lang="en-US" sz="2800" dirty="0">
                <a:latin typeface="Helvetica"/>
                <a:cs typeface="Helvetica"/>
              </a:rPr>
              <a:t>Years Program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6326" y="1272309"/>
            <a:ext cx="11831412" cy="3944051"/>
          </a:xfrm>
        </p:spPr>
        <p:txBody>
          <a:bodyPr>
            <a:normAutofit/>
          </a:bodyPr>
          <a:lstStyle/>
          <a:p>
            <a:r>
              <a:rPr lang="en-US" sz="2600" smtClean="0">
                <a:latin typeface="Helvetica"/>
                <a:cs typeface="Helvetica"/>
              </a:rPr>
              <a:t>Hired IBPYP </a:t>
            </a:r>
            <a:r>
              <a:rPr lang="en-US" sz="2600" dirty="0" smtClean="0">
                <a:latin typeface="Helvetica"/>
                <a:cs typeface="Helvetica"/>
              </a:rPr>
              <a:t>Coordinator for 2015-2016 Academic Year</a:t>
            </a:r>
          </a:p>
          <a:p>
            <a:r>
              <a:rPr lang="en-US" sz="2600" dirty="0" smtClean="0">
                <a:latin typeface="Helvetica"/>
                <a:cs typeface="Helvetica"/>
              </a:rPr>
              <a:t>Submitted application for candidacy September 23, 2015</a:t>
            </a:r>
          </a:p>
          <a:p>
            <a:r>
              <a:rPr lang="en-US" sz="2600" dirty="0" smtClean="0">
                <a:latin typeface="Helvetica"/>
                <a:cs typeface="Helvetica"/>
              </a:rPr>
              <a:t>Achieved Candidacy status on January 12, 2016</a:t>
            </a:r>
          </a:p>
          <a:p>
            <a:r>
              <a:rPr lang="en-US" sz="2600" dirty="0" smtClean="0">
                <a:latin typeface="Helvetica"/>
                <a:cs typeface="Helvetica"/>
              </a:rPr>
              <a:t>KSU CDC will maintain candidacy status through the 2017-2018 academic year</a:t>
            </a:r>
          </a:p>
        </p:txBody>
      </p:sp>
      <p:sp>
        <p:nvSpPr>
          <p:cNvPr id="4" name="Rectangle 3"/>
          <p:cNvSpPr/>
          <p:nvPr/>
        </p:nvSpPr>
        <p:spPr>
          <a:xfrm>
            <a:off x="5972890" y="3244334"/>
            <a:ext cx="18466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 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46326" y="5641992"/>
            <a:ext cx="499594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i="1" dirty="0" smtClean="0"/>
              <a:t>Inquiring is...</a:t>
            </a:r>
          </a:p>
          <a:p>
            <a:pPr algn="ctr"/>
            <a:r>
              <a:rPr lang="en-US" i="1" dirty="0" smtClean="0"/>
              <a:t>“You ask so many questions, like, “How do people die?”</a:t>
            </a:r>
            <a:endParaRPr lang="en-US" dirty="0" smtClean="0"/>
          </a:p>
          <a:p>
            <a:pPr algn="ctr"/>
            <a:r>
              <a:rPr lang="en-US" dirty="0" smtClean="0"/>
              <a:t>-Micah</a:t>
            </a:r>
            <a:endParaRPr lang="en-US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07819" y="3244334"/>
            <a:ext cx="7384181" cy="36376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75607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/>
          <p:cNvPicPr>
            <a:picLocks noGrp="1" noChangeAspect="1"/>
          </p:cNvPicPr>
          <p:nvPr>
            <p:ph sz="half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149618" y="2677948"/>
            <a:ext cx="4350741" cy="3249627"/>
          </a:xfrm>
        </p:spPr>
      </p:pic>
      <p:pic>
        <p:nvPicPr>
          <p:cNvPr id="6" name="Content Placeholder 5"/>
          <p:cNvPicPr>
            <a:picLocks noGrp="1" noChangeAspect="1"/>
          </p:cNvPicPr>
          <p:nvPr>
            <p:ph sz="half" idx="2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47598" y="2176231"/>
            <a:ext cx="3334500" cy="4446001"/>
          </a:xfrm>
        </p:spPr>
      </p:pic>
      <p:pic>
        <p:nvPicPr>
          <p:cNvPr id="7" name="Content Placeholder 5"/>
          <p:cNvPicPr>
            <a:picLocks noChangeAspect="1"/>
          </p:cNvPicPr>
          <p:nvPr/>
        </p:nvPicPr>
        <p:blipFill>
          <a:blip r:embed="rId5">
            <a:lum brigh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7548374" y="2755122"/>
            <a:ext cx="4446000" cy="332077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700173" y="504685"/>
            <a:ext cx="10731589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smtClean="0"/>
              <a:t>As an early years center, we enact an emergent curriculum that focuses on long-term, inquiry oriented investigations</a:t>
            </a:r>
          </a:p>
          <a:p>
            <a:pPr algn="ctr"/>
            <a:r>
              <a:rPr lang="en-US" sz="2800" dirty="0" smtClean="0"/>
              <a:t>for children from 18 months through 6 years old.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20457868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sz="3200" dirty="0" smtClean="0">
                <a:latin typeface="Helvetica"/>
                <a:cs typeface="Helvetica"/>
              </a:rPr>
              <a:t>How does the IB PYP Framework support the curriculum and pedagogy</a:t>
            </a:r>
            <a:r>
              <a:rPr lang="en-US" sz="3200" dirty="0">
                <a:latin typeface="Helvetica"/>
                <a:cs typeface="Helvetica"/>
              </a:rPr>
              <a:t> </a:t>
            </a:r>
            <a:r>
              <a:rPr lang="en-US" sz="3200" dirty="0" smtClean="0">
                <a:latin typeface="Helvetica"/>
                <a:cs typeface="Helvetica"/>
              </a:rPr>
              <a:t>of the CDC?</a:t>
            </a:r>
            <a:endParaRPr lang="en-US" sz="3200" dirty="0">
              <a:latin typeface="Helvetica"/>
              <a:cs typeface="Helvetica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6325" y="1600202"/>
            <a:ext cx="12045675" cy="3229211"/>
          </a:xfrm>
        </p:spPr>
        <p:txBody>
          <a:bodyPr>
            <a:normAutofit/>
          </a:bodyPr>
          <a:lstStyle/>
          <a:p>
            <a:r>
              <a:rPr lang="en-US" sz="2800" dirty="0" smtClean="0"/>
              <a:t>Utilizes a planning framework that focuses on long-term inquiry across age groups</a:t>
            </a:r>
          </a:p>
          <a:p>
            <a:r>
              <a:rPr lang="en-US" sz="2800" dirty="0" smtClean="0"/>
              <a:t>Offers a set of open-ended skills, attitudes and attributes to aid in the study of the work of children and teachers</a:t>
            </a:r>
          </a:p>
          <a:p>
            <a:r>
              <a:rPr lang="en-US" sz="2800" dirty="0" smtClean="0"/>
              <a:t>Emphasizes authentic assessment of young children through play-based, inquiry focused experiences</a:t>
            </a:r>
            <a:endParaRPr lang="en-US" sz="2800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67236" y="3907228"/>
            <a:ext cx="6147793" cy="2891700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146326" y="5601563"/>
            <a:ext cx="5620909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i="1" dirty="0" smtClean="0"/>
              <a:t>“Inquirer is things you don’t know. Porto is sitting right next to me. There’s Micah, Ruby, Carleigh, and Emma.”</a:t>
            </a:r>
            <a:endParaRPr lang="en-US" dirty="0"/>
          </a:p>
          <a:p>
            <a:pPr algn="ctr"/>
            <a:r>
              <a:rPr lang="en-US" dirty="0" smtClean="0"/>
              <a:t>-Claire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935739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ontent Placeholder 2"/>
          <p:cNvSpPr txBox="1">
            <a:spLocks/>
          </p:cNvSpPr>
          <p:nvPr/>
        </p:nvSpPr>
        <p:spPr>
          <a:xfrm>
            <a:off x="250845" y="3708853"/>
            <a:ext cx="7125593" cy="291980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400" dirty="0" smtClean="0"/>
              <a:t>Provides opportunities to share our work with others in an international context:</a:t>
            </a:r>
          </a:p>
          <a:p>
            <a:pPr marL="857250" lvl="1" indent="-457200"/>
            <a:r>
              <a:rPr lang="en-US" dirty="0" smtClean="0"/>
              <a:t>KSU hosted the inaugural International Baccalaureate Educator’s Certificate Conference, May 2016</a:t>
            </a:r>
          </a:p>
          <a:p>
            <a:pPr marL="857250" lvl="1" indent="-457200"/>
            <a:r>
              <a:rPr lang="en-US" i="1" dirty="0" smtClean="0"/>
              <a:t>Case study of school/university initiatives creating collaborative partnerships</a:t>
            </a:r>
            <a:r>
              <a:rPr lang="en-US" dirty="0" smtClean="0"/>
              <a:t>, IB of the America’s Conference, July 2016, Toronto, CA.</a:t>
            </a:r>
            <a:endParaRPr lang="en-US" i="1" dirty="0" smtClean="0"/>
          </a:p>
          <a:p>
            <a:endParaRPr lang="en-US" sz="24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0845" y="133518"/>
            <a:ext cx="11331556" cy="1143000"/>
          </a:xfrm>
        </p:spPr>
        <p:txBody>
          <a:bodyPr>
            <a:noAutofit/>
          </a:bodyPr>
          <a:lstStyle/>
          <a:p>
            <a:pPr algn="l"/>
            <a:r>
              <a:rPr lang="en-US" sz="2800" dirty="0">
                <a:latin typeface="Helvetica"/>
                <a:cs typeface="Helvetica"/>
              </a:rPr>
              <a:t>How does the </a:t>
            </a:r>
            <a:r>
              <a:rPr lang="en-US" sz="2800" dirty="0" smtClean="0">
                <a:latin typeface="Helvetica"/>
                <a:cs typeface="Helvetica"/>
              </a:rPr>
              <a:t>IBPYP </a:t>
            </a:r>
            <a:r>
              <a:rPr lang="en-US" sz="2800" dirty="0">
                <a:latin typeface="Helvetica"/>
                <a:cs typeface="Helvetica"/>
              </a:rPr>
              <a:t>Framework </a:t>
            </a:r>
            <a:r>
              <a:rPr lang="en-US" sz="2800" dirty="0" smtClean="0">
                <a:latin typeface="Helvetica"/>
                <a:cs typeface="Helvetica"/>
              </a:rPr>
              <a:t>more closely align the CDC with the Kent State community AND provide opportunities for collaborations beyond the KSU community?</a:t>
            </a:r>
            <a:endParaRPr lang="en-US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0844" y="1396522"/>
            <a:ext cx="11179919" cy="2586839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en-US" sz="2400" dirty="0" smtClean="0"/>
              <a:t>Mirrors the Early Childhood Education Program</a:t>
            </a:r>
          </a:p>
          <a:p>
            <a:pPr>
              <a:lnSpc>
                <a:spcPct val="90000"/>
              </a:lnSpc>
            </a:pPr>
            <a:r>
              <a:rPr lang="en-US" sz="2400" dirty="0" smtClean="0"/>
              <a:t>Reflects ideals identified in the University President’s mission – using local endeavors to create global impact</a:t>
            </a:r>
          </a:p>
          <a:p>
            <a:pPr>
              <a:lnSpc>
                <a:spcPct val="90000"/>
              </a:lnSpc>
            </a:pPr>
            <a:r>
              <a:rPr lang="en-US" sz="2400" dirty="0" smtClean="0"/>
              <a:t>Creates opportunities for university collaborations with other departments within the university, e.g. the Office of Global Education and Gerald H. Read Center for International and Intercultural Education</a:t>
            </a:r>
          </a:p>
          <a:p>
            <a:pPr marL="0" indent="0">
              <a:lnSpc>
                <a:spcPct val="90000"/>
              </a:lnSpc>
              <a:buNone/>
            </a:pPr>
            <a:endParaRPr lang="en-US" sz="2600" dirty="0" smtClean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76438" y="3413556"/>
            <a:ext cx="6405728" cy="3182542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7620509" y="5920111"/>
            <a:ext cx="4571491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i="1" dirty="0"/>
              <a:t>Inquiring is...</a:t>
            </a:r>
          </a:p>
          <a:p>
            <a:pPr algn="ctr"/>
            <a:r>
              <a:rPr lang="en-US" i="1" dirty="0" smtClean="0"/>
              <a:t>“you talk so much and you ask questions.</a:t>
            </a:r>
            <a:r>
              <a:rPr lang="en-US" dirty="0"/>
              <a:t>”</a:t>
            </a:r>
          </a:p>
          <a:p>
            <a:pPr algn="ctr"/>
            <a:r>
              <a:rPr lang="en-US" dirty="0" smtClean="0"/>
              <a:t>-Becca</a:t>
            </a: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3190596" y="5574632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53709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Dr. </a:t>
            </a:r>
            <a:r>
              <a:rPr lang="en-US" dirty="0"/>
              <a:t>R</a:t>
            </a:r>
            <a:r>
              <a:rPr lang="en-US" dirty="0" smtClean="0"/>
              <a:t>obin Dever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sz="3600" dirty="0" smtClean="0"/>
              <a:t>Assistant Professor/Program Coordinator</a:t>
            </a:r>
          </a:p>
          <a:p>
            <a:r>
              <a:rPr lang="en-US" sz="3600" dirty="0" smtClean="0"/>
              <a:t>Middle Childhood Education</a:t>
            </a:r>
          </a:p>
          <a:p>
            <a:r>
              <a:rPr lang="en-US" sz="3600" dirty="0" smtClean="0"/>
              <a:t>MYP Coordinator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36253540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Participants will: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z="3200" dirty="0"/>
              <a:t>Learn about establishing and sustaining partnerships between universities, </a:t>
            </a:r>
            <a:r>
              <a:rPr lang="en-US" sz="3200" dirty="0" smtClean="0"/>
              <a:t>PreK</a:t>
            </a:r>
            <a:r>
              <a:rPr lang="en-US" sz="3200" dirty="0"/>
              <a:t>-12 schools locally and internationally.</a:t>
            </a:r>
          </a:p>
          <a:p>
            <a:pPr lvl="0"/>
            <a:r>
              <a:rPr lang="en-US" sz="3200" dirty="0"/>
              <a:t> Have opportunities to examine how one university’s relationship with IB programs </a:t>
            </a:r>
            <a:r>
              <a:rPr lang="en-US" sz="3200" dirty="0" smtClean="0"/>
              <a:t>ranging </a:t>
            </a:r>
            <a:r>
              <a:rPr lang="en-US" sz="3200" dirty="0"/>
              <a:t>from </a:t>
            </a:r>
            <a:r>
              <a:rPr lang="en-US" sz="3200" dirty="0" err="1" smtClean="0"/>
              <a:t>PreK</a:t>
            </a:r>
            <a:r>
              <a:rPr lang="en-US" sz="3200" dirty="0" smtClean="0"/>
              <a:t> </a:t>
            </a:r>
            <a:r>
              <a:rPr lang="en-US" sz="3200" dirty="0"/>
              <a:t>through MYP has developed into a mutually beneficial relationship.</a:t>
            </a:r>
          </a:p>
          <a:p>
            <a:pPr lvl="0"/>
            <a:r>
              <a:rPr lang="en-US" sz="3200" dirty="0"/>
              <a:t>Explore options of how they can begin to form school/university partnerships with their own </a:t>
            </a:r>
            <a:r>
              <a:rPr lang="en-US" sz="3200" dirty="0" smtClean="0"/>
              <a:t>school context(s). </a:t>
            </a:r>
            <a:endParaRPr lang="en-US" sz="3200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792818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90499" y="357809"/>
            <a:ext cx="6591301" cy="62786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dirty="0" smtClean="0">
                <a:solidFill>
                  <a:srgbClr val="FF0000"/>
                </a:solidFill>
              </a:rPr>
              <a:t>Middle Years Program</a:t>
            </a:r>
          </a:p>
          <a:p>
            <a:pPr algn="ctr"/>
            <a:endParaRPr lang="en-US" sz="5400" dirty="0"/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en-US" sz="4800" dirty="0" smtClean="0"/>
              <a:t>Grade 4-9 licensure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en-US" sz="4800" dirty="0" smtClean="0"/>
              <a:t>Two </a:t>
            </a:r>
            <a:r>
              <a:rPr lang="en-US" sz="4800" dirty="0"/>
              <a:t>c</a:t>
            </a:r>
            <a:r>
              <a:rPr lang="en-US" sz="4800" dirty="0" smtClean="0"/>
              <a:t>ontent areas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en-US" sz="4800" dirty="0" smtClean="0"/>
              <a:t>Reading focus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en-US" sz="4800" dirty="0" smtClean="0"/>
              <a:t>Located on 3 campuses</a:t>
            </a:r>
          </a:p>
          <a:p>
            <a:pPr algn="ctr"/>
            <a:endParaRPr lang="en-US" sz="5400" dirty="0" smtClean="0"/>
          </a:p>
        </p:txBody>
      </p:sp>
      <p:pic>
        <p:nvPicPr>
          <p:cNvPr id="3" name="Content Placeholder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7010400" y="1135794"/>
            <a:ext cx="4645488" cy="43533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9299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>
                <a:solidFill>
                  <a:srgbClr val="FFC000"/>
                </a:solidFill>
              </a:rPr>
              <a:t>Middle Childhood Education Coursework</a:t>
            </a:r>
            <a:endParaRPr lang="en-US" dirty="0">
              <a:solidFill>
                <a:srgbClr val="FFC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accent4">
                    <a:lumMod val="40000"/>
                    <a:lumOff val="60000"/>
                  </a:schemeClr>
                </a:solidFill>
              </a:rPr>
              <a:t>Fall Semester</a:t>
            </a:r>
          </a:p>
          <a:p>
            <a:pPr lvl="1"/>
            <a:r>
              <a:rPr lang="en-US" dirty="0" smtClean="0"/>
              <a:t>Reading and Writing in MC</a:t>
            </a:r>
          </a:p>
          <a:p>
            <a:pPr lvl="1"/>
            <a:r>
              <a:rPr lang="en-US" dirty="0" smtClean="0"/>
              <a:t>Math Methods</a:t>
            </a:r>
          </a:p>
          <a:p>
            <a:pPr lvl="1"/>
            <a:r>
              <a:rPr lang="en-US" dirty="0" smtClean="0"/>
              <a:t>Integrated Science/Social Studies</a:t>
            </a:r>
          </a:p>
          <a:p>
            <a:pPr lvl="1"/>
            <a:r>
              <a:rPr lang="en-US" dirty="0" smtClean="0"/>
              <a:t>Teaching &amp; Learning in MC</a:t>
            </a:r>
          </a:p>
          <a:p>
            <a:pPr lvl="1"/>
            <a:r>
              <a:rPr lang="en-US" dirty="0" smtClean="0"/>
              <a:t>Weekly field experience in all content areas in grades 4-6 with focus on reading</a:t>
            </a:r>
          </a:p>
          <a:p>
            <a:pPr marL="914400" lvl="2" indent="0">
              <a:buNone/>
            </a:pP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accent4">
                    <a:lumMod val="40000"/>
                    <a:lumOff val="60000"/>
                  </a:schemeClr>
                </a:solidFill>
              </a:rPr>
              <a:t>Spring Semester</a:t>
            </a:r>
          </a:p>
          <a:p>
            <a:pPr lvl="1"/>
            <a:r>
              <a:rPr lang="en-US" dirty="0" smtClean="0"/>
              <a:t>Teaching Reading with Literature</a:t>
            </a:r>
          </a:p>
          <a:p>
            <a:pPr lvl="1"/>
            <a:r>
              <a:rPr lang="en-US" dirty="0" smtClean="0"/>
              <a:t>Curriculum &amp; Organization in MC</a:t>
            </a:r>
          </a:p>
          <a:p>
            <a:pPr lvl="1"/>
            <a:r>
              <a:rPr lang="en-US" dirty="0" smtClean="0"/>
              <a:t>Content Specific Methods</a:t>
            </a:r>
          </a:p>
          <a:p>
            <a:pPr lvl="2"/>
            <a:r>
              <a:rPr lang="en-US" dirty="0" smtClean="0"/>
              <a:t>Social Studies</a:t>
            </a:r>
          </a:p>
          <a:p>
            <a:pPr lvl="2"/>
            <a:r>
              <a:rPr lang="en-US" dirty="0" smtClean="0"/>
              <a:t>Science</a:t>
            </a:r>
          </a:p>
          <a:p>
            <a:pPr lvl="2"/>
            <a:r>
              <a:rPr lang="en-US" dirty="0" smtClean="0"/>
              <a:t>Mathematics</a:t>
            </a:r>
            <a:endParaRPr lang="en-US" dirty="0"/>
          </a:p>
          <a:p>
            <a:pPr lvl="1"/>
            <a:r>
              <a:rPr lang="en-US" dirty="0" smtClean="0"/>
              <a:t>Weekly field experience in content area classrooms in grades 6-9.</a:t>
            </a:r>
          </a:p>
        </p:txBody>
      </p:sp>
    </p:spTree>
    <p:extLst>
      <p:ext uri="{BB962C8B-B14F-4D97-AF65-F5344CB8AC3E}">
        <p14:creationId xmlns:p14="http://schemas.microsoft.com/office/powerpoint/2010/main" val="15537327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>
                <a:solidFill>
                  <a:srgbClr val="FFC000"/>
                </a:solidFill>
              </a:rPr>
              <a:t>Middle Childhood Clinical Partnerships</a:t>
            </a:r>
            <a:endParaRPr lang="en-US" dirty="0">
              <a:solidFill>
                <a:srgbClr val="FFC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lang="en-US" sz="3200" dirty="0" smtClean="0">
                <a:solidFill>
                  <a:schemeClr val="accent4">
                    <a:lumMod val="40000"/>
                    <a:lumOff val="60000"/>
                  </a:schemeClr>
                </a:solidFill>
              </a:rPr>
              <a:t>Litchfield MS</a:t>
            </a:r>
          </a:p>
          <a:p>
            <a:pPr lvl="1"/>
            <a:r>
              <a:rPr lang="en-US" sz="3200" dirty="0" smtClean="0"/>
              <a:t>Akron, OH</a:t>
            </a:r>
          </a:p>
          <a:p>
            <a:pPr lvl="1"/>
            <a:r>
              <a:rPr lang="en-US" sz="3200" dirty="0" smtClean="0"/>
              <a:t>IB Candidate School</a:t>
            </a:r>
          </a:p>
          <a:p>
            <a:pPr lvl="1"/>
            <a:r>
              <a:rPr lang="en-US" sz="3200" dirty="0" smtClean="0"/>
              <a:t>Year-long field placement</a:t>
            </a:r>
            <a:endParaRPr lang="en-US" sz="3200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sz="3200" dirty="0" smtClean="0">
                <a:solidFill>
                  <a:schemeClr val="accent4">
                    <a:lumMod val="40000"/>
                    <a:lumOff val="60000"/>
                  </a:schemeClr>
                </a:solidFill>
              </a:rPr>
              <a:t>Shaker Heights MS</a:t>
            </a:r>
          </a:p>
          <a:p>
            <a:pPr lvl="1"/>
            <a:r>
              <a:rPr lang="en-US" sz="3200" dirty="0" smtClean="0"/>
              <a:t>Shaker Heights, OH</a:t>
            </a:r>
          </a:p>
          <a:p>
            <a:pPr lvl="1"/>
            <a:r>
              <a:rPr lang="en-US" sz="3200" dirty="0" smtClean="0"/>
              <a:t>IB World School</a:t>
            </a:r>
          </a:p>
          <a:p>
            <a:pPr lvl="1"/>
            <a:r>
              <a:rPr lang="en-US" sz="3200" dirty="0" smtClean="0"/>
              <a:t>“Field Trips” to observe teaching &amp; planning</a:t>
            </a:r>
          </a:p>
          <a:p>
            <a:r>
              <a:rPr lang="en-US" sz="3200" dirty="0" smtClean="0">
                <a:solidFill>
                  <a:schemeClr val="accent4">
                    <a:lumMod val="40000"/>
                    <a:lumOff val="60000"/>
                  </a:schemeClr>
                </a:solidFill>
              </a:rPr>
              <a:t>Langston MS</a:t>
            </a:r>
          </a:p>
          <a:p>
            <a:pPr lvl="1"/>
            <a:r>
              <a:rPr lang="en-US" sz="3200" dirty="0" smtClean="0"/>
              <a:t>Oberlin, OH</a:t>
            </a:r>
          </a:p>
          <a:p>
            <a:pPr lvl="1"/>
            <a:r>
              <a:rPr lang="en-US" sz="3200" dirty="0" smtClean="0"/>
              <a:t>IB World School</a:t>
            </a:r>
          </a:p>
          <a:p>
            <a:pPr marL="457200" lvl="1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841113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7200" dirty="0" smtClean="0">
                <a:solidFill>
                  <a:srgbClr val="FF0000"/>
                </a:solidFill>
              </a:rPr>
              <a:t>Challenges to Partnerships</a:t>
            </a:r>
            <a:endParaRPr lang="en-US" sz="7200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6000" dirty="0" smtClean="0"/>
              <a:t>Turn to a partner and discuss what challenges your institution faces in creating partnerships.  Enter your responses in the poll.</a:t>
            </a:r>
            <a:endParaRPr lang="en-US" sz="6000" dirty="0"/>
          </a:p>
        </p:txBody>
      </p:sp>
    </p:spTree>
    <p:extLst>
      <p:ext uri="{BB962C8B-B14F-4D97-AF65-F5344CB8AC3E}">
        <p14:creationId xmlns:p14="http://schemas.microsoft.com/office/powerpoint/2010/main" val="28538300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4000" y="254000"/>
            <a:ext cx="11684000" cy="635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02893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FFFF00"/>
                </a:solidFill>
              </a:rPr>
              <a:t> </a:t>
            </a:r>
            <a:endParaRPr lang="en-US" dirty="0">
              <a:solidFill>
                <a:srgbClr val="FFFF00"/>
              </a:solidFill>
            </a:endParaRPr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>
          <a:xfrm>
            <a:off x="1524000" y="3896138"/>
            <a:ext cx="9144000" cy="1361661"/>
          </a:xfrm>
        </p:spPr>
        <p:txBody>
          <a:bodyPr>
            <a:normAutofit/>
          </a:bodyPr>
          <a:lstStyle/>
          <a:p>
            <a:r>
              <a:rPr lang="en-US" sz="3600" dirty="0" smtClean="0"/>
              <a:t>Relationship, Relationship, Relationship!!!</a:t>
            </a:r>
          </a:p>
          <a:p>
            <a:r>
              <a:rPr lang="en-US" sz="3600" dirty="0" smtClean="0"/>
              <a:t>Perseverance and Continuity 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15436376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Introducing you to Kent State University. . 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199" y="1825625"/>
            <a:ext cx="8752569" cy="4351338"/>
          </a:xfrm>
        </p:spPr>
        <p:txBody>
          <a:bodyPr/>
          <a:lstStyle/>
          <a:p>
            <a:r>
              <a:rPr lang="en-US" dirty="0" smtClean="0"/>
              <a:t>Public school  founded in 1910 as a Normal School.  </a:t>
            </a:r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6863" y="2458558"/>
            <a:ext cx="3519712" cy="3519712"/>
          </a:xfr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83273" y="2458558"/>
            <a:ext cx="5714286" cy="35174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09376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Kent State:  Local and Global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half" idx="1"/>
          </p:nvPr>
        </p:nvSpPr>
        <p:spPr>
          <a:xfrm>
            <a:off x="1277841" y="1825625"/>
            <a:ext cx="5181600" cy="4351338"/>
          </a:xfrm>
        </p:spPr>
        <p:txBody>
          <a:bodyPr/>
          <a:lstStyle/>
          <a:p>
            <a:r>
              <a:rPr lang="en-US" dirty="0"/>
              <a:t> Large presence in NE OHIO with 8 geographically  dispersed campuses </a:t>
            </a:r>
          </a:p>
          <a:p>
            <a:r>
              <a:rPr lang="en-US" dirty="0"/>
              <a:t>Presence </a:t>
            </a:r>
            <a:r>
              <a:rPr lang="en-US" dirty="0" smtClean="0"/>
              <a:t>GLOBALLY with </a:t>
            </a:r>
            <a:r>
              <a:rPr lang="en-US" dirty="0"/>
              <a:t>offices in Beijing and New </a:t>
            </a:r>
            <a:r>
              <a:rPr lang="en-US" dirty="0" smtClean="0"/>
              <a:t>Delhi</a:t>
            </a:r>
          </a:p>
          <a:p>
            <a:r>
              <a:rPr lang="en-US" dirty="0"/>
              <a:t>A</a:t>
            </a:r>
            <a:r>
              <a:rPr lang="en-US" dirty="0" smtClean="0"/>
              <a:t>cademic </a:t>
            </a:r>
            <a:r>
              <a:rPr lang="en-US" dirty="0"/>
              <a:t>centers in </a:t>
            </a:r>
            <a:r>
              <a:rPr lang="en-US" dirty="0" smtClean="0"/>
              <a:t>Florence,  Italy </a:t>
            </a:r>
            <a:r>
              <a:rPr lang="en-US" dirty="0"/>
              <a:t>and </a:t>
            </a:r>
            <a:r>
              <a:rPr lang="en-US" dirty="0" smtClean="0"/>
              <a:t>Geneva, </a:t>
            </a:r>
            <a:r>
              <a:rPr lang="en-US" dirty="0"/>
              <a:t>Switzerland, as well as New York City. </a:t>
            </a:r>
          </a:p>
          <a:p>
            <a:endParaRPr lang="en-US" dirty="0"/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87768" y="1825625"/>
            <a:ext cx="3399232" cy="4397756"/>
          </a:xfrm>
        </p:spPr>
      </p:pic>
    </p:spTree>
    <p:extLst>
      <p:ext uri="{BB962C8B-B14F-4D97-AF65-F5344CB8AC3E}">
        <p14:creationId xmlns:p14="http://schemas.microsoft.com/office/powerpoint/2010/main" val="9717068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FFFF00"/>
                </a:solidFill>
              </a:rPr>
              <a:t>     Kent State </a:t>
            </a:r>
            <a:endParaRPr lang="en-US" dirty="0">
              <a:solidFill>
                <a:srgbClr val="FFFF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/>
              <a:t>4</a:t>
            </a:r>
            <a:r>
              <a:rPr lang="en-US" dirty="0" smtClean="0"/>
              <a:t>5,892 students overall</a:t>
            </a:r>
          </a:p>
          <a:p>
            <a:r>
              <a:rPr lang="en-US" dirty="0" smtClean="0"/>
              <a:t>28,981 students at the Kent Campus</a:t>
            </a:r>
          </a:p>
          <a:p>
            <a:r>
              <a:rPr lang="en-US" dirty="0" smtClean="0"/>
              <a:t>3002 international students at the Kent Campus</a:t>
            </a:r>
          </a:p>
          <a:p>
            <a:r>
              <a:rPr lang="en-US" dirty="0" smtClean="0"/>
              <a:t>Dozens of Black Squirrels from Canada  </a:t>
            </a:r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60435" y="786606"/>
            <a:ext cx="4134679" cy="2325757"/>
          </a:xfrm>
          <a:prstGeom prst="rect">
            <a:avLst/>
          </a:prstGeom>
        </p:spPr>
      </p:pic>
      <p:pic>
        <p:nvPicPr>
          <p:cNvPr id="5" name="Content Placeholder 4"/>
          <p:cNvPicPr>
            <a:picLocks noGrp="1" noChangeAspect="1"/>
          </p:cNvPicPr>
          <p:nvPr>
            <p:ph sz="half" idx="2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81388" y="2568277"/>
            <a:ext cx="2499269" cy="2499269"/>
          </a:xfr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60435" y="4558362"/>
            <a:ext cx="3669116" cy="1953685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01617" y="4857922"/>
            <a:ext cx="2336779" cy="1654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91389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Academics at Kent State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 smtClean="0"/>
              <a:t>Offers 280 bachelors’ degrees</a:t>
            </a:r>
          </a:p>
          <a:p>
            <a:r>
              <a:rPr lang="en-US" dirty="0" smtClean="0"/>
              <a:t>50 master’s programs in 100 areas of specialization</a:t>
            </a:r>
          </a:p>
          <a:p>
            <a:r>
              <a:rPr lang="en-US" dirty="0" smtClean="0"/>
              <a:t>23 doctoral programs in 50 areas of specialization </a:t>
            </a:r>
          </a:p>
          <a:p>
            <a:r>
              <a:rPr lang="en-US" dirty="0" smtClean="0"/>
              <a:t>International Certificate in the Higher Education administration Program </a:t>
            </a:r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87001" y="1825625"/>
            <a:ext cx="5441420" cy="3621018"/>
          </a:xfrm>
        </p:spPr>
      </p:pic>
    </p:spTree>
    <p:extLst>
      <p:ext uri="{BB962C8B-B14F-4D97-AF65-F5344CB8AC3E}">
        <p14:creationId xmlns:p14="http://schemas.microsoft.com/office/powerpoint/2010/main" val="2551327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Legacy of International Education at KSU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lang="en-US" sz="3200" dirty="0" smtClean="0"/>
              <a:t>Gerald H. Read,  founding  member of the Comparative and International Education Society &amp; the World Congress of Comparative Education Societies</a:t>
            </a:r>
          </a:p>
          <a:p>
            <a:r>
              <a:rPr lang="en-US" sz="3200" b="1" dirty="0"/>
              <a:t> </a:t>
            </a:r>
            <a:r>
              <a:rPr lang="en-US" sz="3200" b="1" dirty="0" smtClean="0"/>
              <a:t>Center for International and Intercultural Education</a:t>
            </a: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03517" y="2118665"/>
            <a:ext cx="5885676" cy="3148837"/>
          </a:xfrm>
        </p:spPr>
      </p:pic>
    </p:spTree>
    <p:extLst>
      <p:ext uri="{BB962C8B-B14F-4D97-AF65-F5344CB8AC3E}">
        <p14:creationId xmlns:p14="http://schemas.microsoft.com/office/powerpoint/2010/main" val="31741405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Dr. Martha Lash </a:t>
            </a:r>
            <a:endParaRPr lang="en-US" dirty="0"/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>
          <a:xfrm>
            <a:off x="800100" y="3602038"/>
            <a:ext cx="10869930" cy="1655762"/>
          </a:xfrm>
        </p:spPr>
        <p:txBody>
          <a:bodyPr>
            <a:noAutofit/>
          </a:bodyPr>
          <a:lstStyle/>
          <a:p>
            <a:r>
              <a:rPr lang="en-US" sz="3600" dirty="0" smtClean="0"/>
              <a:t>Associate Professor</a:t>
            </a:r>
          </a:p>
          <a:p>
            <a:r>
              <a:rPr lang="en-US" sz="3600" dirty="0" smtClean="0"/>
              <a:t>PYP Program Coordinator</a:t>
            </a:r>
          </a:p>
          <a:p>
            <a:pPr algn="l"/>
            <a:r>
              <a:rPr lang="en-US" sz="3600" dirty="0" smtClean="0"/>
              <a:t>KSU Director, Consortium for Overseas Student Teaching</a:t>
            </a:r>
          </a:p>
        </p:txBody>
      </p:sp>
    </p:spTree>
    <p:extLst>
      <p:ext uri="{BB962C8B-B14F-4D97-AF65-F5344CB8AC3E}">
        <p14:creationId xmlns:p14="http://schemas.microsoft.com/office/powerpoint/2010/main" val="30698945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E_HAS_URLS" val="oh hey this is notes box, due to this not being an empty string. woot.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E_HAS_URLS" val="oh hey this is notes box, due to this not being an empty string. woot.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E_HAS_URLS" val="oh hey this is notes box, due to this not being an empty string. woot.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E_HAS_URLS" val="oh hey this is notes box, due to this not being an empty string. woot.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E_HAS_URLS" val="oh hey this is notes box, due to this not being an empty string. woot.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E_HAS_URLS" val="oh hey this is notes box, due to this not being an empty string. woot.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E_HAS_URLS" val="oh hey this is notes box, due to this not being an empty string. woot.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E_HAS_URLS" val="oh hey this is notes box, due to this not being an empty string. woot.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E_HAS_URLS" val="oh hey this is notes box, due to this not being an empty string. woot.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E_HAS_URLS" val="oh hey this is notes box, due to this not being an empty string. woot.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E_HAS_URLS" val="oh hey this is notes box, due to this not being an empty string. woot.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E_HAS_URLS" val="oh hey this is notes box, due to this not being an empty string. woot.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E_HAS_URLS" val="oh hey this is notes box, due to this not being an empty string. woot.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E_HAS_URLS" val="oh hey this is notes box, due to this not being an empty string. woot.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E_HAS_URLS" val="oh hey this is notes box, due to this not being an empty string. woot.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E_HAS_URLS" val="oh hey this is notes box, due to this not being an empty string. woot.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E_HAS_URLS" val="oh hey this is notes box, due to this not being an empty string. woot.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E_HAS_URLS" val="oh hey this is notes box, due to this not being an empty string. woot.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E_HAS_URLS" val="oh hey this is notes box, due to this not being an empty string. woot.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E_HAS_URLS" val="oh hey this is notes box, due to this not being an empty string. woot.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E_HAS_URLS" val="oh hey this is notes box, due to this not being an empty string. woot.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E_HAS_URLS" val="oh hey this is notes box, due to this not being an empty string. woot.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E_HAS_URLS" val="oh hey this is notes box, due to this not being an empty string. woot.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E_HAS_URLS" val="oh hey this is notes box, due to this not being an empty string. woot.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E_HAS_URLS" val="oh hey this is notes box, due to this not being an empty string. woot.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E_HAS_URLS" val="oh hey this is notes box, due to this not being an empty string. woot.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E_HAS_URLS" val="oh hey this is notes box, due to this not being an empty string. woot.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E_HAS_URLS" val="oh hey this is notes box, due to this not being an empty string. woot.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E_HAS_URLS" val="oh hey this is notes box, due to this not being an empty string. woot.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E_HAS_URLS" val="oh hey this is notes box, due to this not being an empty string. woot.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E_HAS_URLS" val="oh hey this is notes box, due to this not being an empty string. woot.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E_HAS_URLS" val="oh hey this is notes box, due to this not being an empty string. woot.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E_HAS_URLS" val="oh hey this is notes box, due to this not being an empty string. woot.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E_HAS_URLS" val="oh hey this is notes box, due to this not being an empty string. woot.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11382</TotalTime>
  <Words>1442</Words>
  <Application>Microsoft Macintosh PowerPoint</Application>
  <PresentationFormat>Widescreen</PresentationFormat>
  <Paragraphs>210</Paragraphs>
  <Slides>35</Slides>
  <Notes>35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35</vt:i4>
      </vt:variant>
    </vt:vector>
  </HeadingPairs>
  <TitlesOfParts>
    <vt:vector size="44" baseType="lpstr">
      <vt:lpstr>Arial</vt:lpstr>
      <vt:lpstr>Calibri</vt:lpstr>
      <vt:lpstr>Calibri Light</vt:lpstr>
      <vt:lpstr>Cambria</vt:lpstr>
      <vt:lpstr>Helvetica</vt:lpstr>
      <vt:lpstr>MS Mincho</vt:lpstr>
      <vt:lpstr>ＭＳ Ｐゴシック</vt:lpstr>
      <vt:lpstr>Times New Roman</vt:lpstr>
      <vt:lpstr>Office Theme</vt:lpstr>
      <vt:lpstr>Case Study of School/University Initiatives  Creating Collaborative Partnerships </vt:lpstr>
      <vt:lpstr>Presenters</vt:lpstr>
      <vt:lpstr>Participants will:</vt:lpstr>
      <vt:lpstr>Introducing you to Kent State University. . .</vt:lpstr>
      <vt:lpstr>Kent State:  Local and Global</vt:lpstr>
      <vt:lpstr>     Kent State </vt:lpstr>
      <vt:lpstr>Academics at Kent State </vt:lpstr>
      <vt:lpstr>Legacy of International Education at KSU</vt:lpstr>
      <vt:lpstr>Dr. Martha Lash </vt:lpstr>
      <vt:lpstr>KSU Early Childhood Program </vt:lpstr>
      <vt:lpstr> KSU ECED Graduates of 12/14 (and forward) earn IBPYP Certificate T&amp; L --Awarded KSU/IB Graduation Cords.</vt:lpstr>
      <vt:lpstr>Kent State IB-PYP Program</vt:lpstr>
      <vt:lpstr>Kent State IB-PYP Program</vt:lpstr>
      <vt:lpstr>Partner and Collaborate for Field-based Learning</vt:lpstr>
      <vt:lpstr>Thank  You  Ohio Network Schools </vt:lpstr>
      <vt:lpstr>Early Childhood Education Short-term Study Abroad in Toronto, Canada, one of the most culturally diverse cities in the world!</vt:lpstr>
      <vt:lpstr>  International Field Trips to Canadian IB Schools   </vt:lpstr>
      <vt:lpstr> Learning from Experienced IBPYP Schools…..      …..and enjoying new experiences  </vt:lpstr>
      <vt:lpstr>Student Teaching: PAC IB World School, Adelaide, Australia</vt:lpstr>
      <vt:lpstr>Advantages to partnerships</vt:lpstr>
      <vt:lpstr>Challenges Posed, Addressed, and Continuing</vt:lpstr>
      <vt:lpstr>PowerPoint Presentation</vt:lpstr>
      <vt:lpstr>Dr. Monica Miller Marsh </vt:lpstr>
      <vt:lpstr>KSU Child Development Center Early Years Program</vt:lpstr>
      <vt:lpstr>Implementation of the International Baccalaureate Primary Years Program</vt:lpstr>
      <vt:lpstr>PowerPoint Presentation</vt:lpstr>
      <vt:lpstr>How does the IB PYP Framework support the curriculum and pedagogy of the CDC?</vt:lpstr>
      <vt:lpstr>How does the IBPYP Framework more closely align the CDC with the Kent State community AND provide opportunities for collaborations beyond the KSU community?</vt:lpstr>
      <vt:lpstr>Dr. Robin Dever</vt:lpstr>
      <vt:lpstr>PowerPoint Presentation</vt:lpstr>
      <vt:lpstr>Middle Childhood Education Coursework</vt:lpstr>
      <vt:lpstr>Middle Childhood Clinical Partnerships</vt:lpstr>
      <vt:lpstr>Challenges to Partnerships</vt:lpstr>
      <vt:lpstr>PowerPoint Presentation</vt:lpstr>
      <vt:lpstr> </vt:lpstr>
    </vt:vector>
  </TitlesOfParts>
  <LinksUpToDate>false</LinksUpToDate>
  <SharedDoc>false</SharedDoc>
  <HyperlinksChanged>false</HyperlinksChanged>
  <AppVersion>15.0024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Microsoft Office User</dc:creator>
  <cp:lastModifiedBy>Dever, Robin</cp:lastModifiedBy>
  <cp:revision>84</cp:revision>
  <dcterms:created xsi:type="dcterms:W3CDTF">2015-11-04T16:51:20Z</dcterms:created>
  <dcterms:modified xsi:type="dcterms:W3CDTF">2016-07-17T14:05:36Z</dcterms:modified>
</cp:coreProperties>
</file>