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8" r:id="rId1"/>
  </p:sldMasterIdLst>
  <p:notesMasterIdLst>
    <p:notesMasterId r:id="rId7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79"/>
      <p:bold r:id="rId80"/>
      <p:italic r:id="rId81"/>
      <p:boldItalic r:id="rId82"/>
    </p:embeddedFont>
    <p:embeddedFont>
      <p:font typeface="PT Sans" panose="020B0604020202020204" charset="0"/>
      <p:regular r:id="rId83"/>
      <p:bold r:id="rId84"/>
      <p:italic r:id="rId85"/>
      <p:boldItalic r:id="rId8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B7FE395-F989-489C-9715-EAF563F39762}">
  <a:tblStyle styleId="{CB7FE395-F989-489C-9715-EAF563F39762}" styleName="Table_0"/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123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font" Target="fonts/font6.fntdata"/><Relationship Id="rId89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font" Target="fonts/font1.fntdata"/><Relationship Id="rId87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font" Target="fonts/font4.fntdata"/><Relationship Id="rId90" Type="http://schemas.openxmlformats.org/officeDocument/2006/relationships/tableStyles" Target="tableStyle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font" Target="fonts/font2.fntdata"/><Relationship Id="rId85" Type="http://schemas.openxmlformats.org/officeDocument/2006/relationships/font" Target="fonts/font7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font" Target="fonts/font5.fntdata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font" Target="fonts/font3.fntdata"/><Relationship Id="rId86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279534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2" name="Shape 7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05031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46044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781281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Shape 1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26648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44" name="Shape 1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489933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902262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665359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Shape 1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510283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620094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Shape 1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929853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60772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Who is in the room?</a:t>
            </a:r>
          </a:p>
          <a:p>
            <a:pPr lvl="0">
              <a:spcBef>
                <a:spcPts val="0"/>
              </a:spcBef>
              <a:buNone/>
            </a:pPr>
            <a:r>
              <a:rPr lang="en-US"/>
              <a:t>From Canada, USA, Caribbean, Mexico, anywhere else</a:t>
            </a:r>
          </a:p>
          <a:p>
            <a:pPr lvl="0">
              <a:spcBef>
                <a:spcPts val="0"/>
              </a:spcBef>
              <a:buNone/>
            </a:pPr>
            <a:r>
              <a:rPr lang="en-US"/>
              <a:t>Teacher, coordinators, building administrator, central administrator, other</a:t>
            </a:r>
          </a:p>
          <a:p>
            <a:pPr lvl="0">
              <a:spcBef>
                <a:spcPts val="0"/>
              </a:spcBef>
              <a:buNone/>
            </a:pPr>
            <a:r>
              <a:rPr lang="en-US"/>
              <a:t>IB journey: interested, candidate, authorized</a:t>
            </a:r>
          </a:p>
          <a:p>
            <a:pPr lvl="0">
              <a:spcBef>
                <a:spcPts val="0"/>
              </a:spcBef>
              <a:buNone/>
            </a:pPr>
            <a:r>
              <a:rPr lang="en-US"/>
              <a:t>Continuum: PYP, MYP, DP</a:t>
            </a:r>
          </a:p>
        </p:txBody>
      </p:sp>
      <p:sp>
        <p:nvSpPr>
          <p:cNvPr id="76" name="Shape 7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079444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Shape 1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713246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Shape 1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67082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Shape 2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43292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Shape 2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673020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Shape 2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2059518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Shape 2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None/>
            </a:pPr>
            <a:r>
              <a:rPr lang="en-US">
                <a:solidFill>
                  <a:srgbClr val="004B8D"/>
                </a:solidFill>
                <a:latin typeface="PT Sans"/>
                <a:ea typeface="PT Sans"/>
                <a:cs typeface="PT Sans"/>
                <a:sym typeface="PT Sans"/>
              </a:rPr>
              <a:t>(meeting agenda templates, OneNote and Google, classroom walkthrough form, LEARN lesson plan template and guiding document)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336365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Shape 2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722867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30" name="Shape 2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5616083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Shape 2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2471113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Shape 2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369754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7735484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Shape 2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5597829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Shape 25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Shape 2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0906630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Shape 2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601440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Shape 2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Shape 2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2432153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Shape 27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Shape 2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9385067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Shape 2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Shape 2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6787818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Shape 2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9640752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Shape 2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9156636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Shape 30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Shape 3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4544896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Shape 31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Shape 3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18631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3 minutes</a:t>
            </a:r>
          </a:p>
        </p:txBody>
      </p:sp>
      <p:sp>
        <p:nvSpPr>
          <p:cNvPr id="88" name="Shape 8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0740264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552166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Shape 32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Shape 3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1257242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Shape 33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Shape 3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26605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Shape 33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Shape 3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5226200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Shape 34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Shape 3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427129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Shape 35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Shape 3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5481486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Shape 35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Shape 3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2397950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Shape 36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Shape 3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8889422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Shape 37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Shape 3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2954269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Shape 37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Shape 3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51147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/>
              <a:t>Jot ideas from audience, 5 minutes</a:t>
            </a:r>
          </a:p>
        </p:txBody>
      </p:sp>
    </p:spTree>
    <p:extLst>
      <p:ext uri="{BB962C8B-B14F-4D97-AF65-F5344CB8AC3E}">
        <p14:creationId xmlns:p14="http://schemas.microsoft.com/office/powerpoint/2010/main" val="10304631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Shape 38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" name="Shape 3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932613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Shape 39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" name="Shape 3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121970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Shape 39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" name="Shape 3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2804008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Shape 40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6" name="Shape 4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467171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Shape 41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Shape 4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2320820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Shape 41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" name="Shape 4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76484034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Shape 42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Shape 4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2052127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Shape 4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Shape 4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6148925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Shape 44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Shape 4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89495597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Shape 44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9" name="Shape 4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50309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2"/>
              </a:buClr>
              <a:buSzPct val="78571"/>
              <a:buFont typeface="Arial"/>
              <a:buNone/>
            </a:pPr>
            <a:r>
              <a:rPr lang="en-US" sz="1400">
                <a:solidFill>
                  <a:schemeClr val="dk2"/>
                </a:solidFill>
              </a:rPr>
              <a:t>This begs the question, “Can IB be the framework under which all of the mandates are accomplished in your school?” </a:t>
            </a:r>
          </a:p>
        </p:txBody>
      </p:sp>
    </p:spTree>
    <p:extLst>
      <p:ext uri="{BB962C8B-B14F-4D97-AF65-F5344CB8AC3E}">
        <p14:creationId xmlns:p14="http://schemas.microsoft.com/office/powerpoint/2010/main" val="4101805424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Shape 45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6" name="Shape 4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075092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Shape 4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Shape 4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2870289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Shape 46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Shape 4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90436834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Shape 47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6" name="Shape 4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13460305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Shape 4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2" name="Shape 4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52243532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Shape 48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8" name="Shape 4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95412667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Shape 49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5" name="Shape 4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72648308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Shape 50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2" name="Shape 5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38550035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Shape 50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Shape 5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3430707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Shape 51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6" name="Shape 5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78823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Many competing mandates, short on time and how to best use it to increase achievement for all students.  (closing gaps and raising the bar)-main focus in the beginning was student achievement due to performance on state tests</a:t>
            </a:r>
          </a:p>
        </p:txBody>
      </p:sp>
      <p:sp>
        <p:nvSpPr>
          <p:cNvPr id="106" name="Shape 10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99474426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Shape 5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23" name="Shape 52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96914475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Shape 5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529" name="Shape 52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59128135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Shape 53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6" name="Shape 5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6850849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Shape 54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9" name="Shape 5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70508999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Shape 55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5" name="Shape 5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74854041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Shape 56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1" name="Shape 5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4532614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Shape 5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7" name="Shape 5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556638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Since taking over-these mandates have added to the plate-as principal, it’s my job to see that mandates are complied with while still ensuring a successful and engaging (invigorating/enjoyable) school experience for students and teachers</a:t>
            </a:r>
          </a:p>
        </p:txBody>
      </p:sp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943546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/>
              <a:t>IB the main thing under which the other mandates could also be accomplished</a:t>
            </a:r>
          </a:p>
        </p:txBody>
      </p:sp>
      <p:sp>
        <p:nvSpPr>
          <p:cNvPr id="119" name="Shape 11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517232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tart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7555646" y="6629929"/>
            <a:ext cx="1068334" cy="22806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/>
              <a:buNone/>
              <a:defRPr sz="1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xfrm>
            <a:off x="8623979" y="6629929"/>
            <a:ext cx="406399" cy="2280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000" b="0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title"/>
          </p:nvPr>
        </p:nvSpPr>
        <p:spPr>
          <a:xfrm>
            <a:off x="1219200" y="1319999"/>
            <a:ext cx="5472000" cy="566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1AB7EA"/>
              </a:buClr>
              <a:buFont typeface="PT Sans"/>
              <a:buNone/>
              <a:defRPr sz="2000" b="1" i="0" u="none" strike="noStrike" cap="none">
                <a:solidFill>
                  <a:srgbClr val="1AB7EA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5" name="Shape 65"/>
          <p:cNvSpPr>
            <a:spLocks noGrp="1"/>
          </p:cNvSpPr>
          <p:nvPr>
            <p:ph type="pic" idx="2"/>
          </p:nvPr>
        </p:nvSpPr>
        <p:spPr>
          <a:xfrm>
            <a:off x="1219200" y="1886736"/>
            <a:ext cx="5472000" cy="4104000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Font typeface="Arial"/>
              <a:buNone/>
              <a:defRPr sz="2000" b="0" i="0" u="none" strike="noStrike" cap="none">
                <a:solidFill>
                  <a:schemeClr val="accent6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Merriweather Sans"/>
              <a:buNone/>
              <a:defRPr sz="20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Merriweather Sans"/>
              <a:buNone/>
              <a:defRPr sz="20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6843599" y="4960135"/>
            <a:ext cx="1843200" cy="1030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400"/>
              </a:spcBef>
              <a:buClr>
                <a:schemeClr val="accent1"/>
              </a:buClr>
              <a:buFont typeface="Arial"/>
              <a:buNone/>
              <a:defRPr sz="1200" b="0" i="1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Merriweather Sans"/>
              <a:buNone/>
              <a:defRPr sz="9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Merriweather Sans"/>
              <a:buNone/>
              <a:defRPr sz="9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dt" idx="10"/>
          </p:nvPr>
        </p:nvSpPr>
        <p:spPr>
          <a:xfrm>
            <a:off x="7212065" y="576264"/>
            <a:ext cx="1068334" cy="22806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ftr" idx="11"/>
          </p:nvPr>
        </p:nvSpPr>
        <p:spPr>
          <a:xfrm>
            <a:off x="2239061" y="6475941"/>
            <a:ext cx="3611400" cy="23918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sldNum" idx="12"/>
          </p:nvPr>
        </p:nvSpPr>
        <p:spPr>
          <a:xfrm>
            <a:off x="8280400" y="576264"/>
            <a:ext cx="406399" cy="2280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000" b="0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ctrTitle"/>
          </p:nvPr>
        </p:nvSpPr>
        <p:spPr>
          <a:xfrm>
            <a:off x="540327" y="3203572"/>
            <a:ext cx="8211786" cy="158856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buClr>
                <a:srgbClr val="1AB7EA"/>
              </a:buClr>
              <a:buFont typeface="PT Sans"/>
              <a:buNone/>
              <a:defRPr sz="3600" b="1" i="0" u="none" strike="noStrike" cap="none">
                <a:solidFill>
                  <a:srgbClr val="1AB7EA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ubTitle" idx="1"/>
          </p:nvPr>
        </p:nvSpPr>
        <p:spPr>
          <a:xfrm>
            <a:off x="540327" y="4792133"/>
            <a:ext cx="8211786" cy="8720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457200" marR="0" lvl="1" indent="0" algn="ctr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rgbClr val="8894B2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914400" marR="0" lvl="2" indent="0" algn="ctr" rtl="0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Font typeface="Arial"/>
              <a:buNone/>
              <a:defRPr sz="2000" b="0" i="0" u="none" strike="noStrike" cap="none">
                <a:solidFill>
                  <a:srgbClr val="8894B2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371600" marR="0" lvl="3" indent="0" algn="ctr" rtl="0">
              <a:lnSpc>
                <a:spcPct val="90000"/>
              </a:lnSpc>
              <a:spcBef>
                <a:spcPts val="400"/>
              </a:spcBef>
              <a:buClr>
                <a:srgbClr val="8894B2"/>
              </a:buClr>
              <a:buFont typeface="Merriweather Sans"/>
              <a:buNone/>
              <a:defRPr sz="2000" b="0" i="0" u="none" strike="noStrike" cap="none">
                <a:solidFill>
                  <a:srgbClr val="8894B2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1828800" marR="0" lvl="4" indent="0" algn="ctr" rtl="0">
              <a:lnSpc>
                <a:spcPct val="90000"/>
              </a:lnSpc>
              <a:spcBef>
                <a:spcPts val="400"/>
              </a:spcBef>
              <a:buClr>
                <a:srgbClr val="8894B2"/>
              </a:buClr>
              <a:buFont typeface="Merriweather Sans"/>
              <a:buNone/>
              <a:defRPr sz="2000" b="0" i="0" u="none" strike="noStrike" cap="none">
                <a:solidFill>
                  <a:srgbClr val="8894B2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286000" marR="0" lvl="5" indent="0" algn="ctr" rtl="0">
              <a:spcBef>
                <a:spcPts val="400"/>
              </a:spcBef>
              <a:buClr>
                <a:srgbClr val="8894B2"/>
              </a:buClr>
              <a:buFont typeface="Arial"/>
              <a:buNone/>
              <a:defRPr sz="2000" b="0" i="0" u="none" strike="noStrike" cap="none">
                <a:solidFill>
                  <a:srgbClr val="8894B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ctr" rtl="0">
              <a:spcBef>
                <a:spcPts val="400"/>
              </a:spcBef>
              <a:buClr>
                <a:srgbClr val="8894B2"/>
              </a:buClr>
              <a:buFont typeface="Arial"/>
              <a:buNone/>
              <a:defRPr sz="2000" b="0" i="0" u="none" strike="noStrike" cap="none">
                <a:solidFill>
                  <a:srgbClr val="8894B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ctr" rtl="0">
              <a:spcBef>
                <a:spcPts val="400"/>
              </a:spcBef>
              <a:buClr>
                <a:srgbClr val="8894B2"/>
              </a:buClr>
              <a:buFont typeface="Arial"/>
              <a:buNone/>
              <a:defRPr sz="2000" b="0" i="0" u="none" strike="noStrike" cap="none">
                <a:solidFill>
                  <a:srgbClr val="8894B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ctr" rtl="0">
              <a:spcBef>
                <a:spcPts val="400"/>
              </a:spcBef>
              <a:buClr>
                <a:srgbClr val="8894B2"/>
              </a:buClr>
              <a:buFont typeface="Arial"/>
              <a:buNone/>
              <a:defRPr sz="2000" b="0" i="0" u="none" strike="noStrike" cap="none">
                <a:solidFill>
                  <a:srgbClr val="8894B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dt" idx="10"/>
          </p:nvPr>
        </p:nvSpPr>
        <p:spPr>
          <a:xfrm>
            <a:off x="0" y="6629929"/>
            <a:ext cx="1068334" cy="22806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1068333" y="6629929"/>
            <a:ext cx="406399" cy="2280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000" b="0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838" cy="96884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1AB7EA"/>
              </a:buClr>
              <a:buFont typeface="PT Sans"/>
              <a:buNone/>
              <a:defRPr sz="3600" b="1" i="0" u="none" strike="noStrike" cap="none">
                <a:solidFill>
                  <a:srgbClr val="1AB7EA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838" cy="390184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88000" marR="0" lvl="0" indent="-110200" algn="l" rtl="0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14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576000" marR="0" lvl="1" indent="-1188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4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864000" marR="0" lvl="2" indent="-114699" algn="l" rtl="0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14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152000" marR="0" lvl="3" indent="-1614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Merriweather Sans"/>
              <a:buChar char="–"/>
              <a:defRPr sz="20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1440000" marR="0" lvl="4" indent="-169999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Merriweather Sans"/>
              <a:buChar char="–"/>
              <a:defRPr sz="20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dt" idx="10"/>
          </p:nvPr>
        </p:nvSpPr>
        <p:spPr>
          <a:xfrm>
            <a:off x="7212065" y="576264"/>
            <a:ext cx="1068334" cy="22806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ftr" idx="11"/>
          </p:nvPr>
        </p:nvSpPr>
        <p:spPr>
          <a:xfrm>
            <a:off x="2239061" y="6475941"/>
            <a:ext cx="3611400" cy="23918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280400" y="576264"/>
            <a:ext cx="406399" cy="2280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000" b="0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2239061" y="2184400"/>
            <a:ext cx="6447737" cy="1727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1AB7EA"/>
              </a:buClr>
              <a:buFont typeface="PT Sans"/>
              <a:buNone/>
              <a:defRPr sz="3600" b="1" i="0" u="none" strike="noStrike" cap="none">
                <a:solidFill>
                  <a:srgbClr val="1AB7EA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2239061" y="3911600"/>
            <a:ext cx="6447737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Arial"/>
              <a:buNone/>
              <a:defRPr sz="1800" b="0" i="0" u="none" strike="noStrike" cap="none">
                <a:solidFill>
                  <a:srgbClr val="8894B2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Font typeface="Arial"/>
              <a:buNone/>
              <a:defRPr sz="1600" b="0" i="0" u="none" strike="noStrike" cap="none">
                <a:solidFill>
                  <a:srgbClr val="8894B2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400"/>
              </a:spcBef>
              <a:buClr>
                <a:srgbClr val="8894B2"/>
              </a:buClr>
              <a:buFont typeface="Merriweather Sans"/>
              <a:buNone/>
              <a:defRPr sz="1400" b="0" i="0" u="none" strike="noStrike" cap="none">
                <a:solidFill>
                  <a:srgbClr val="8894B2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400"/>
              </a:spcBef>
              <a:buClr>
                <a:srgbClr val="8894B2"/>
              </a:buClr>
              <a:buFont typeface="Merriweather Sans"/>
              <a:buNone/>
              <a:defRPr sz="1400" b="0" i="0" u="none" strike="noStrike" cap="none">
                <a:solidFill>
                  <a:srgbClr val="8894B2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286000" marR="0" lvl="5" indent="0" algn="l" rtl="0">
              <a:spcBef>
                <a:spcPts val="280"/>
              </a:spcBef>
              <a:buClr>
                <a:srgbClr val="8894B2"/>
              </a:buClr>
              <a:buFont typeface="Arial"/>
              <a:buNone/>
              <a:defRPr sz="1400" b="0" i="0" u="none" strike="noStrike" cap="none">
                <a:solidFill>
                  <a:srgbClr val="8894B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280"/>
              </a:spcBef>
              <a:buClr>
                <a:srgbClr val="8894B2"/>
              </a:buClr>
              <a:buFont typeface="Arial"/>
              <a:buNone/>
              <a:defRPr sz="1400" b="0" i="0" u="none" strike="noStrike" cap="none">
                <a:solidFill>
                  <a:srgbClr val="8894B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280"/>
              </a:spcBef>
              <a:buClr>
                <a:srgbClr val="8894B2"/>
              </a:buClr>
              <a:buFont typeface="Arial"/>
              <a:buNone/>
              <a:defRPr sz="1400" b="0" i="0" u="none" strike="noStrike" cap="none">
                <a:solidFill>
                  <a:srgbClr val="8894B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280"/>
              </a:spcBef>
              <a:buClr>
                <a:srgbClr val="8894B2"/>
              </a:buClr>
              <a:buFont typeface="Arial"/>
              <a:buNone/>
              <a:defRPr sz="1400" b="0" i="0" u="none" strike="noStrike" cap="none">
                <a:solidFill>
                  <a:srgbClr val="8894B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dt" idx="10"/>
          </p:nvPr>
        </p:nvSpPr>
        <p:spPr>
          <a:xfrm>
            <a:off x="7212065" y="576264"/>
            <a:ext cx="1068334" cy="22806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ftr" idx="11"/>
          </p:nvPr>
        </p:nvSpPr>
        <p:spPr>
          <a:xfrm>
            <a:off x="2239061" y="6475941"/>
            <a:ext cx="3611400" cy="23918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xfrm>
            <a:off x="8280400" y="576264"/>
            <a:ext cx="406399" cy="2280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000" b="0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838" cy="96884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1AB7EA"/>
              </a:buClr>
              <a:buFont typeface="PT Sans"/>
              <a:buNone/>
              <a:defRPr sz="3600" b="1" i="0" u="none" strike="noStrike" cap="none">
                <a:solidFill>
                  <a:srgbClr val="1AB7EA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body" idx="1"/>
          </p:nvPr>
        </p:nvSpPr>
        <p:spPr>
          <a:xfrm>
            <a:off x="1224962" y="2209799"/>
            <a:ext cx="3677238" cy="39163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88000" marR="0" lvl="0" indent="-110200" algn="l" rtl="0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14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576000" marR="0" lvl="1" indent="-1188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4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864000" marR="0" lvl="2" indent="-114699" algn="l" rtl="0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14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152000" marR="0" lvl="3" indent="-1614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Merriweather Sans"/>
              <a:buChar char="–"/>
              <a:defRPr sz="20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1440000" marR="0" lvl="4" indent="-169999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Merriweather Sans"/>
              <a:buChar char="–"/>
              <a:defRPr sz="20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514600" marR="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body" idx="2"/>
          </p:nvPr>
        </p:nvSpPr>
        <p:spPr>
          <a:xfrm>
            <a:off x="5011200" y="2209799"/>
            <a:ext cx="3675600" cy="39163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88000" marR="0" lvl="0" indent="-110200" algn="l" rtl="0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14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576000" marR="0" lvl="1" indent="-1188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4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864000" marR="0" lvl="2" indent="-114699" algn="l" rtl="0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14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152000" marR="0" lvl="3" indent="-1614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Merriweather Sans"/>
              <a:buChar char="–"/>
              <a:defRPr sz="20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1440000" marR="0" lvl="4" indent="-169999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Merriweather Sans"/>
              <a:buChar char="–"/>
              <a:defRPr sz="20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514600" marR="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dt" idx="10"/>
          </p:nvPr>
        </p:nvSpPr>
        <p:spPr>
          <a:xfrm>
            <a:off x="7212065" y="576264"/>
            <a:ext cx="1068334" cy="22806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ftr" idx="11"/>
          </p:nvPr>
        </p:nvSpPr>
        <p:spPr>
          <a:xfrm>
            <a:off x="2239061" y="6475941"/>
            <a:ext cx="3611400" cy="23918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sldNum" idx="12"/>
          </p:nvPr>
        </p:nvSpPr>
        <p:spPr>
          <a:xfrm>
            <a:off x="8280400" y="576264"/>
            <a:ext cx="406399" cy="2280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000" b="0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838" cy="96884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1AB7EA"/>
              </a:buClr>
              <a:buFont typeface="PT Sans"/>
              <a:buNone/>
              <a:defRPr sz="3600" b="1" i="0" u="none" strike="noStrike" cap="none">
                <a:solidFill>
                  <a:srgbClr val="1AB7EA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1224962" y="2209800"/>
            <a:ext cx="3675600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Merriweather Sans"/>
              <a:buNone/>
              <a:defRPr sz="1600" b="1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Merriweather Sans"/>
              <a:buNone/>
              <a:defRPr sz="1600" b="1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2"/>
          </p:nvPr>
        </p:nvSpPr>
        <p:spPr>
          <a:xfrm>
            <a:off x="1224962" y="2849560"/>
            <a:ext cx="3675600" cy="3276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88000" marR="0" lvl="0" indent="-110200" algn="l" rtl="0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14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576000" marR="0" lvl="1" indent="-1188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4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864000" marR="0" lvl="2" indent="-114699" algn="l" rtl="0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14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152000" marR="0" lvl="3" indent="-1614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Merriweather Sans"/>
              <a:buChar char="–"/>
              <a:defRPr sz="20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1440000" marR="0" lvl="4" indent="-169999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Merriweather Sans"/>
              <a:buChar char="–"/>
              <a:defRPr sz="20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514600" marR="0" lvl="5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body" idx="3"/>
          </p:nvPr>
        </p:nvSpPr>
        <p:spPr>
          <a:xfrm>
            <a:off x="5011200" y="2209800"/>
            <a:ext cx="3675600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Merriweather Sans"/>
              <a:buNone/>
              <a:defRPr sz="1600" b="1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Merriweather Sans"/>
              <a:buNone/>
              <a:defRPr sz="1600" b="1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4"/>
          </p:nvPr>
        </p:nvSpPr>
        <p:spPr>
          <a:xfrm>
            <a:off x="5011200" y="2849560"/>
            <a:ext cx="3675600" cy="327660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88000" marR="0" lvl="0" indent="-110200" algn="l" rtl="0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14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576000" marR="0" lvl="1" indent="-1188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4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864000" marR="0" lvl="2" indent="-114699" algn="l" rtl="0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14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152000" marR="0" lvl="3" indent="-1614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Merriweather Sans"/>
              <a:buChar char="–"/>
              <a:defRPr sz="20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1440000" marR="0" lvl="4" indent="-169999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Merriweather Sans"/>
              <a:buChar char="–"/>
              <a:defRPr sz="20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514600" marR="0" lvl="5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dt" idx="10"/>
          </p:nvPr>
        </p:nvSpPr>
        <p:spPr>
          <a:xfrm>
            <a:off x="7212065" y="576264"/>
            <a:ext cx="1068334" cy="22806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ftr" idx="11"/>
          </p:nvPr>
        </p:nvSpPr>
        <p:spPr>
          <a:xfrm>
            <a:off x="2239061" y="6475941"/>
            <a:ext cx="3611400" cy="23918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8280400" y="576264"/>
            <a:ext cx="406399" cy="2280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000" b="0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838" cy="96884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1AB7EA"/>
              </a:buClr>
              <a:buFont typeface="PT Sans"/>
              <a:buNone/>
              <a:defRPr sz="3600" b="1" i="0" u="none" strike="noStrike" cap="none">
                <a:solidFill>
                  <a:srgbClr val="1AB7EA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dt" idx="10"/>
          </p:nvPr>
        </p:nvSpPr>
        <p:spPr>
          <a:xfrm>
            <a:off x="7212065" y="576264"/>
            <a:ext cx="1068334" cy="22806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ftr" idx="11"/>
          </p:nvPr>
        </p:nvSpPr>
        <p:spPr>
          <a:xfrm>
            <a:off x="2239061" y="6475941"/>
            <a:ext cx="3611400" cy="23918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8280400" y="576264"/>
            <a:ext cx="406399" cy="2280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000" b="0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dt" idx="10"/>
          </p:nvPr>
        </p:nvSpPr>
        <p:spPr>
          <a:xfrm>
            <a:off x="7212065" y="576264"/>
            <a:ext cx="1068334" cy="22806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ftr" idx="11"/>
          </p:nvPr>
        </p:nvSpPr>
        <p:spPr>
          <a:xfrm>
            <a:off x="2239061" y="6475941"/>
            <a:ext cx="3611400" cy="23918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sldNum" idx="12"/>
          </p:nvPr>
        </p:nvSpPr>
        <p:spPr>
          <a:xfrm>
            <a:off x="8280400" y="576264"/>
            <a:ext cx="406399" cy="2280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000" b="0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>
            <a:spLocks noGrp="1"/>
          </p:cNvSpPr>
          <p:nvPr>
            <p:ph type="title"/>
          </p:nvPr>
        </p:nvSpPr>
        <p:spPr>
          <a:xfrm>
            <a:off x="1219200" y="1283183"/>
            <a:ext cx="3225800" cy="104933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1AB7EA"/>
              </a:buClr>
              <a:buFont typeface="PT Sans"/>
              <a:buNone/>
              <a:defRPr sz="2000" b="1" i="0" u="none" strike="noStrike" cap="none">
                <a:solidFill>
                  <a:srgbClr val="1AB7EA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4572000" y="1283183"/>
            <a:ext cx="4114800" cy="4965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88000" marR="0" lvl="0" indent="-110200" algn="l" rtl="0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14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576000" marR="0" lvl="1" indent="-1188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4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864000" marR="0" lvl="2" indent="-114699" algn="l" rtl="0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14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152000" marR="0" lvl="3" indent="-1614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Merriweather Sans"/>
              <a:buChar char="–"/>
              <a:defRPr sz="20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1440000" marR="0" lvl="4" indent="-169999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Merriweather Sans"/>
              <a:buChar char="–"/>
              <a:defRPr sz="20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body" idx="2"/>
          </p:nvPr>
        </p:nvSpPr>
        <p:spPr>
          <a:xfrm>
            <a:off x="1219200" y="2332518"/>
            <a:ext cx="3225800" cy="39163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Merriweather Sans"/>
              <a:buNone/>
              <a:defRPr sz="9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Merriweather Sans"/>
              <a:buNone/>
              <a:defRPr sz="9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dt" idx="10"/>
          </p:nvPr>
        </p:nvSpPr>
        <p:spPr>
          <a:xfrm>
            <a:off x="7212065" y="576264"/>
            <a:ext cx="1068334" cy="22806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ftr" idx="11"/>
          </p:nvPr>
        </p:nvSpPr>
        <p:spPr>
          <a:xfrm>
            <a:off x="2239061" y="6475941"/>
            <a:ext cx="3611400" cy="23918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sldNum" idx="12"/>
          </p:nvPr>
        </p:nvSpPr>
        <p:spPr>
          <a:xfrm>
            <a:off x="8280400" y="576264"/>
            <a:ext cx="406399" cy="2280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000" b="0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2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838" cy="96884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1AB7EA"/>
              </a:buClr>
              <a:buFont typeface="PT Sans"/>
              <a:buNone/>
              <a:defRPr sz="3600" b="1" i="0" u="none" strike="noStrike" cap="none">
                <a:solidFill>
                  <a:srgbClr val="1AB7EA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838" cy="390184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88000" marR="0" lvl="0" indent="-110200" algn="l" rtl="0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14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576000" marR="0" lvl="1" indent="-1188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4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864000" marR="0" lvl="2" indent="-114699" algn="l" rtl="0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14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152000" marR="0" lvl="3" indent="-1614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Merriweather Sans"/>
              <a:buChar char="–"/>
              <a:defRPr sz="20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1440000" marR="0" lvl="4" indent="-169999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Merriweather Sans"/>
              <a:buChar char="–"/>
              <a:defRPr sz="20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dt" idx="10"/>
          </p:nvPr>
        </p:nvSpPr>
        <p:spPr>
          <a:xfrm>
            <a:off x="7212065" y="576264"/>
            <a:ext cx="1068334" cy="22806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ftr" idx="11"/>
          </p:nvPr>
        </p:nvSpPr>
        <p:spPr>
          <a:xfrm>
            <a:off x="2239061" y="6475941"/>
            <a:ext cx="3611400" cy="23918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ldNum" idx="12"/>
          </p:nvPr>
        </p:nvSpPr>
        <p:spPr>
          <a:xfrm>
            <a:off x="8280400" y="576264"/>
            <a:ext cx="406399" cy="2280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000" b="0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4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6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9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3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Double Track Agenda</a:t>
            </a:r>
          </a:p>
        </p:txBody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891224" y="2122625"/>
            <a:ext cx="79191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2400"/>
              <a:t>Upskilling staff while completing county and state mandates</a:t>
            </a:r>
          </a:p>
          <a:p>
            <a:pPr lvl="0">
              <a:spcBef>
                <a:spcPts val="0"/>
              </a:spcBef>
              <a:buNone/>
            </a:pPr>
            <a:r>
              <a:rPr lang="en-US" sz="2400"/>
              <a:t>Developing deeper understanding of IB to improve teaching and learning</a:t>
            </a:r>
          </a:p>
          <a:p>
            <a:pPr lvl="0">
              <a:spcBef>
                <a:spcPts val="0"/>
              </a:spcBef>
              <a:buNone/>
            </a:pPr>
            <a:r>
              <a:rPr lang="en-US" sz="2400"/>
              <a:t>Having coherence throughout the competing programs </a:t>
            </a:r>
          </a:p>
          <a:p>
            <a:pPr lvl="0">
              <a:spcBef>
                <a:spcPts val="0"/>
              </a:spcBef>
              <a:buNone/>
            </a:pPr>
            <a:r>
              <a:rPr lang="en-US" sz="2400"/>
              <a:t>Focus, focus, focus</a:t>
            </a:r>
          </a:p>
          <a:p>
            <a:pPr lvl="0">
              <a:spcBef>
                <a:spcPts val="0"/>
              </a:spcBef>
              <a:buNone/>
            </a:pPr>
            <a:r>
              <a:rPr lang="en-US" sz="2400"/>
              <a:t>Work smarter, not harder</a:t>
            </a:r>
          </a:p>
          <a:p>
            <a:pPr lvl="0">
              <a:spcBef>
                <a:spcPts val="0"/>
              </a:spcBef>
              <a:buNone/>
            </a:pPr>
            <a:r>
              <a:rPr lang="en-US" sz="2400"/>
              <a:t>Go slow to go fast</a:t>
            </a:r>
          </a:p>
          <a:p>
            <a:pPr marL="177800" lvl="0" indent="0">
              <a:spcBef>
                <a:spcPts val="0"/>
              </a:spcBef>
              <a:buNone/>
            </a:pPr>
            <a:endParaRPr sz="2400"/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Mandate: State and County Testing</a:t>
            </a:r>
          </a:p>
        </p:txBody>
      </p:sp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400"/>
              <a:t>Virginia Standards of Learning standardized assessments</a:t>
            </a:r>
          </a:p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400"/>
              <a:t>County benchmark standardized assessments</a:t>
            </a:r>
          </a:p>
          <a:p>
            <a:pPr marL="457200" lvl="0" indent="-381000">
              <a:spcBef>
                <a:spcPts val="0"/>
              </a:spcBef>
              <a:buSzPct val="100000"/>
            </a:pPr>
            <a:r>
              <a:rPr lang="en-US" sz="2400"/>
              <a:t>County performance assessments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141187" y="1118715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Meeting the Mandate: State and County Testing</a:t>
            </a:r>
          </a:p>
        </p:txBody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400"/>
              <a:t>Shifting the focus of county benchmark and other standardized tests from summative to formative. </a:t>
            </a:r>
          </a:p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400"/>
              <a:t>Aligning county performance assessments to IB criteria</a:t>
            </a:r>
          </a:p>
          <a:p>
            <a:pPr marL="457200" lvl="0" indent="-381000">
              <a:spcBef>
                <a:spcPts val="0"/>
              </a:spcBef>
              <a:buSzPct val="100000"/>
            </a:pPr>
            <a:r>
              <a:rPr lang="en-US" sz="2400"/>
              <a:t>Using the state standardized test as one piece of data and not THE piece of data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>
            <a:spLocks noGrp="1"/>
          </p:cNvSpPr>
          <p:nvPr>
            <p:ph type="title" idx="4294967295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1AB7EA"/>
              </a:buClr>
              <a:buSzPct val="25000"/>
              <a:buFont typeface="PT Sans"/>
              <a:buNone/>
            </a:pPr>
            <a:endParaRPr sz="3600" b="1" i="0" u="none" strike="noStrike" cap="none">
              <a:solidFill>
                <a:srgbClr val="1AB7EA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147" name="Shape 1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1700" y="1305150"/>
            <a:ext cx="7981950" cy="4981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54" name="Shape 1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8000" y="1238400"/>
            <a:ext cx="8155788" cy="4632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0" name="Shape 160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61" name="Shape 1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9075" y="1238400"/>
            <a:ext cx="8020050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Mandate: School Improvement Plan Goals</a:t>
            </a:r>
          </a:p>
        </p:txBody>
      </p:sp>
      <p:sp>
        <p:nvSpPr>
          <p:cNvPr id="167" name="Shape 167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400"/>
              <a:t>Closing the gap goal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-US" sz="2400"/>
              <a:t>Raising the bar goa</a:t>
            </a:r>
            <a:r>
              <a:rPr lang="en-US"/>
              <a:t>l</a:t>
            </a:r>
          </a:p>
          <a:p>
            <a:pPr marL="457200" lvl="0" indent="-381000">
              <a:spcBef>
                <a:spcPts val="0"/>
              </a:spcBef>
              <a:buSzPct val="100000"/>
            </a:pPr>
            <a:r>
              <a:rPr lang="en-US" sz="2400"/>
              <a:t>Address areas of need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>
            <a:spLocks noGrp="1"/>
          </p:cNvSpPr>
          <p:nvPr>
            <p:ph type="title"/>
          </p:nvPr>
        </p:nvSpPr>
        <p:spPr>
          <a:xfrm>
            <a:off x="900687" y="1226365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Meeting the Mandate: School Improvement Plan Goals</a:t>
            </a:r>
          </a:p>
        </p:txBody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400"/>
              <a:t>Closing the gap goal to decrease failure rate in subgroups on the state standardized test by using school-wide literacy and math strategies.</a:t>
            </a:r>
          </a:p>
          <a:p>
            <a:pPr marL="457200" lvl="0" indent="-381000">
              <a:spcBef>
                <a:spcPts val="0"/>
              </a:spcBef>
              <a:buSzPct val="100000"/>
            </a:pPr>
            <a:r>
              <a:rPr lang="en-US" sz="2400"/>
              <a:t>Raising the bar goal to increase student performance on assessments scored with MYP criteria.  Collaborative teams participated in Building Quality Curriculum by reflecting on and submitting unit plans.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SIP Goals and Strategies</a:t>
            </a:r>
          </a:p>
        </p:txBody>
      </p:sp>
      <p:sp>
        <p:nvSpPr>
          <p:cNvPr id="179" name="Shape 179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80" name="Shape 1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24950" y="2207100"/>
            <a:ext cx="7219950" cy="2990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Mandate: Teacher Performance Evaluation Program </a:t>
            </a:r>
          </a:p>
        </p:txBody>
      </p:sp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>
              <a:spcBef>
                <a:spcPts val="0"/>
              </a:spcBef>
              <a:buSzPct val="100000"/>
            </a:pPr>
            <a:r>
              <a:rPr lang="en-US" sz="2400"/>
              <a:t>Evaluating teacher performance based on student progress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ctrTitle"/>
          </p:nvPr>
        </p:nvSpPr>
        <p:spPr>
          <a:xfrm>
            <a:off x="540327" y="3203572"/>
            <a:ext cx="8211786" cy="1588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buClr>
                <a:schemeClr val="dk2"/>
              </a:buClr>
              <a:buSzPct val="30555"/>
              <a:buFont typeface="Arial"/>
              <a:buNone/>
            </a:pPr>
            <a:r>
              <a:rPr lang="en-US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Too Many Mandates? Using the IB as a Framework for Streamlining Success!</a:t>
            </a:r>
          </a:p>
        </p:txBody>
      </p:sp>
      <p:sp>
        <p:nvSpPr>
          <p:cNvPr id="79" name="Shape 79"/>
          <p:cNvSpPr txBox="1">
            <a:spLocks noGrp="1"/>
          </p:cNvSpPr>
          <p:nvPr>
            <p:ph type="subTitle" idx="1"/>
          </p:nvPr>
        </p:nvSpPr>
        <p:spPr>
          <a:xfrm>
            <a:off x="540327" y="4792133"/>
            <a:ext cx="8211786" cy="87206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buClr>
                <a:schemeClr val="dk2"/>
              </a:buClr>
              <a:buSzPct val="39285"/>
              <a:buFont typeface="Arial"/>
              <a:buNone/>
            </a:pPr>
            <a:r>
              <a:rPr lang="en-US"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Michele Beard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Clr>
                <a:schemeClr val="dk2"/>
              </a:buClr>
              <a:buSzPct val="39285"/>
              <a:buFont typeface="Arial"/>
              <a:buNone/>
            </a:pPr>
            <a:r>
              <a:rPr lang="en-US"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Aimee Monticchio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/>
              <a:t>Meeting the Mandate: Teacher Performance Evaluation Program </a:t>
            </a:r>
          </a:p>
        </p:txBody>
      </p:sp>
      <p:sp>
        <p:nvSpPr>
          <p:cNvPr id="192" name="Shape 192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400"/>
              <a:t>Using IB MYP rubrics to show student growth in skills on performance assessments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8" name="Shape 198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99" name="Shape 19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8125" y="1238400"/>
            <a:ext cx="7145613" cy="4952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>
            <a:spLocks noGrp="1"/>
          </p:cNvSpPr>
          <p:nvPr>
            <p:ph type="body" idx="1"/>
          </p:nvPr>
        </p:nvSpPr>
        <p:spPr>
          <a:xfrm>
            <a:off x="426148" y="1388675"/>
            <a:ext cx="82917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2"/>
              </a:buClr>
              <a:buSzPct val="55000"/>
              <a:buFont typeface="Arial"/>
              <a:buNone/>
            </a:pPr>
            <a:r>
              <a:rPr lang="en-US"/>
              <a:t>English 8 students will write to a series of prompts to focus on developing skills to organize their writing in a clear and logical manner around a central idea. They will also develop skills to use language accurately with appropriate and varied register, sentence structure, and vocabulary while using correct grammar, syntax, and spelling. </a:t>
            </a:r>
          </a:p>
          <a:p>
            <a:pPr lvl="0">
              <a:spcBef>
                <a:spcPts val="0"/>
              </a:spcBef>
              <a:buClr>
                <a:schemeClr val="dk2"/>
              </a:buClr>
              <a:buSzPct val="55000"/>
              <a:buFont typeface="Arial"/>
              <a:buNone/>
            </a:pPr>
            <a:endParaRPr/>
          </a:p>
          <a:p>
            <a:pPr lvl="0">
              <a:spcBef>
                <a:spcPts val="0"/>
              </a:spcBef>
              <a:buClr>
                <a:schemeClr val="dk2"/>
              </a:buClr>
              <a:buSzPct val="55000"/>
              <a:buFont typeface="Arial"/>
              <a:buNone/>
            </a:pPr>
            <a:r>
              <a:rPr lang="en-US"/>
              <a:t>Student progress will be measured by assessing writing samples with IB MYP rubrics (with task-specific clarifications) for criteria B (Organization) and C (Style and Language Usage). Students will use possible SOL prompts to prepare them for reaching the highest levels of achievement on the SOL. </a:t>
            </a:r>
          </a:p>
          <a:p>
            <a:pPr lvl="0">
              <a:spcBef>
                <a:spcPts val="0"/>
              </a:spcBef>
              <a:buClr>
                <a:schemeClr val="dk2"/>
              </a:buClr>
              <a:buSzPct val="55000"/>
              <a:buFont typeface="Arial"/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r>
              <a:rPr lang="en-US"/>
              <a:t>Individual achievement (as assessed with the IB MYP rubrics) will guide individual student progress goals. </a:t>
            </a:r>
          </a:p>
          <a:p>
            <a:pPr lvl="0">
              <a:spcBef>
                <a:spcPts val="0"/>
              </a:spcBef>
              <a:buClr>
                <a:schemeClr val="dk2"/>
              </a:buClr>
              <a:buSzPct val="55000"/>
              <a:buFont typeface="Arial"/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 txBox="1">
            <a:spLocks noGrp="1"/>
          </p:cNvSpPr>
          <p:nvPr>
            <p:ph type="body" idx="1"/>
          </p:nvPr>
        </p:nvSpPr>
        <p:spPr>
          <a:xfrm>
            <a:off x="576412" y="119653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2"/>
              </a:buClr>
              <a:buSzPct val="55000"/>
              <a:buFont typeface="Arial"/>
              <a:buNone/>
            </a:pPr>
            <a:r>
              <a:rPr lang="en-US"/>
              <a:t>By the end of April, all students will make measurable progress in writing a well-organized, well-developed essay with a central idea, supporting details, and a conclusion.  For criteria B (Organizing) and C (Producing text), using the task-specific IBMYP rubric, all students will improve, at a minimum within each reporting criterion:</a:t>
            </a:r>
          </a:p>
          <a:p>
            <a:pPr lvl="0">
              <a:spcBef>
                <a:spcPts val="0"/>
              </a:spcBef>
              <a:buClr>
                <a:schemeClr val="dk2"/>
              </a:buClr>
              <a:buSzPct val="55000"/>
              <a:buFont typeface="Arial"/>
              <a:buNone/>
            </a:pPr>
            <a:endParaRPr/>
          </a:p>
          <a:p>
            <a:pPr lvl="0">
              <a:spcBef>
                <a:spcPts val="0"/>
              </a:spcBef>
              <a:buClr>
                <a:schemeClr val="dk2"/>
              </a:buClr>
              <a:buSzPct val="55000"/>
              <a:buFont typeface="Arial"/>
              <a:buNone/>
            </a:pPr>
            <a:r>
              <a:rPr lang="en-US"/>
              <a:t>Students with a score of 1/2 will increase to a consistent score of 5/6 which include POS extensions. </a:t>
            </a:r>
          </a:p>
          <a:p>
            <a:pPr lvl="0">
              <a:spcBef>
                <a:spcPts val="0"/>
              </a:spcBef>
              <a:buClr>
                <a:schemeClr val="dk2"/>
              </a:buClr>
              <a:buSzPct val="55000"/>
              <a:buFont typeface="Arial"/>
              <a:buNone/>
            </a:pPr>
            <a:r>
              <a:rPr lang="en-US"/>
              <a:t>Students with a score of 3/4 will increase to a consistent score of 7/8 which include POS extensions. </a:t>
            </a:r>
          </a:p>
          <a:p>
            <a:pPr lvl="0">
              <a:spcBef>
                <a:spcPts val="0"/>
              </a:spcBef>
              <a:buClr>
                <a:schemeClr val="dk2"/>
              </a:buClr>
              <a:buSzPct val="55000"/>
              <a:buFont typeface="Arial"/>
              <a:buNone/>
            </a:pPr>
            <a:r>
              <a:rPr lang="en-US"/>
              <a:t>Students with a score of 5/6 will increase to a consistent score of 7/8 which include POS extensions. </a:t>
            </a:r>
          </a:p>
          <a:p>
            <a:pPr lvl="0">
              <a:spcBef>
                <a:spcPts val="0"/>
              </a:spcBef>
              <a:buClr>
                <a:schemeClr val="dk2"/>
              </a:buClr>
              <a:buSzPct val="55000"/>
              <a:buFont typeface="Arial"/>
              <a:buNone/>
            </a:pPr>
            <a:r>
              <a:rPr lang="en-US"/>
              <a:t>Students with a score of 7/8 will i maintain a consistent score while performing tasks which include POS extensions and compare/contrast texts. 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 txBox="1">
            <a:spLocks noGrp="1"/>
          </p:cNvSpPr>
          <p:nvPr>
            <p:ph type="title"/>
          </p:nvPr>
        </p:nvSpPr>
        <p:spPr>
          <a:xfrm>
            <a:off x="478298" y="1238400"/>
            <a:ext cx="8208600" cy="968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Mandate: Professional Learning Communities</a:t>
            </a:r>
          </a:p>
        </p:txBody>
      </p:sp>
      <p:sp>
        <p:nvSpPr>
          <p:cNvPr id="215" name="Shape 215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400"/>
              <a:t>Whole staff and collaborative learning teams focusing on four questions;</a:t>
            </a:r>
            <a:br>
              <a:rPr lang="en-US" sz="2400"/>
            </a:br>
            <a:r>
              <a:rPr lang="en-US" sz="2400"/>
              <a:t> * What do we expect our students to learn?</a:t>
            </a:r>
          </a:p>
          <a:p>
            <a:pPr marL="0" lvl="0" indent="0" rtl="0">
              <a:spcBef>
                <a:spcPts val="0"/>
              </a:spcBef>
              <a:buNone/>
            </a:pPr>
            <a:r>
              <a:rPr lang="en-US" sz="2400"/>
              <a:t>        * How will we know they are learning?</a:t>
            </a:r>
          </a:p>
          <a:p>
            <a:pPr marL="0" lvl="0" indent="0" rtl="0">
              <a:spcBef>
                <a:spcPts val="0"/>
              </a:spcBef>
              <a:buNone/>
            </a:pPr>
            <a:r>
              <a:rPr lang="en-US" sz="2400"/>
              <a:t>        * How will we respond if they don’t learn?</a:t>
            </a:r>
          </a:p>
          <a:p>
            <a:pPr marL="0" lvl="0" indent="0" rtl="0">
              <a:spcBef>
                <a:spcPts val="0"/>
              </a:spcBef>
              <a:buNone/>
            </a:pPr>
            <a:r>
              <a:rPr lang="en-US" sz="2400"/>
              <a:t>        * How will we respond if they already know it? 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US"/>
              <a:t>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Meeting the Mandate: Professional Learning Communities</a:t>
            </a:r>
          </a:p>
        </p:txBody>
      </p:sp>
      <p:sp>
        <p:nvSpPr>
          <p:cNvPr id="221" name="Shape 221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400"/>
              <a:t>Developing structures and protocols for our work </a:t>
            </a:r>
          </a:p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400"/>
              <a:t>Using staff meetings for collaborative work</a:t>
            </a:r>
          </a:p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400"/>
              <a:t>IB planning days with collaborative teams</a:t>
            </a:r>
          </a:p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400"/>
              <a:t>Using the unit planner and the assessments to drive the twice weekly collaborative team planning time</a:t>
            </a:r>
          </a:p>
          <a:p>
            <a:pPr marL="457200" lvl="0" indent="-381000">
              <a:spcBef>
                <a:spcPts val="0"/>
              </a:spcBef>
              <a:buSzPct val="100000"/>
            </a:pPr>
            <a:r>
              <a:rPr lang="en-US" sz="2400"/>
              <a:t>Monthly planning time for an interdisciplinary team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Meeting Agenda Template</a:t>
            </a:r>
          </a:p>
        </p:txBody>
      </p:sp>
      <p:graphicFrame>
        <p:nvGraphicFramePr>
          <p:cNvPr id="227" name="Shape 227"/>
          <p:cNvGraphicFramePr/>
          <p:nvPr/>
        </p:nvGraphicFramePr>
        <p:xfrm>
          <a:off x="85650" y="2496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{CB7FE395-F989-489C-9715-EAF563F39762}</a:tableStyleId>
              </a:tblPr>
              <a:tblGrid>
                <a:gridCol w="958700"/>
                <a:gridCol w="1898775"/>
                <a:gridCol w="2336250"/>
                <a:gridCol w="3741700"/>
              </a:tblGrid>
              <a:tr h="251450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2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Time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2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Topic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2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Outcomes/Products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2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Notes/Action Steps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050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050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050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050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050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050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Shape 2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32649" y="407237"/>
            <a:ext cx="5620824" cy="6043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8" name="Shape 238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239" name="Shape 2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24949" y="525450"/>
            <a:ext cx="7218450" cy="54138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5" name="Shape 245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246" name="Shape 2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4800" y="704975"/>
            <a:ext cx="7149225" cy="5361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Objectives and Outcomes</a:t>
            </a:r>
          </a:p>
        </p:txBody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SzPct val="100000"/>
            </a:pPr>
            <a:r>
              <a:rPr lang="en-US" sz="3000"/>
              <a:t>Validate competing mandates and make connections to IB principles and practices</a:t>
            </a:r>
          </a:p>
          <a:p>
            <a:pPr marL="457200" lvl="0" indent="-419100" rtl="0">
              <a:spcBef>
                <a:spcPts val="0"/>
              </a:spcBef>
              <a:buSzPct val="100000"/>
            </a:pPr>
            <a:r>
              <a:rPr lang="en-US" sz="3000"/>
              <a:t>Consider examples that could work for you</a:t>
            </a:r>
          </a:p>
          <a:p>
            <a:pPr marL="457200" lvl="0" indent="-419100" rtl="0">
              <a:spcBef>
                <a:spcPts val="0"/>
              </a:spcBef>
              <a:buSzPct val="100000"/>
            </a:pPr>
            <a:r>
              <a:rPr lang="en-US" sz="3000"/>
              <a:t>Assess current time constructs and resources</a:t>
            </a:r>
          </a:p>
          <a:p>
            <a:pPr marL="457200" lvl="0" indent="-419100" rtl="0">
              <a:spcBef>
                <a:spcPts val="0"/>
              </a:spcBef>
              <a:buSzPct val="100000"/>
            </a:pPr>
            <a:r>
              <a:rPr lang="en-US" sz="3000"/>
              <a:t>Analyze communication needs </a:t>
            </a:r>
          </a:p>
          <a:p>
            <a:pPr marL="457200" lvl="0" indent="-419100">
              <a:spcBef>
                <a:spcPts val="0"/>
              </a:spcBef>
              <a:buSzPct val="100000"/>
            </a:pPr>
            <a:r>
              <a:rPr lang="en-US" sz="3000"/>
              <a:t>Create first steps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2" name="Shape 252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253" name="Shape 2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6900" y="872549"/>
            <a:ext cx="6973700" cy="5230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9" name="Shape 259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260" name="Shape 2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24949" y="694225"/>
            <a:ext cx="6993424" cy="52450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265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66" name="Shape 266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267" name="Shape 2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6525" y="803524"/>
            <a:ext cx="6966099" cy="5224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Shape 272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3" name="Shape 273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274" name="Shape 2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2400" y="839575"/>
            <a:ext cx="7062175" cy="5296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Shape 279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0" name="Shape 280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281" name="Shape 2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4574" y="707450"/>
            <a:ext cx="7046150" cy="5284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Shape 286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7" name="Shape 287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288" name="Shape 2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24950" y="479250"/>
            <a:ext cx="7280049" cy="5460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Shape 293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4" name="Shape 294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295" name="Shape 2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75850" y="508325"/>
            <a:ext cx="7290399" cy="546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1" name="Shape 301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302" name="Shape 30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24950" y="479250"/>
            <a:ext cx="7280049" cy="5460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Shape 307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8" name="Shape 308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309" name="Shape 30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24949" y="587350"/>
            <a:ext cx="7135924" cy="53519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Shape 314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5" name="Shape 315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316" name="Shape 3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4500" y="623375"/>
            <a:ext cx="7238325" cy="5428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838" cy="9688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buClr>
                <a:schemeClr val="dk2"/>
              </a:buClr>
              <a:buSzPct val="39285"/>
              <a:buFont typeface="Arial"/>
              <a:buNone/>
            </a:pPr>
            <a:r>
              <a:rPr lang="en-US" sz="28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Mandates? </a:t>
            </a:r>
          </a:p>
        </p:txBody>
      </p:sp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838" cy="390184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lvl="0" indent="-6985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36666"/>
              <a:buFont typeface="Arial"/>
              <a:buNone/>
            </a:pPr>
            <a:r>
              <a:rPr lang="en-US" sz="30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List the mandates that dictate the work in your school.</a:t>
            </a:r>
          </a:p>
          <a:p>
            <a:pPr marL="0" lvl="0" indent="-6985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36666"/>
              <a:buFont typeface="Arial"/>
              <a:buNone/>
            </a:pPr>
            <a:r>
              <a:rPr lang="en-US" sz="30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i.e. Literacy, 21st Century Skills, teacher evaluation system, Common Core </a:t>
            </a:r>
          </a:p>
          <a:p>
            <a:pPr marL="0" lvl="0" indent="-6985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61111"/>
              <a:buFont typeface="Arial"/>
              <a:buNone/>
            </a:pPr>
            <a:endParaRPr sz="1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Shape 321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2" name="Shape 322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323" name="Shape 3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8976" y="719475"/>
            <a:ext cx="7295725" cy="547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Shape 328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9" name="Shape 329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330" name="Shape 3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2475" y="587349"/>
            <a:ext cx="7318400" cy="548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Shape 335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6" name="Shape 336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337" name="Shape 3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24950" y="563325"/>
            <a:ext cx="7167950" cy="53759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3" name="Shape 343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344" name="Shape 3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0500" y="695450"/>
            <a:ext cx="7126225" cy="5344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9" name="Shape 349"/>
          <p:cNvGraphicFramePr/>
          <p:nvPr/>
        </p:nvGraphicFramePr>
        <p:xfrm>
          <a:off x="202625" y="8016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{CB7FE395-F989-489C-9715-EAF563F39762}</a:tableStyleId>
              </a:tblPr>
              <a:tblGrid>
                <a:gridCol w="584550"/>
                <a:gridCol w="1838100"/>
                <a:gridCol w="4709475"/>
                <a:gridCol w="1645625"/>
              </a:tblGrid>
              <a:tr h="225350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2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Time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2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Topic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2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Outcomes/Products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2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Notes/Action Steps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8425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7:45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Grounding/Review Agenda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todaysmeet - Share your response to the following: What does it mean to me to be an IB Middle Years Program teacher? </a:t>
                      </a:r>
                      <a:r>
                        <a:rPr lang="en-US" sz="11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DO NOT USE YOUR REAL NAME WHEN YOU CREATE A NAME!</a:t>
                      </a:r>
                    </a:p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Shared understanding of the days' outcomes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</a:p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900">
                          <a:solidFill>
                            <a:srgbClr val="595959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750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8:00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Unit Overview/Reflections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Briefly give an overview of the unit (CLT leader) and then share reflections (all members)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8650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8:10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Evaluating Unit Planners Overview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Use the Evaluating Unit Planners template to be sure that all parts are included/completed in the unit plan - Add any missing components - Google Doc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7750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8:30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Evaluating Unit Planners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Use the Evaluating Unit Planners template to self-assess the following:</a:t>
                      </a:r>
                    </a:p>
                    <a:p>
                      <a:pPr marL="457200" lvl="0" indent="-298450" rtl="0">
                        <a:lnSpc>
                          <a:spcPct val="115000"/>
                        </a:lnSpc>
                        <a:spcBef>
                          <a:spcPts val="0"/>
                        </a:spcBef>
                        <a:buSzPct val="100000"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Statement of Inquiry</a:t>
                      </a:r>
                    </a:p>
                    <a:p>
                      <a:pPr marL="457200" lvl="0" indent="-298450" rtl="0">
                        <a:lnSpc>
                          <a:spcPct val="115000"/>
                        </a:lnSpc>
                        <a:spcBef>
                          <a:spcPts val="0"/>
                        </a:spcBef>
                        <a:buSzPct val="100000"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Inquiry questions</a:t>
                      </a:r>
                    </a:p>
                    <a:p>
                      <a:pPr marL="457200" lvl="0" indent="-298450" rtl="0">
                        <a:lnSpc>
                          <a:spcPct val="115000"/>
                        </a:lnSpc>
                        <a:spcBef>
                          <a:spcPts val="0"/>
                        </a:spcBef>
                        <a:buSzPct val="100000"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Summative assessment</a:t>
                      </a:r>
                    </a:p>
                    <a:p>
                      <a:pPr marL="457200" lvl="0" indent="-298450" rtl="0">
                        <a:lnSpc>
                          <a:spcPct val="115000"/>
                        </a:lnSpc>
                        <a:spcBef>
                          <a:spcPts val="0"/>
                        </a:spcBef>
                        <a:buSzPct val="100000"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Approaches to learning skills</a:t>
                      </a:r>
                    </a:p>
                    <a:p>
                      <a:pPr marL="457200" lvl="0" indent="-298450" rtl="0">
                        <a:lnSpc>
                          <a:spcPct val="115000"/>
                        </a:lnSpc>
                        <a:spcBef>
                          <a:spcPts val="0"/>
                        </a:spcBef>
                        <a:buSzPct val="100000"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Content</a:t>
                      </a:r>
                    </a:p>
                    <a:p>
                      <a:pPr marL="457200" lvl="0" indent="-298450" rtl="0">
                        <a:lnSpc>
                          <a:spcPct val="115000"/>
                        </a:lnSpc>
                        <a:spcBef>
                          <a:spcPts val="0"/>
                        </a:spcBef>
                        <a:buSzPct val="100000"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Learning process</a:t>
                      </a:r>
                    </a:p>
                    <a:p>
                      <a:pPr marL="457200" lvl="0" indent="-298450" rtl="0">
                        <a:lnSpc>
                          <a:spcPct val="115000"/>
                        </a:lnSpc>
                        <a:spcBef>
                          <a:spcPts val="0"/>
                        </a:spcBef>
                        <a:buSzPct val="100000"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Resources</a:t>
                      </a:r>
                    </a:p>
                    <a:p>
                      <a:pPr marL="457200" lvl="0" indent="-298450" rtl="0">
                        <a:lnSpc>
                          <a:spcPct val="115000"/>
                        </a:lnSpc>
                        <a:spcBef>
                          <a:spcPts val="0"/>
                        </a:spcBef>
                        <a:buSzPct val="100000"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Reflections</a:t>
                      </a:r>
                    </a:p>
                    <a:p>
                      <a:pPr marL="457200" lvl="0" indent="-298450" rtl="0">
                        <a:lnSpc>
                          <a:spcPct val="115000"/>
                        </a:lnSpc>
                        <a:spcBef>
                          <a:spcPts val="0"/>
                        </a:spcBef>
                        <a:buSzPct val="100000"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Google Doc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850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11:30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Lunch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750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12:30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Subject Overview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Use the Subject Overview template to outline/map units for the year - Google Sheet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8650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1:30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Unit Planning/Revision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Work session to create new unit plans and resources or revise existing plans and resources based on understanding of the Evaluating Unit Planners rubrics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850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2:10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Next Steps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Identify next steps for team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</a:p>
                  </a:txBody>
                  <a:tcPr marL="38100" marR="38100" marT="25400" marB="25400">
                    <a:lnL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Shape 354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Mandate: Literacy Initiative</a:t>
            </a:r>
          </a:p>
        </p:txBody>
      </p:sp>
      <p:sp>
        <p:nvSpPr>
          <p:cNvPr id="355" name="Shape 355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400"/>
              <a:t>Secondary literacy framework</a:t>
            </a:r>
          </a:p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400"/>
              <a:t>Cris Tovani strategies</a:t>
            </a:r>
          </a:p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400"/>
              <a:t>Asking students to connect deeply with text</a:t>
            </a:r>
          </a:p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Shape 360"/>
          <p:cNvSpPr txBox="1">
            <a:spLocks noGrp="1"/>
          </p:cNvSpPr>
          <p:nvPr>
            <p:ph type="title"/>
          </p:nvPr>
        </p:nvSpPr>
        <p:spPr>
          <a:xfrm>
            <a:off x="467250" y="1238400"/>
            <a:ext cx="8219700" cy="968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Meeting the Mandate: Literacy Initiative</a:t>
            </a:r>
          </a:p>
        </p:txBody>
      </p:sp>
      <p:sp>
        <p:nvSpPr>
          <p:cNvPr id="361" name="Shape 361"/>
          <p:cNvSpPr txBox="1">
            <a:spLocks noGrp="1"/>
          </p:cNvSpPr>
          <p:nvPr>
            <p:ph type="body" idx="1"/>
          </p:nvPr>
        </p:nvSpPr>
        <p:spPr>
          <a:xfrm>
            <a:off x="752824" y="2349325"/>
            <a:ext cx="79341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400"/>
              <a:t>School-wide read aloud and literacy rich lessons</a:t>
            </a:r>
          </a:p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400"/>
              <a:t>Leadership book study - </a:t>
            </a:r>
            <a:r>
              <a:rPr lang="en-US" sz="2400" i="1"/>
              <a:t>I Read It But I Don’t Get It</a:t>
            </a:r>
            <a:r>
              <a:rPr lang="en-US" sz="2400"/>
              <a:t> - Cris Tovani</a:t>
            </a:r>
          </a:p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400"/>
              <a:t>Staff-wide professional development on annotation strategies</a:t>
            </a:r>
          </a:p>
          <a:p>
            <a:pPr marL="457200" lvl="0" indent="-381000">
              <a:spcBef>
                <a:spcPts val="0"/>
              </a:spcBef>
              <a:buSzPct val="100000"/>
            </a:pPr>
            <a:r>
              <a:rPr lang="en-US" sz="2400"/>
              <a:t>Collaborative teams developed lessons using annotation strategies</a:t>
            </a:r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Shape 366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7" name="Shape 367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368" name="Shape 3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4800" y="772875"/>
            <a:ext cx="7058700" cy="5294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4" name="Shape 374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375" name="Shape 3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2675" y="683125"/>
            <a:ext cx="7130499" cy="534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Shape 380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81" name="Shape 381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382" name="Shape 3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0724" y="561350"/>
            <a:ext cx="7324800" cy="54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/>
              <a:t>The Why Behind the Mandates</a:t>
            </a:r>
          </a:p>
        </p:txBody>
      </p:sp>
      <p:sp>
        <p:nvSpPr>
          <p:cNvPr id="97" name="Shape 97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77800" lvl="0" indent="0" rtl="0">
              <a:spcBef>
                <a:spcPts val="0"/>
              </a:spcBef>
              <a:buNone/>
            </a:pPr>
            <a:r>
              <a:rPr lang="en-US" sz="3600"/>
              <a:t>Why are these mandates? What are the intended outcomes of these directives?</a:t>
            </a:r>
          </a:p>
          <a:p>
            <a:pPr marL="177800" lvl="0" indent="0" rtl="0">
              <a:spcBef>
                <a:spcPts val="0"/>
              </a:spcBef>
              <a:buNone/>
            </a:pPr>
            <a:r>
              <a:rPr lang="en-US" sz="2400"/>
              <a:t>Turn to a neighbor and brainstorm reasons why these mandates exist for schools.  </a:t>
            </a:r>
          </a:p>
          <a:p>
            <a:pPr marL="177800" lvl="0" indent="0" rtl="0">
              <a:spcBef>
                <a:spcPts val="0"/>
              </a:spcBef>
              <a:buNone/>
            </a:pPr>
            <a:endParaRPr sz="2400"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800" b="1" i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All change is not growth, as all movement is not forward.</a:t>
            </a: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8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Ellen Glasgow, writer</a:t>
            </a: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0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lvl="0" rtl="0">
              <a:spcBef>
                <a:spcPts val="0"/>
              </a:spcBef>
              <a:buNone/>
            </a:pPr>
            <a:endParaRPr sz="360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Shape 387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88" name="Shape 388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389" name="Shape 3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8625" y="740899"/>
            <a:ext cx="7037499" cy="5278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Shape 394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5" name="Shape 395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396" name="Shape 3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24950" y="934475"/>
            <a:ext cx="6673100" cy="50048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Shape 401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02" name="Shape 402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403" name="Shape 4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8575" y="467250"/>
            <a:ext cx="7382425" cy="5536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Shape 408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09" name="Shape 409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410" name="Shape 4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4500" y="707450"/>
            <a:ext cx="7126225" cy="5344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Shape 415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16" name="Shape 416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417" name="Shape 4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6525" y="923649"/>
            <a:ext cx="6805950" cy="5104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Shape 422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23" name="Shape 423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424" name="Shape 4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0625" y="690349"/>
            <a:ext cx="7182900" cy="5387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Shape 429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30" name="Shape 430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431" name="Shape 4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2700" y="706225"/>
            <a:ext cx="7209674" cy="5407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Shape 436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37" name="Shape 437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438" name="Shape 4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0624" y="730199"/>
            <a:ext cx="7129774" cy="5347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Shape 443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444" name="Shape 4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128399">
            <a:off x="571901" y="1143281"/>
            <a:ext cx="4814247" cy="3328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Shape 4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41550" y="219125"/>
            <a:ext cx="1743075" cy="262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6" name="Shape 4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651867">
            <a:off x="4298150" y="3320549"/>
            <a:ext cx="4701023" cy="3359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Shape 451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52" name="Shape 452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453" name="Shape 4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8099" y="1181675"/>
            <a:ext cx="6749349" cy="5065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Key Elements of IB</a:t>
            </a:r>
          </a:p>
        </p:txBody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973600" y="1902225"/>
            <a:ext cx="7461900" cy="4755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2200" b="1"/>
              <a:t>Standards and Practices: </a:t>
            </a:r>
          </a:p>
          <a:p>
            <a:pPr lvl="0">
              <a:spcBef>
                <a:spcPts val="0"/>
              </a:spcBef>
              <a:buNone/>
            </a:pPr>
            <a:r>
              <a:rPr lang="en-US" sz="2200"/>
              <a:t>Philosophy</a:t>
            </a:r>
          </a:p>
          <a:p>
            <a:pPr lvl="0">
              <a:spcBef>
                <a:spcPts val="0"/>
              </a:spcBef>
              <a:buNone/>
            </a:pPr>
            <a:r>
              <a:rPr lang="en-US" sz="2200"/>
              <a:t>Organization (Leadership and structure; Resources and support)</a:t>
            </a:r>
          </a:p>
          <a:p>
            <a:pPr lvl="0">
              <a:spcBef>
                <a:spcPts val="0"/>
              </a:spcBef>
              <a:buNone/>
            </a:pPr>
            <a:r>
              <a:rPr lang="en-US" sz="2200"/>
              <a:t>Curriculum (Collaborative planning; Written curriculum; Teaching and learning; Assessment)</a:t>
            </a:r>
          </a:p>
          <a:p>
            <a:pPr lvl="0">
              <a:spcBef>
                <a:spcPts val="0"/>
              </a:spcBef>
              <a:buNone/>
            </a:pPr>
            <a:r>
              <a:rPr lang="en-US" sz="2200" b="1"/>
              <a:t>Learner Profile Attributes </a:t>
            </a:r>
          </a:p>
          <a:p>
            <a:pPr lvl="0">
              <a:spcBef>
                <a:spcPts val="0"/>
              </a:spcBef>
              <a:buNone/>
            </a:pPr>
            <a:r>
              <a:rPr lang="en-US" sz="2200"/>
              <a:t>Balanced, Caring, Communicator, Inquirer, Knowledgeable,</a:t>
            </a:r>
          </a:p>
          <a:p>
            <a:pPr lvl="0">
              <a:spcBef>
                <a:spcPts val="0"/>
              </a:spcBef>
              <a:buNone/>
            </a:pPr>
            <a:r>
              <a:rPr lang="en-US" sz="2200"/>
              <a:t>Open-minded, Principled, Reflective, Risk-taker, Thinker</a:t>
            </a:r>
          </a:p>
          <a:p>
            <a:pPr lvl="0">
              <a:spcBef>
                <a:spcPts val="0"/>
              </a:spcBef>
              <a:buNone/>
            </a:pPr>
            <a:r>
              <a:rPr lang="en-US" sz="2200" b="1"/>
              <a:t>Approaches to Learning </a:t>
            </a:r>
          </a:p>
          <a:p>
            <a:pPr lvl="0">
              <a:spcBef>
                <a:spcPts val="0"/>
              </a:spcBef>
              <a:buNone/>
            </a:pPr>
            <a:r>
              <a:rPr lang="en-US" sz="2200"/>
              <a:t>Communication, Social, Self Management, Research, Thinking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/>
          <p:cNvSpPr txBox="1">
            <a:spLocks noGrp="1"/>
          </p:cNvSpPr>
          <p:nvPr>
            <p:ph type="title"/>
          </p:nvPr>
        </p:nvSpPr>
        <p:spPr>
          <a:xfrm>
            <a:off x="634149" y="1238400"/>
            <a:ext cx="8052600" cy="968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Mandate: AVID - Advancement Via Individual Determination</a:t>
            </a:r>
          </a:p>
        </p:txBody>
      </p:sp>
      <p:sp>
        <p:nvSpPr>
          <p:cNvPr id="459" name="Shape 459"/>
          <p:cNvSpPr txBox="1">
            <a:spLocks noGrp="1"/>
          </p:cNvSpPr>
          <p:nvPr>
            <p:ph type="body" idx="1"/>
          </p:nvPr>
        </p:nvSpPr>
        <p:spPr>
          <a:xfrm>
            <a:off x="449799" y="2482875"/>
            <a:ext cx="79806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400"/>
              <a:t>Pushing students toward rigor </a:t>
            </a:r>
          </a:p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400"/>
              <a:t>Development of skills - especially in organization and communication</a:t>
            </a:r>
          </a:p>
          <a:p>
            <a:pPr marL="457200" lvl="0" indent="-381000">
              <a:spcBef>
                <a:spcPts val="0"/>
              </a:spcBef>
              <a:buSzPct val="100000"/>
            </a:pPr>
            <a:r>
              <a:rPr lang="en-US" sz="2400"/>
              <a:t>Whole-school strategies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Shape 464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Meeting the Mandate with IB: AVID</a:t>
            </a:r>
          </a:p>
        </p:txBody>
      </p:sp>
      <p:sp>
        <p:nvSpPr>
          <p:cNvPr id="465" name="Shape 465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400"/>
              <a:t>Staff-wide professional development on Cornell Notes (targeting summarizing), Socratic seminar, and higher level questions (aligning Costa’s level of questioning with factual, conceptual, and debatable questions)</a:t>
            </a:r>
          </a:p>
          <a:p>
            <a:pPr marL="457200" lvl="0" indent="-381000">
              <a:spcBef>
                <a:spcPts val="0"/>
              </a:spcBef>
              <a:buSzPct val="100000"/>
            </a:pPr>
            <a:r>
              <a:rPr lang="en-US" sz="2400"/>
              <a:t>Collaborative teams developed lessons using Cornell notes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Shape 470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71" name="Shape 471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472" name="Shape 4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984385">
            <a:off x="102349" y="886600"/>
            <a:ext cx="4838700" cy="334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3" name="Shape 47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315691">
            <a:off x="4270702" y="2879825"/>
            <a:ext cx="4511617" cy="3149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Shape 478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Mandate: Extended Learning Time</a:t>
            </a:r>
          </a:p>
        </p:txBody>
      </p:sp>
      <p:sp>
        <p:nvSpPr>
          <p:cNvPr id="479" name="Shape 479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400"/>
              <a:t>Support in literacy and math for targeted students</a:t>
            </a:r>
          </a:p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400"/>
              <a:t>Additional learning opportunities for all</a:t>
            </a:r>
          </a:p>
          <a:p>
            <a:pPr marL="457200" lvl="0" indent="-381000">
              <a:spcBef>
                <a:spcPts val="0"/>
              </a:spcBef>
              <a:buSzPct val="100000"/>
            </a:pPr>
            <a:r>
              <a:rPr lang="en-US" sz="2400"/>
              <a:t>Building a community of learners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Shape 484"/>
          <p:cNvSpPr txBox="1">
            <a:spLocks noGrp="1"/>
          </p:cNvSpPr>
          <p:nvPr>
            <p:ph type="title"/>
          </p:nvPr>
        </p:nvSpPr>
        <p:spPr>
          <a:xfrm>
            <a:off x="574248" y="1130500"/>
            <a:ext cx="8112600" cy="968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Meeting the Mandate: Extended Learning Time </a:t>
            </a:r>
          </a:p>
        </p:txBody>
      </p:sp>
      <p:sp>
        <p:nvSpPr>
          <p:cNvPr id="485" name="Shape 485"/>
          <p:cNvSpPr txBox="1">
            <a:spLocks noGrp="1"/>
          </p:cNvSpPr>
          <p:nvPr>
            <p:ph type="body" idx="1"/>
          </p:nvPr>
        </p:nvSpPr>
        <p:spPr>
          <a:xfrm>
            <a:off x="574249" y="2289475"/>
            <a:ext cx="81126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400"/>
              <a:t>English and math support classes three times a week</a:t>
            </a:r>
          </a:p>
          <a:p>
            <a:pPr marL="457200" lvl="0" indent="-381000">
              <a:spcBef>
                <a:spcPts val="0"/>
              </a:spcBef>
              <a:buSzPct val="100000"/>
            </a:pPr>
            <a:r>
              <a:rPr lang="en-US" sz="2400"/>
              <a:t>Approaches to learning lessons (focusing on developing ATL skills and the learner profile attributes) for all students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Shape 490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491" name="Shape 4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850487">
            <a:off x="227725" y="1222414"/>
            <a:ext cx="4420072" cy="3442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2" name="Shape 49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195094">
            <a:off x="4605676" y="3454820"/>
            <a:ext cx="4320897" cy="27439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Shape 497"/>
          <p:cNvSpPr txBox="1">
            <a:spLocks noGrp="1"/>
          </p:cNvSpPr>
          <p:nvPr>
            <p:ph type="title"/>
          </p:nvPr>
        </p:nvSpPr>
        <p:spPr>
          <a:xfrm>
            <a:off x="1320712" y="110674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Mandate: Portrait of a Graduate</a:t>
            </a:r>
          </a:p>
        </p:txBody>
      </p:sp>
      <p:sp>
        <p:nvSpPr>
          <p:cNvPr id="498" name="Shape 498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2400"/>
              <a:t>Communicator</a:t>
            </a:r>
          </a:p>
          <a:p>
            <a:pPr lvl="0">
              <a:spcBef>
                <a:spcPts val="0"/>
              </a:spcBef>
              <a:buNone/>
            </a:pPr>
            <a:r>
              <a:rPr lang="en-US" sz="2400"/>
              <a:t>Collaborator</a:t>
            </a:r>
          </a:p>
          <a:p>
            <a:pPr lvl="0">
              <a:spcBef>
                <a:spcPts val="0"/>
              </a:spcBef>
              <a:buNone/>
            </a:pPr>
            <a:r>
              <a:rPr lang="en-US" sz="2400"/>
              <a:t>Global Citizen</a:t>
            </a:r>
          </a:p>
          <a:p>
            <a:pPr lvl="0">
              <a:spcBef>
                <a:spcPts val="0"/>
              </a:spcBef>
              <a:buNone/>
            </a:pPr>
            <a:r>
              <a:rPr lang="en-US" sz="2400"/>
              <a:t>Creative and Critical Thinker</a:t>
            </a:r>
          </a:p>
          <a:p>
            <a:pPr lvl="0">
              <a:spcBef>
                <a:spcPts val="0"/>
              </a:spcBef>
              <a:buNone/>
            </a:pPr>
            <a:r>
              <a:rPr lang="en-US" sz="2400"/>
              <a:t>Goal Directed and </a:t>
            </a:r>
          </a:p>
          <a:p>
            <a:pPr marL="745200" lvl="0" indent="-110200">
              <a:spcBef>
                <a:spcPts val="0"/>
              </a:spcBef>
              <a:buNone/>
            </a:pPr>
            <a:r>
              <a:rPr lang="en-US" sz="2400"/>
              <a:t>Resilient Individual</a:t>
            </a:r>
          </a:p>
        </p:txBody>
      </p:sp>
      <p:pic>
        <p:nvPicPr>
          <p:cNvPr id="499" name="Shape 49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55549" y="1670449"/>
            <a:ext cx="2812725" cy="422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Shape 504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Meeting the Mandate: Portrait of a Graduate</a:t>
            </a:r>
          </a:p>
        </p:txBody>
      </p:sp>
      <p:sp>
        <p:nvSpPr>
          <p:cNvPr id="505" name="Shape 505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400"/>
              <a:t>Connections to the IB learner profile attributes and the ATL skills</a:t>
            </a:r>
          </a:p>
          <a:p>
            <a:pPr marL="457200" lvl="0" indent="-381000">
              <a:spcBef>
                <a:spcPts val="0"/>
              </a:spcBef>
              <a:buSzPct val="100000"/>
            </a:pPr>
            <a:r>
              <a:rPr lang="en-US" sz="2400"/>
              <a:t>Interdisciplinary units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Shape 510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11" name="Shape 511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512" name="Shape 5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205946">
            <a:off x="393500" y="1643195"/>
            <a:ext cx="4625597" cy="3109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3" name="Shape 5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6648">
            <a:off x="4742456" y="2916056"/>
            <a:ext cx="4502362" cy="29554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Shape 518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19" name="Shape 519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520" name="Shape 5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24950" y="1238399"/>
            <a:ext cx="7396779" cy="4952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838" cy="9688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1AB7EA"/>
              </a:buClr>
              <a:buSzPct val="25000"/>
              <a:buFont typeface="PT Sans"/>
              <a:buNone/>
            </a:pPr>
            <a:r>
              <a:rPr lang="en-US"/>
              <a:t>Langston Hughes Middle School</a:t>
            </a:r>
          </a:p>
        </p:txBody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1224962" y="2209799"/>
            <a:ext cx="3677238" cy="391636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288000" marR="0" lvl="0" indent="-288000" algn="l" rtl="0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SzPct val="140000"/>
              <a:buFont typeface="Arial"/>
              <a:buNone/>
            </a:pPr>
            <a:r>
              <a:rPr lang="en-US"/>
              <a:t>About our school</a:t>
            </a:r>
          </a:p>
          <a:p>
            <a:pPr marL="457200" marR="0" lvl="0" indent="-228600" algn="l" rtl="0">
              <a:lnSpc>
                <a:spcPct val="90000"/>
              </a:lnSpc>
              <a:spcBef>
                <a:spcPts val="0"/>
              </a:spcBef>
            </a:pPr>
            <a:r>
              <a:rPr lang="en-US"/>
              <a:t>About 1000 students in grades 7-8</a:t>
            </a:r>
          </a:p>
          <a:p>
            <a:pPr marL="457200" marR="0" lvl="0" indent="-228600" algn="l" rtl="0">
              <a:lnSpc>
                <a:spcPct val="90000"/>
              </a:lnSpc>
              <a:spcBef>
                <a:spcPts val="0"/>
              </a:spcBef>
            </a:pPr>
            <a:r>
              <a:rPr lang="en-US"/>
              <a:t>Advanced Academics Center</a:t>
            </a:r>
          </a:p>
          <a:p>
            <a:pPr marL="457200" marR="0" lvl="0" indent="-228600" algn="l" rtl="0">
              <a:lnSpc>
                <a:spcPct val="90000"/>
              </a:lnSpc>
              <a:spcBef>
                <a:spcPts val="0"/>
              </a:spcBef>
            </a:pPr>
            <a:r>
              <a:rPr lang="en-US"/>
              <a:t>About 20% ESOL students</a:t>
            </a:r>
          </a:p>
          <a:p>
            <a:pPr marL="457200" marR="0" lvl="0" indent="-228600" algn="l" rtl="0">
              <a:lnSpc>
                <a:spcPct val="90000"/>
              </a:lnSpc>
              <a:spcBef>
                <a:spcPts val="0"/>
              </a:spcBef>
            </a:pPr>
            <a:r>
              <a:rPr lang="en-US"/>
              <a:t>About 20% Special Ed students</a:t>
            </a:r>
          </a:p>
          <a:p>
            <a:pPr marL="457200" marR="0" lvl="0" indent="-228600" algn="l" rtl="0">
              <a:lnSpc>
                <a:spcPct val="90000"/>
              </a:lnSpc>
              <a:spcBef>
                <a:spcPts val="0"/>
              </a:spcBef>
            </a:pPr>
            <a:r>
              <a:rPr lang="en-US"/>
              <a:t>About 40% Free or reduced meals</a:t>
            </a:r>
          </a:p>
        </p:txBody>
      </p:sp>
      <p:pic>
        <p:nvPicPr>
          <p:cNvPr id="110" name="Shape 1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46074" y="2470925"/>
            <a:ext cx="4297924" cy="265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Shape 525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838" cy="9688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1AB7EA"/>
              </a:buClr>
              <a:buSzPct val="25000"/>
              <a:buFont typeface="PT Sans"/>
              <a:buNone/>
            </a:pPr>
            <a:r>
              <a:rPr lang="en-US"/>
              <a:t>Reflections and First Steps</a:t>
            </a:r>
          </a:p>
        </p:txBody>
      </p:sp>
      <p:sp>
        <p:nvSpPr>
          <p:cNvPr id="526" name="Shape 526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Arial"/>
              <a:buNone/>
            </a:pPr>
            <a:r>
              <a:rPr lang="en-US" sz="3600" b="1"/>
              <a:t>Look back at your list. What connections can you make to the following: </a:t>
            </a:r>
          </a:p>
          <a:p>
            <a:pPr marL="457200" marR="0" lvl="0" indent="-457200" algn="l" rtl="0">
              <a:lnSpc>
                <a:spcPct val="90000"/>
              </a:lnSpc>
              <a:spcBef>
                <a:spcPts val="0"/>
              </a:spcBef>
              <a:buSzPct val="100000"/>
            </a:pPr>
            <a:r>
              <a:rPr lang="en-US" sz="3600" b="1"/>
              <a:t>Standards and Practices</a:t>
            </a:r>
          </a:p>
          <a:p>
            <a:pPr marL="457200" marR="0" lvl="0" indent="-457200" algn="l" rtl="0">
              <a:lnSpc>
                <a:spcPct val="90000"/>
              </a:lnSpc>
              <a:spcBef>
                <a:spcPts val="0"/>
              </a:spcBef>
              <a:buSzPct val="100000"/>
            </a:pPr>
            <a:r>
              <a:rPr lang="en-US" sz="3600" b="1"/>
              <a:t>IB Learner Profile Attributes</a:t>
            </a:r>
          </a:p>
          <a:p>
            <a:pPr marL="457200" marR="0" lvl="0" indent="-457200" algn="l" rtl="0">
              <a:lnSpc>
                <a:spcPct val="90000"/>
              </a:lnSpc>
              <a:spcBef>
                <a:spcPts val="0"/>
              </a:spcBef>
              <a:buSzPct val="100000"/>
            </a:pPr>
            <a:r>
              <a:rPr lang="en-US" sz="3600" b="1"/>
              <a:t>Approaches to Learning Skills 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Shape 531"/>
          <p:cNvSpPr txBox="1">
            <a:spLocks noGrp="1"/>
          </p:cNvSpPr>
          <p:nvPr>
            <p:ph type="body" idx="1"/>
          </p:nvPr>
        </p:nvSpPr>
        <p:spPr>
          <a:xfrm>
            <a:off x="841062" y="20620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endParaRPr/>
          </a:p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400"/>
              <a:t>State and County Testing</a:t>
            </a:r>
          </a:p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400"/>
              <a:t>School Improvement Plan - Closing the Gap Goal and Raising  the Bar Goal</a:t>
            </a:r>
          </a:p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400"/>
              <a:t>Literacy Initiative</a:t>
            </a:r>
          </a:p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400"/>
              <a:t>Extended Learning Time Period</a:t>
            </a:r>
          </a:p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400"/>
              <a:t>Professional Learning Communities</a:t>
            </a:r>
          </a:p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400"/>
              <a:t>AVID</a:t>
            </a:r>
          </a:p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400"/>
              <a:t>Teacher Performance Evaluation Program</a:t>
            </a:r>
          </a:p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400"/>
              <a:t>Portrait of a Graduate</a:t>
            </a:r>
          </a:p>
        </p:txBody>
      </p:sp>
      <p:pic>
        <p:nvPicPr>
          <p:cNvPr id="532" name="Shape 5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41374" y="0"/>
            <a:ext cx="5757800" cy="5026576"/>
          </a:xfrm>
          <a:prstGeom prst="rect">
            <a:avLst/>
          </a:prstGeom>
          <a:noFill/>
          <a:ln>
            <a:noFill/>
          </a:ln>
        </p:spPr>
      </p:pic>
      <p:sp>
        <p:nvSpPr>
          <p:cNvPr id="533" name="Shape 533"/>
          <p:cNvSpPr txBox="1"/>
          <p:nvPr/>
        </p:nvSpPr>
        <p:spPr>
          <a:xfrm>
            <a:off x="5727725" y="311100"/>
            <a:ext cx="1008900" cy="600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sz="3000">
                <a:solidFill>
                  <a:srgbClr val="CBCBCB"/>
                </a:solidFill>
              </a:rPr>
              <a:t>IB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Shape 538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39" name="Shape 539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540" name="Shape 5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2837" y="2069075"/>
            <a:ext cx="8338325" cy="3108149"/>
          </a:xfrm>
          <a:prstGeom prst="rect">
            <a:avLst/>
          </a:prstGeom>
          <a:noFill/>
          <a:ln>
            <a:noFill/>
          </a:ln>
        </p:spPr>
      </p:pic>
      <p:sp>
        <p:nvSpPr>
          <p:cNvPr id="541" name="Shape 541"/>
          <p:cNvSpPr/>
          <p:nvPr/>
        </p:nvSpPr>
        <p:spPr>
          <a:xfrm>
            <a:off x="517300" y="2502925"/>
            <a:ext cx="483900" cy="300300"/>
          </a:xfrm>
          <a:prstGeom prst="plus">
            <a:avLst>
              <a:gd name="adj" fmla="val 25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42" name="Shape 542"/>
          <p:cNvSpPr/>
          <p:nvPr/>
        </p:nvSpPr>
        <p:spPr>
          <a:xfrm>
            <a:off x="517300" y="3278850"/>
            <a:ext cx="483900" cy="300300"/>
          </a:xfrm>
          <a:prstGeom prst="plus">
            <a:avLst>
              <a:gd name="adj" fmla="val 25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43" name="Shape 543"/>
          <p:cNvSpPr/>
          <p:nvPr/>
        </p:nvSpPr>
        <p:spPr>
          <a:xfrm>
            <a:off x="402850" y="3721737"/>
            <a:ext cx="331200" cy="157800"/>
          </a:xfrm>
          <a:prstGeom prst="plus">
            <a:avLst>
              <a:gd name="adj" fmla="val 25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44" name="Shape 544"/>
          <p:cNvSpPr/>
          <p:nvPr/>
        </p:nvSpPr>
        <p:spPr>
          <a:xfrm>
            <a:off x="405400" y="4006075"/>
            <a:ext cx="707700" cy="300300"/>
          </a:xfrm>
          <a:prstGeom prst="plus">
            <a:avLst>
              <a:gd name="adj" fmla="val 25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45" name="Shape 545"/>
          <p:cNvSpPr/>
          <p:nvPr/>
        </p:nvSpPr>
        <p:spPr>
          <a:xfrm>
            <a:off x="402850" y="4355075"/>
            <a:ext cx="483900" cy="300300"/>
          </a:xfrm>
          <a:prstGeom prst="plus">
            <a:avLst>
              <a:gd name="adj" fmla="val 25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46" name="Shape 546"/>
          <p:cNvSpPr/>
          <p:nvPr/>
        </p:nvSpPr>
        <p:spPr>
          <a:xfrm>
            <a:off x="517300" y="4733300"/>
            <a:ext cx="483900" cy="300300"/>
          </a:xfrm>
          <a:prstGeom prst="plus">
            <a:avLst>
              <a:gd name="adj" fmla="val 25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Shape 551"/>
          <p:cNvSpPr txBox="1">
            <a:spLocks noGrp="1"/>
          </p:cNvSpPr>
          <p:nvPr>
            <p:ph type="title"/>
          </p:nvPr>
        </p:nvSpPr>
        <p:spPr>
          <a:xfrm>
            <a:off x="2845302" y="229525"/>
            <a:ext cx="5769600" cy="968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Our Results</a:t>
            </a:r>
            <a:br>
              <a:rPr lang="en-US"/>
            </a:br>
            <a:endParaRPr lang="en-US"/>
          </a:p>
        </p:txBody>
      </p:sp>
      <p:sp>
        <p:nvSpPr>
          <p:cNvPr id="552" name="Shape 552"/>
          <p:cNvSpPr txBox="1">
            <a:spLocks noGrp="1"/>
          </p:cNvSpPr>
          <p:nvPr>
            <p:ph type="body" idx="1"/>
          </p:nvPr>
        </p:nvSpPr>
        <p:spPr>
          <a:xfrm>
            <a:off x="194100" y="1119750"/>
            <a:ext cx="8755800" cy="4618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-6985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64705"/>
              <a:buFont typeface="Arial"/>
              <a:buNone/>
            </a:pPr>
            <a:r>
              <a:rPr lang="en-US" sz="17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Math 7 has raised the overall pass rate from 2 years ago by more than 20%. </a:t>
            </a:r>
          </a:p>
          <a:p>
            <a:pPr marL="0" lvl="0" indent="-6985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64705"/>
              <a:buFont typeface="Arial"/>
              <a:buNone/>
            </a:pPr>
            <a:r>
              <a:rPr lang="en-US" sz="17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Math 8 has raised the overall pass rate and pass rates in subgroups by 10%-20% over the past three years. </a:t>
            </a:r>
          </a:p>
          <a:p>
            <a:pPr marL="0" lvl="0" indent="-69850">
              <a:lnSpc>
                <a:spcPct val="138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64705"/>
              <a:buFont typeface="Arial"/>
              <a:buNone/>
            </a:pPr>
            <a:r>
              <a:rPr lang="en-US" sz="17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Algebra raised its pass-advanced pass rate by almost 10%.</a:t>
            </a:r>
          </a:p>
          <a:p>
            <a:pPr marL="0" lvl="0" indent="-69850">
              <a:lnSpc>
                <a:spcPct val="138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64705"/>
              <a:buFont typeface="Arial"/>
              <a:buNone/>
            </a:pPr>
            <a:r>
              <a:rPr lang="en-US" sz="17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Civics has closed gaps in special ed, Black, and Hispanic performance. Over the past 4 years, pass rates in those areas have gone up between 10 and 20%.</a:t>
            </a:r>
          </a:p>
          <a:p>
            <a:pPr marL="0" lvl="0" indent="-69850">
              <a:lnSpc>
                <a:spcPct val="138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64705"/>
              <a:buFont typeface="Arial"/>
              <a:buNone/>
            </a:pPr>
            <a:r>
              <a:rPr lang="en-US" sz="17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Science pass rates have gone up for overall performance and they have raised pass rates for black, Hispanic, and special ed students by about 10% over the past two years.</a:t>
            </a:r>
          </a:p>
          <a:p>
            <a:pPr marL="0" lvl="0" indent="-6985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ct val="64705"/>
              <a:buFont typeface="Arial"/>
              <a:buNone/>
            </a:pPr>
            <a:r>
              <a:rPr lang="en-US" sz="17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Interdisciplinary: We saw that students on the Interdisciplinary 7 team saw SOL much larger gains in reading scores than the other English honors classes! Interdisciplinary 8 also saw students perform higher than other honors Reading 8 students.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Shape 557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What are your desires/possibilities?</a:t>
            </a:r>
          </a:p>
        </p:txBody>
      </p:sp>
      <p:pic>
        <p:nvPicPr>
          <p:cNvPr id="558" name="Shape 5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28875" y="1934474"/>
            <a:ext cx="6245700" cy="4161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Shape 563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Connect Your Dots</a:t>
            </a:r>
          </a:p>
        </p:txBody>
      </p:sp>
      <p:sp>
        <p:nvSpPr>
          <p:cNvPr id="564" name="Shape 564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4800"/>
              <a:t>What?</a:t>
            </a:r>
          </a:p>
          <a:p>
            <a:pPr lvl="0">
              <a:spcBef>
                <a:spcPts val="0"/>
              </a:spcBef>
              <a:buNone/>
            </a:pPr>
            <a:r>
              <a:rPr lang="en-US" sz="4800"/>
              <a:t>When?</a:t>
            </a:r>
          </a:p>
          <a:p>
            <a:pPr lvl="0">
              <a:spcBef>
                <a:spcPts val="0"/>
              </a:spcBef>
              <a:buNone/>
            </a:pPr>
            <a:r>
              <a:rPr lang="en-US" sz="4800"/>
              <a:t>Who?</a:t>
            </a:r>
          </a:p>
          <a:p>
            <a:pPr lvl="0">
              <a:spcBef>
                <a:spcPts val="0"/>
              </a:spcBef>
              <a:buNone/>
            </a:pPr>
            <a:r>
              <a:rPr lang="en-US" sz="4800"/>
              <a:t>How?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Shape 569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900" cy="968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Next Step: Communication</a:t>
            </a:r>
          </a:p>
        </p:txBody>
      </p:sp>
      <p:sp>
        <p:nvSpPr>
          <p:cNvPr id="570" name="Shape 570"/>
          <p:cNvSpPr txBox="1">
            <a:spLocks noGrp="1"/>
          </p:cNvSpPr>
          <p:nvPr>
            <p:ph type="body" idx="1"/>
          </p:nvPr>
        </p:nvSpPr>
        <p:spPr>
          <a:xfrm>
            <a:off x="1224962" y="22894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2400"/>
              <a:t>Communicate the why to staff</a:t>
            </a:r>
          </a:p>
          <a:p>
            <a:pPr lvl="0">
              <a:spcBef>
                <a:spcPts val="0"/>
              </a:spcBef>
              <a:buNone/>
            </a:pPr>
            <a:r>
              <a:rPr lang="en-US" sz="2400"/>
              <a:t>Influence “up” by asking permission or forgiveness</a:t>
            </a:r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  <a:p>
            <a:pPr marL="0" lvl="0" indent="0" algn="ctr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400" b="1" i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To become a master at any skill, it takes the total effort of your heart, mind and soul working together in tandem.</a:t>
            </a:r>
          </a:p>
          <a:p>
            <a:pPr marL="0" lvl="0" indent="0" algn="ctr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4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Maurice Young, rapper and producer</a:t>
            </a:r>
          </a:p>
          <a:p>
            <a:pPr lvl="0">
              <a:spcBef>
                <a:spcPts val="0"/>
              </a:spcBef>
              <a:buNone/>
            </a:pPr>
            <a:r>
              <a:rPr lang="en-US"/>
              <a:t>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>
            <a:spLocks noGrp="1"/>
          </p:cNvSpPr>
          <p:nvPr>
            <p:ph type="title"/>
          </p:nvPr>
        </p:nvSpPr>
        <p:spPr>
          <a:xfrm>
            <a:off x="1224962" y="1238390"/>
            <a:ext cx="7461838" cy="9688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1AB7EA"/>
              </a:buClr>
              <a:buSzPct val="25000"/>
              <a:buFont typeface="PT Sans"/>
              <a:buNone/>
            </a:pPr>
            <a:r>
              <a:rPr lang="en-US"/>
              <a:t>Too Many Mandates? </a:t>
            </a:r>
          </a:p>
        </p:txBody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841062" y="1857906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endParaRPr/>
          </a:p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400"/>
              <a:t>State and County Testing</a:t>
            </a:r>
          </a:p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400"/>
              <a:t>School Improvement Plan - Closing the Gap Goal and Raising the Bar Goal</a:t>
            </a:r>
          </a:p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400"/>
              <a:t>Literacy Initiative</a:t>
            </a:r>
          </a:p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400"/>
              <a:t>Extended Learning Time Period</a:t>
            </a:r>
          </a:p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400"/>
              <a:t>Professional Learning Communities</a:t>
            </a:r>
          </a:p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400"/>
              <a:t>AVID</a:t>
            </a:r>
          </a:p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400"/>
              <a:t>Teacher Performance Evaluation Program</a:t>
            </a:r>
          </a:p>
          <a:p>
            <a:pPr marL="457200" lvl="0" indent="-381000">
              <a:spcBef>
                <a:spcPts val="0"/>
              </a:spcBef>
              <a:buSzPct val="100000"/>
            </a:pPr>
            <a:r>
              <a:rPr lang="en-US" sz="2400"/>
              <a:t>Portrait of a Graduate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841062" y="2062081"/>
            <a:ext cx="7461900" cy="390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endParaRPr/>
          </a:p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400"/>
              <a:t>State and County Testing</a:t>
            </a:r>
          </a:p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400"/>
              <a:t>School Improvement Plan - Closing the Gap Goal and Raising the Bar Goal</a:t>
            </a:r>
          </a:p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400"/>
              <a:t>Literacy Initiative</a:t>
            </a:r>
          </a:p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400"/>
              <a:t>Extended Learning Time Period</a:t>
            </a:r>
          </a:p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400"/>
              <a:t>Professional Learning Communities</a:t>
            </a:r>
          </a:p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400"/>
              <a:t>AVID</a:t>
            </a:r>
          </a:p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400"/>
              <a:t>Teacher Performance Evaluation Program</a:t>
            </a:r>
          </a:p>
          <a:p>
            <a:pPr marL="457200" lvl="0" indent="-381000" rtl="0">
              <a:spcBef>
                <a:spcPts val="0"/>
              </a:spcBef>
              <a:buSzPct val="100000"/>
            </a:pPr>
            <a:r>
              <a:rPr lang="en-US" sz="2400"/>
              <a:t>Portrait of a Graduate</a:t>
            </a:r>
          </a:p>
        </p:txBody>
      </p:sp>
      <p:pic>
        <p:nvPicPr>
          <p:cNvPr id="122" name="Shape 1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53149" y="0"/>
            <a:ext cx="5757800" cy="5026576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Shape 123"/>
          <p:cNvSpPr txBox="1"/>
          <p:nvPr/>
        </p:nvSpPr>
        <p:spPr>
          <a:xfrm>
            <a:off x="5727725" y="311100"/>
            <a:ext cx="1008900" cy="600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-US" sz="3000">
                <a:solidFill>
                  <a:srgbClr val="CBCBCB"/>
                </a:solidFill>
              </a:rPr>
              <a:t>IB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IBA_2014_EN_Basis">
  <a:themeElements>
    <a:clrScheme name="IBA_Color">
      <a:dk1>
        <a:srgbClr val="004B8D"/>
      </a:dk1>
      <a:lt1>
        <a:srgbClr val="FFFFFF"/>
      </a:lt1>
      <a:dk2>
        <a:srgbClr val="000000"/>
      </a:dk2>
      <a:lt2>
        <a:srgbClr val="FFFFFF"/>
      </a:lt2>
      <a:accent1>
        <a:srgbClr val="4A74BB"/>
      </a:accent1>
      <a:accent2>
        <a:srgbClr val="FFD200"/>
      </a:accent2>
      <a:accent3>
        <a:srgbClr val="E02B1E"/>
      </a:accent3>
      <a:accent4>
        <a:srgbClr val="00B5CC"/>
      </a:accent4>
      <a:accent5>
        <a:srgbClr val="652D89"/>
      </a:accent5>
      <a:accent6>
        <a:srgbClr val="7E7E7E"/>
      </a:accent6>
      <a:hlink>
        <a:srgbClr val="004B8D"/>
      </a:hlink>
      <a:folHlink>
        <a:srgbClr val="004B8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1805</Words>
  <Application>Microsoft Office PowerPoint</Application>
  <PresentationFormat>On-screen Show (4:3)</PresentationFormat>
  <Paragraphs>264</Paragraphs>
  <Slides>76</Slides>
  <Notes>76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76</vt:i4>
      </vt:variant>
    </vt:vector>
  </HeadingPairs>
  <TitlesOfParts>
    <vt:vector size="81" baseType="lpstr">
      <vt:lpstr>Calibri</vt:lpstr>
      <vt:lpstr>Merriweather Sans</vt:lpstr>
      <vt:lpstr>PT Sans</vt:lpstr>
      <vt:lpstr>Arial</vt:lpstr>
      <vt:lpstr>IBA_2014_EN_Basis</vt:lpstr>
      <vt:lpstr>PowerPoint Presentation</vt:lpstr>
      <vt:lpstr>Too Many Mandates? Using the IB as a Framework for Streamlining Success!</vt:lpstr>
      <vt:lpstr>Objectives and Outcomes</vt:lpstr>
      <vt:lpstr>Mandates? </vt:lpstr>
      <vt:lpstr>The Why Behind the Mandates</vt:lpstr>
      <vt:lpstr>Key Elements of IB</vt:lpstr>
      <vt:lpstr>Langston Hughes Middle School</vt:lpstr>
      <vt:lpstr>Too Many Mandates? </vt:lpstr>
      <vt:lpstr>PowerPoint Presentation</vt:lpstr>
      <vt:lpstr>Double Track Agenda</vt:lpstr>
      <vt:lpstr>Mandate: State and County Testing</vt:lpstr>
      <vt:lpstr>Meeting the Mandate: State and County Testing</vt:lpstr>
      <vt:lpstr>PowerPoint Presentation</vt:lpstr>
      <vt:lpstr>PowerPoint Presentation</vt:lpstr>
      <vt:lpstr>PowerPoint Presentation</vt:lpstr>
      <vt:lpstr>Mandate: School Improvement Plan Goals</vt:lpstr>
      <vt:lpstr>Meeting the Mandate: School Improvement Plan Goals</vt:lpstr>
      <vt:lpstr>SIP Goals and Strategies</vt:lpstr>
      <vt:lpstr>Mandate: Teacher Performance Evaluation Program </vt:lpstr>
      <vt:lpstr>Meeting the Mandate: Teacher Performance Evaluation Program </vt:lpstr>
      <vt:lpstr>PowerPoint Presentation</vt:lpstr>
      <vt:lpstr>PowerPoint Presentation</vt:lpstr>
      <vt:lpstr>PowerPoint Presentation</vt:lpstr>
      <vt:lpstr>Mandate: Professional Learning Communities</vt:lpstr>
      <vt:lpstr>Meeting the Mandate: Professional Learning Communities</vt:lpstr>
      <vt:lpstr>Meeting Agenda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Mandate: Literacy Initiative</vt:lpstr>
      <vt:lpstr>Meeting the Mandate: Literacy Initiative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Mandate: AVID - Advancement Via Individual Determination</vt:lpstr>
      <vt:lpstr>Meeting the Mandate with IB: AVID</vt:lpstr>
      <vt:lpstr>PowerPoint Presentation</vt:lpstr>
      <vt:lpstr>Mandate: Extended Learning Time</vt:lpstr>
      <vt:lpstr>Meeting the Mandate: Extended Learning Time </vt:lpstr>
      <vt:lpstr>PowerPoint Presentation</vt:lpstr>
      <vt:lpstr>Mandate: Portrait of a Graduate</vt:lpstr>
      <vt:lpstr>Meeting the Mandate: Portrait of a Graduate</vt:lpstr>
      <vt:lpstr>PowerPoint Presentation</vt:lpstr>
      <vt:lpstr>PowerPoint Presentation</vt:lpstr>
      <vt:lpstr>Reflections and First Steps</vt:lpstr>
      <vt:lpstr>PowerPoint Presentation</vt:lpstr>
      <vt:lpstr>PowerPoint Presentation</vt:lpstr>
      <vt:lpstr>Our Results </vt:lpstr>
      <vt:lpstr>What are your desires/possibilities?</vt:lpstr>
      <vt:lpstr>Connect Your Dots</vt:lpstr>
      <vt:lpstr>Next Step: Communication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Beard, Michele</dc:creator>
  <cp:lastModifiedBy>Beard, Michele</cp:lastModifiedBy>
  <cp:revision>1</cp:revision>
  <dcterms:modified xsi:type="dcterms:W3CDTF">2016-07-17T14:27:48Z</dcterms:modified>
</cp:coreProperties>
</file>